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7" r:id="rId4"/>
    <p:sldId id="258" r:id="rId5"/>
    <p:sldId id="259" r:id="rId6"/>
    <p:sldId id="273" r:id="rId7"/>
    <p:sldId id="274" r:id="rId8"/>
    <p:sldId id="275" r:id="rId9"/>
    <p:sldId id="276" r:id="rId10"/>
    <p:sldId id="272"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a:t>
            </a:r>
            <a:r>
              <a:rPr lang="es-MX" sz="2800" b="1" dirty="0" smtClean="0">
                <a:solidFill>
                  <a:prstClr val="black"/>
                </a:solidFill>
                <a:latin typeface="Arial" pitchFamily="34" charset="0"/>
                <a:cs typeface="Arial" pitchFamily="34" charset="0"/>
              </a:rPr>
              <a:t>Derecho</a:t>
            </a:r>
            <a:endParaRPr lang="es-MX" sz="2800" b="1" dirty="0" smtClean="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ES" sz="2800" b="1" dirty="0" smtClean="0">
                <a:solidFill>
                  <a:prstClr val="black"/>
                </a:solidFill>
                <a:latin typeface="Arial" pitchFamily="34" charset="0"/>
                <a:cs typeface="Arial" pitchFamily="34" charset="0"/>
              </a:rPr>
              <a:t>Concepto de Derecho del Trabajo</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 D. Anel Victoria Trejo</a:t>
            </a:r>
            <a:endParaRPr lang="es-MX" sz="2300" b="1" dirty="0" smtClean="0">
              <a:solidFill>
                <a:prstClr val="black"/>
              </a:solidFill>
              <a:latin typeface="Arial" pitchFamily="34" charset="0"/>
              <a:cs typeface="Arial" pitchFamily="34" charset="0"/>
            </a:endParaRP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5447645"/>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r>
              <a:rPr lang="es-ES" sz="2400" dirty="0" smtClean="0">
                <a:latin typeface="Arial" pitchFamily="34" charset="0"/>
                <a:cs typeface="Arial" pitchFamily="34" charset="0"/>
              </a:rPr>
              <a:t>De </a:t>
            </a:r>
            <a:r>
              <a:rPr lang="es-ES" sz="2400" dirty="0">
                <a:latin typeface="Arial" pitchFamily="34" charset="0"/>
                <a:cs typeface="Arial" pitchFamily="34" charset="0"/>
              </a:rPr>
              <a:t>la Cueva, Mario, Dávalos, José, Derecho individual de trabajo, Porrúa, 2003, pág. </a:t>
            </a:r>
            <a:r>
              <a:rPr lang="es-ES" sz="2400" dirty="0" smtClean="0">
                <a:latin typeface="Arial" pitchFamily="34" charset="0"/>
                <a:cs typeface="Arial" pitchFamily="34" charset="0"/>
              </a:rPr>
              <a:t>39</a:t>
            </a:r>
          </a:p>
          <a:p>
            <a:r>
              <a:rPr lang="es-ES" sz="2400" dirty="0" smtClean="0">
                <a:latin typeface="Arial" pitchFamily="34" charset="0"/>
                <a:cs typeface="Arial" pitchFamily="34" charset="0"/>
              </a:rPr>
              <a:t> </a:t>
            </a:r>
            <a:endParaRPr lang="es-ES" sz="2400" dirty="0">
              <a:latin typeface="Arial" pitchFamily="34" charset="0"/>
              <a:cs typeface="Arial" pitchFamily="34" charset="0"/>
            </a:endParaRPr>
          </a:p>
          <a:p>
            <a:r>
              <a:rPr lang="es-ES" sz="2400" dirty="0" smtClean="0">
                <a:latin typeface="Arial" pitchFamily="34" charset="0"/>
                <a:cs typeface="Arial" pitchFamily="34" charset="0"/>
              </a:rPr>
              <a:t>Trueba </a:t>
            </a:r>
            <a:r>
              <a:rPr lang="es-ES" sz="2400" dirty="0">
                <a:latin typeface="Arial" pitchFamily="34" charset="0"/>
                <a:cs typeface="Arial" pitchFamily="34" charset="0"/>
              </a:rPr>
              <a:t>Urbina, Alberto Mario, Dávalos, José, Derecho individual de trabajo, Porrúa, 2003, pág. 39</a:t>
            </a:r>
            <a:r>
              <a:rPr lang="es-ES" sz="2400" dirty="0" smtClean="0">
                <a:latin typeface="Arial" pitchFamily="34" charset="0"/>
                <a:cs typeface="Arial" pitchFamily="34" charset="0"/>
              </a:rPr>
              <a:t>.</a:t>
            </a:r>
          </a:p>
          <a:p>
            <a:r>
              <a:rPr lang="es-ES" sz="2400" dirty="0" smtClean="0">
                <a:latin typeface="Arial" pitchFamily="34" charset="0"/>
                <a:cs typeface="Arial" pitchFamily="34" charset="0"/>
              </a:rPr>
              <a:t> </a:t>
            </a:r>
            <a:endParaRPr lang="es-ES" sz="2400" dirty="0">
              <a:latin typeface="Arial" pitchFamily="34" charset="0"/>
              <a:cs typeface="Arial" pitchFamily="34" charset="0"/>
            </a:endParaRPr>
          </a:p>
          <a:p>
            <a:r>
              <a:rPr lang="es-ES" sz="2400" dirty="0" smtClean="0">
                <a:latin typeface="Arial" pitchFamily="34" charset="0"/>
                <a:cs typeface="Arial" pitchFamily="34" charset="0"/>
              </a:rPr>
              <a:t>Sánchez </a:t>
            </a:r>
            <a:r>
              <a:rPr lang="es-ES" sz="2400" dirty="0">
                <a:latin typeface="Arial" pitchFamily="34" charset="0"/>
                <a:cs typeface="Arial" pitchFamily="34" charset="0"/>
              </a:rPr>
              <a:t>Alvarado, Alfredo, Dávalos, José, Derecho individual de trabajo, Porrúa, 2003, pág. 39</a:t>
            </a:r>
            <a:r>
              <a:rPr lang="es-ES" sz="2400">
                <a:latin typeface="Arial" pitchFamily="34" charset="0"/>
                <a:cs typeface="Arial" pitchFamily="34" charset="0"/>
              </a:rPr>
              <a:t>. </a:t>
            </a:r>
            <a:endParaRPr lang="es-ES" sz="2400" smtClean="0">
              <a:latin typeface="Arial" pitchFamily="34" charset="0"/>
              <a:cs typeface="Arial" pitchFamily="34" charset="0"/>
            </a:endParaRPr>
          </a:p>
          <a:p>
            <a:endParaRPr lang="es-ES" sz="2400" dirty="0">
              <a:latin typeface="Arial" pitchFamily="34" charset="0"/>
              <a:cs typeface="Arial" pitchFamily="34" charset="0"/>
            </a:endParaRPr>
          </a:p>
          <a:p>
            <a:r>
              <a:rPr lang="es-ES" sz="2400" dirty="0" smtClean="0">
                <a:latin typeface="Arial" pitchFamily="34" charset="0"/>
                <a:cs typeface="Arial" pitchFamily="34" charset="0"/>
              </a:rPr>
              <a:t>De </a:t>
            </a:r>
            <a:r>
              <a:rPr lang="es-ES" sz="2400" dirty="0">
                <a:latin typeface="Arial" pitchFamily="34" charset="0"/>
                <a:cs typeface="Arial" pitchFamily="34" charset="0"/>
              </a:rPr>
              <a:t>Buen Lozano, Néstor, Derecho del trabajo I, Porrúa, 2000, pág. 131</a:t>
            </a:r>
            <a:endParaRPr lang="es-ES" sz="2400" dirty="0">
              <a:latin typeface="Arial" pitchFamily="34" charset="0"/>
              <a:cs typeface="Arial" pitchFamily="34" charset="0"/>
            </a:endParaRPr>
          </a:p>
          <a:p>
            <a:endParaRPr lang="es-MX" sz="2800" b="1"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1" y="86916"/>
            <a:ext cx="8712968" cy="6771084"/>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MX" sz="2800" dirty="0" smtClean="0">
                <a:latin typeface="Arial" pitchFamily="34" charset="0"/>
                <a:cs typeface="Arial" pitchFamily="34" charset="0"/>
              </a:rPr>
              <a:t>Concepto de Derecho del Trabajo</a:t>
            </a:r>
            <a:endParaRPr lang="es-MX" sz="2800" dirty="0" smtClean="0">
              <a:latin typeface="Arial" pitchFamily="34" charset="0"/>
              <a:cs typeface="Arial" pitchFamily="34" charset="0"/>
            </a:endParaRPr>
          </a:p>
          <a:p>
            <a:pPr algn="just"/>
            <a:endParaRPr lang="es-MX" sz="1000" b="1" dirty="0">
              <a:latin typeface="Arial" pitchFamily="34" charset="0"/>
              <a:cs typeface="Arial" pitchFamily="34" charset="0"/>
            </a:endParaRP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dirty="0" smtClean="0">
                <a:latin typeface="Arial" pitchFamily="34" charset="0"/>
                <a:cs typeface="Arial" pitchFamily="34" charset="0"/>
              </a:rPr>
              <a:t>Es importante que el alumno identifique que es derecho es social y desde sus propios conceptos se indica que el Estado tutela a la clase trabajadora, buscando el equilibrio entre la fuerza de trabajo y el patrón, además de la justicia social.</a:t>
            </a:r>
            <a:endParaRPr lang="es-MX" sz="2000" dirty="0" smtClean="0">
              <a:latin typeface="Arial" pitchFamily="34" charset="0"/>
              <a:cs typeface="Arial" pitchFamily="34" charset="0"/>
            </a:endParaRPr>
          </a:p>
          <a:p>
            <a:pPr marL="342900" indent="-342900" algn="just">
              <a:lnSpc>
                <a:spcPct val="150000"/>
              </a:lnSpc>
              <a:buFont typeface="Arial" pitchFamily="34" charset="0"/>
              <a:buChar char="•"/>
            </a:pPr>
            <a:r>
              <a:rPr lang="en-US" sz="2000" dirty="0">
                <a:latin typeface="Arial" pitchFamily="34" charset="0"/>
                <a:cs typeface="Arial" pitchFamily="34" charset="0"/>
              </a:rPr>
              <a:t>It is important that the student is identified that is right from their own social and concepts indicated that the protection of the working class state, seeking a balance between the workforce and the employer, in addition to social justice.</a:t>
            </a:r>
            <a:endParaRPr lang="es-MX" sz="2000" dirty="0" smtClean="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 </a:t>
            </a:r>
            <a:r>
              <a:rPr lang="es-MX" sz="2800" b="1" dirty="0">
                <a:latin typeface="Arial" pitchFamily="34" charset="0"/>
                <a:cs typeface="Arial" pitchFamily="34" charset="0"/>
              </a:rPr>
              <a:t>Palabras clave: </a:t>
            </a:r>
            <a:r>
              <a:rPr lang="es-MX" sz="2800" b="1" dirty="0" smtClean="0">
                <a:latin typeface="Arial" pitchFamily="34" charset="0"/>
                <a:cs typeface="Arial" pitchFamily="34" charset="0"/>
              </a:rPr>
              <a:t>(</a:t>
            </a: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b="1" dirty="0">
                <a:latin typeface="Arial" pitchFamily="34" charset="0"/>
                <a:cs typeface="Arial" pitchFamily="34" charset="0"/>
              </a:rPr>
              <a:t>derecho social, fuerza de trabajo, patrón, justicia social</a:t>
            </a:r>
            <a:endParaRPr lang="es-MX" sz="2000" b="1" dirty="0" smtClean="0">
              <a:latin typeface="Arial" pitchFamily="34" charset="0"/>
              <a:cs typeface="Arial" pitchFamily="34" charset="0"/>
            </a:endParaRPr>
          </a:p>
          <a:p>
            <a:pPr marL="342900" indent="-342900" algn="just">
              <a:lnSpc>
                <a:spcPct val="150000"/>
              </a:lnSpc>
              <a:buFont typeface="Arial" pitchFamily="34" charset="0"/>
              <a:buChar char="•"/>
            </a:pPr>
            <a:r>
              <a:rPr lang="en-US" sz="2000" b="1" dirty="0">
                <a:latin typeface="Arial" pitchFamily="34" charset="0"/>
                <a:cs typeface="Arial" pitchFamily="34" charset="0"/>
              </a:rPr>
              <a:t>social rights, labor, employer, social justice</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692410" y="908720"/>
            <a:ext cx="7840030" cy="4832092"/>
          </a:xfrm>
          <a:prstGeom prst="rect">
            <a:avLst/>
          </a:prstGeom>
          <a:noFill/>
        </p:spPr>
        <p:txBody>
          <a:bodyPr wrap="square" rtlCol="0">
            <a:spAutoFit/>
          </a:bodyPr>
          <a:lstStyle/>
          <a:p>
            <a:pPr algn="just"/>
            <a:r>
              <a:rPr lang="es-MX" sz="2800" b="1" dirty="0" smtClean="0">
                <a:latin typeface="Arial" pitchFamily="34" charset="0"/>
                <a:cs typeface="Arial" pitchFamily="34" charset="0"/>
              </a:rPr>
              <a:t>Objetivo General: </a:t>
            </a:r>
            <a:r>
              <a:rPr lang="es-MX" sz="2800" dirty="0" smtClean="0">
                <a:latin typeface="Arial" pitchFamily="34" charset="0"/>
                <a:cs typeface="Arial" pitchFamily="34" charset="0"/>
              </a:rPr>
              <a:t>Analizará </a:t>
            </a:r>
            <a:r>
              <a:rPr lang="es-MX" sz="2800" dirty="0">
                <a:latin typeface="Arial" pitchFamily="34" charset="0"/>
                <a:cs typeface="Arial" pitchFamily="34" charset="0"/>
              </a:rPr>
              <a:t>y explicará el origen de esta disciplina, así como los conceptos fundamentales del derecho del trabajo, tales como trabajador, patrón, relación de trabajo, contrato de trabajo, condiciones de trabajo, suspensión de los efectos de la relación laboral, formas de extinción y derechos y obligaciones de patrones y trabajadores. Asimismo describir la esencia de esta disciplina en el ámbito individual e igualmente la filosofía particular y especifica de esta rama jurídica.</a:t>
            </a:r>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6555641"/>
          </a:xfrm>
          <a:prstGeom prst="rect">
            <a:avLst/>
          </a:prstGeom>
          <a:noFill/>
        </p:spPr>
        <p:txBody>
          <a:bodyPr wrap="square" rtlCol="0">
            <a:spAutoFit/>
          </a:bodyPr>
          <a:lstStyle/>
          <a:p>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 </a:t>
            </a:r>
            <a:r>
              <a:rPr lang="es-MX" sz="2800" dirty="0">
                <a:latin typeface="Arial" pitchFamily="34" charset="0"/>
                <a:cs typeface="Arial" pitchFamily="34" charset="0"/>
              </a:rPr>
              <a:t>EL DERECHO DEL TRABAJO.</a:t>
            </a: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ctr"/>
            <a:r>
              <a:rPr lang="es-MX" sz="2800" dirty="0" smtClean="0">
                <a:latin typeface="Arial" pitchFamily="34" charset="0"/>
                <a:cs typeface="Arial" pitchFamily="34" charset="0"/>
              </a:rPr>
              <a:t>UNIDAD I</a:t>
            </a:r>
            <a:endParaRPr lang="es-MX" sz="2800" dirty="0">
              <a:latin typeface="Arial" pitchFamily="34" charset="0"/>
              <a:cs typeface="Arial" pitchFamily="34" charset="0"/>
            </a:endParaRPr>
          </a:p>
          <a:p>
            <a:pPr algn="ctr"/>
            <a:endParaRPr lang="es-MX" sz="2800"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r>
              <a:rPr lang="es-MX" sz="2800" b="1" dirty="0">
                <a:latin typeface="Arial" pitchFamily="34" charset="0"/>
                <a:cs typeface="Arial" pitchFamily="34" charset="0"/>
              </a:rPr>
              <a:t>: </a:t>
            </a:r>
            <a:r>
              <a:rPr lang="es-MX" sz="2800" dirty="0">
                <a:latin typeface="Arial" pitchFamily="34" charset="0"/>
                <a:cs typeface="Arial" pitchFamily="34" charset="0"/>
              </a:rPr>
              <a:t>El alumno se introducirá al derecho del trabajo comprendiendo sus conceptos y conociendo los principios rectores y esencia de la materia,</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980728"/>
            <a:ext cx="8419095" cy="4278094"/>
          </a:xfrm>
          <a:prstGeom prst="rect">
            <a:avLst/>
          </a:prstGeom>
          <a:noFill/>
        </p:spPr>
        <p:txBody>
          <a:bodyPr wrap="square" rtlCol="0">
            <a:spAutoFit/>
          </a:bodyPr>
          <a:lstStyle/>
          <a:p>
            <a:r>
              <a:rPr lang="es-MX" sz="2800" b="1" dirty="0" smtClean="0">
                <a:latin typeface="Arial" pitchFamily="34" charset="0"/>
                <a:cs typeface="Arial" pitchFamily="34" charset="0"/>
              </a:rPr>
              <a:t>Tema: </a:t>
            </a:r>
            <a:r>
              <a:rPr lang="es-MX" sz="2800" dirty="0" smtClean="0">
                <a:latin typeface="Arial" pitchFamily="34" charset="0"/>
                <a:cs typeface="Arial" pitchFamily="34" charset="0"/>
              </a:rPr>
              <a:t>El Derecho del Trabajo.</a:t>
            </a:r>
            <a:endParaRPr lang="es-MX" sz="2800" dirty="0" smtClean="0">
              <a:latin typeface="Arial" pitchFamily="34" charset="0"/>
              <a:cs typeface="Arial" pitchFamily="34" charset="0"/>
            </a:endParaRPr>
          </a:p>
          <a:p>
            <a:endParaRPr lang="es-MX" sz="2800" b="1" dirty="0">
              <a:latin typeface="Arial" pitchFamily="34" charset="0"/>
              <a:cs typeface="Arial" pitchFamily="34" charset="0"/>
            </a:endParaRPr>
          </a:p>
          <a:p>
            <a:r>
              <a:rPr lang="es-MX" sz="2400" dirty="0" smtClean="0">
                <a:latin typeface="Arial" pitchFamily="34" charset="0"/>
                <a:cs typeface="Arial" pitchFamily="34" charset="0"/>
              </a:rPr>
              <a:t>1.2     </a:t>
            </a:r>
            <a:r>
              <a:rPr lang="es-MX" sz="2400" dirty="0">
                <a:latin typeface="Arial" pitchFamily="34" charset="0"/>
                <a:cs typeface="Arial" pitchFamily="34" charset="0"/>
              </a:rPr>
              <a:t>Conceptos. </a:t>
            </a:r>
            <a:endParaRPr lang="es-MX" sz="2400"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Introducción</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En </a:t>
            </a:r>
            <a:r>
              <a:rPr lang="es-MX" sz="2800" dirty="0">
                <a:latin typeface="Arial" pitchFamily="34" charset="0"/>
                <a:cs typeface="Arial" pitchFamily="34" charset="0"/>
              </a:rPr>
              <a:t>la </a:t>
            </a:r>
            <a:r>
              <a:rPr lang="es-MX" sz="2800" dirty="0" smtClean="0">
                <a:latin typeface="Arial" pitchFamily="34" charset="0"/>
                <a:cs typeface="Arial" pitchFamily="34" charset="0"/>
              </a:rPr>
              <a:t>presente </a:t>
            </a:r>
            <a:r>
              <a:rPr lang="es-MX" sz="2800" dirty="0">
                <a:latin typeface="Arial" pitchFamily="34" charset="0"/>
                <a:cs typeface="Arial" pitchFamily="34" charset="0"/>
              </a:rPr>
              <a:t>se abordarán temas relacionados con la construcción de </a:t>
            </a:r>
            <a:r>
              <a:rPr lang="es-MX" sz="2800" dirty="0" smtClean="0">
                <a:latin typeface="Arial" pitchFamily="34" charset="0"/>
                <a:cs typeface="Arial" pitchFamily="34" charset="0"/>
              </a:rPr>
              <a:t>la </a:t>
            </a:r>
            <a:r>
              <a:rPr lang="es-MX" sz="2800" dirty="0">
                <a:latin typeface="Arial" pitchFamily="34" charset="0"/>
                <a:cs typeface="Arial" pitchFamily="34" charset="0"/>
              </a:rPr>
              <a:t>definición del derecho laboral con algunos elementos que permitan descubrir </a:t>
            </a:r>
            <a:r>
              <a:rPr lang="es-MX" sz="2800" dirty="0" smtClean="0">
                <a:latin typeface="Arial" pitchFamily="34" charset="0"/>
                <a:cs typeface="Arial" pitchFamily="34" charset="0"/>
              </a:rPr>
              <a:t>su </a:t>
            </a:r>
            <a:r>
              <a:rPr lang="es-MX" sz="2800" dirty="0">
                <a:latin typeface="Arial" pitchFamily="34" charset="0"/>
                <a:cs typeface="Arial" pitchFamily="34" charset="0"/>
              </a:rPr>
              <a:t>naturaleza y al mismo tiempo su división</a:t>
            </a:r>
            <a:endParaRPr lang="es-MX" sz="2800"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2702" y="267027"/>
            <a:ext cx="6509320" cy="6186309"/>
          </a:xfrm>
          <a:prstGeom prst="rect">
            <a:avLst/>
          </a:prstGeom>
        </p:spPr>
        <p:txBody>
          <a:bodyPr wrap="square">
            <a:spAutoFit/>
          </a:bodyPr>
          <a:lstStyle/>
          <a:p>
            <a:pPr algn="ctr"/>
            <a:r>
              <a:rPr lang="es-MX" sz="2400" dirty="0" smtClean="0">
                <a:latin typeface="Arial" pitchFamily="34" charset="0"/>
                <a:cs typeface="Arial" pitchFamily="34" charset="0"/>
              </a:rPr>
              <a:t> </a:t>
            </a:r>
            <a:r>
              <a:rPr lang="es-MX" sz="2400" dirty="0">
                <a:latin typeface="Arial" pitchFamily="34" charset="0"/>
                <a:cs typeface="Arial" pitchFamily="34" charset="0"/>
              </a:rPr>
              <a:t>DEFINICIÓN DEL DERECHO DEL </a:t>
            </a:r>
            <a:r>
              <a:rPr lang="es-MX" sz="2400" dirty="0" smtClean="0">
                <a:latin typeface="Arial" pitchFamily="34" charset="0"/>
                <a:cs typeface="Arial" pitchFamily="34" charset="0"/>
              </a:rPr>
              <a:t>TRABAJO</a:t>
            </a:r>
          </a:p>
          <a:p>
            <a:endParaRPr lang="es-MX" sz="2400" dirty="0">
              <a:latin typeface="Arial" pitchFamily="34" charset="0"/>
              <a:cs typeface="Arial" pitchFamily="34" charset="0"/>
            </a:endParaRPr>
          </a:p>
          <a:p>
            <a:pPr algn="just"/>
            <a:r>
              <a:rPr lang="es-MX" sz="2000" dirty="0">
                <a:latin typeface="Arial" pitchFamily="34" charset="0"/>
                <a:cs typeface="Arial" pitchFamily="34" charset="0"/>
              </a:rPr>
              <a:t>Para tener una idea clara sobre el derecho del trabajo es necesario partir de sus </a:t>
            </a:r>
            <a:r>
              <a:rPr lang="es-MX" sz="2000" dirty="0" smtClean="0">
                <a:latin typeface="Arial" pitchFamily="34" charset="0"/>
                <a:cs typeface="Arial" pitchFamily="34" charset="0"/>
              </a:rPr>
              <a:t>características </a:t>
            </a:r>
            <a:r>
              <a:rPr lang="es-MX" sz="2000" dirty="0">
                <a:latin typeface="Arial" pitchFamily="34" charset="0"/>
                <a:cs typeface="Arial" pitchFamily="34" charset="0"/>
              </a:rPr>
              <a:t>generales, quienes permitirán al estudioso del derecho de forma </a:t>
            </a:r>
            <a:r>
              <a:rPr lang="es-MX" sz="2000" dirty="0" smtClean="0">
                <a:latin typeface="Arial" pitchFamily="34" charset="0"/>
                <a:cs typeface="Arial" pitchFamily="34" charset="0"/>
              </a:rPr>
              <a:t>estructural </a:t>
            </a:r>
            <a:r>
              <a:rPr lang="es-MX" sz="2000" dirty="0">
                <a:latin typeface="Arial" pitchFamily="34" charset="0"/>
                <a:cs typeface="Arial" pitchFamily="34" charset="0"/>
              </a:rPr>
              <a:t>descubrir el objeto, </a:t>
            </a:r>
            <a:r>
              <a:rPr lang="es-MX" sz="2000" dirty="0" smtClean="0">
                <a:latin typeface="Arial" pitchFamily="34" charset="0"/>
                <a:cs typeface="Arial" pitchFamily="34" charset="0"/>
              </a:rPr>
              <a:t>finalidad, naturaleza </a:t>
            </a:r>
            <a:r>
              <a:rPr lang="es-MX" sz="2000" dirty="0">
                <a:latin typeface="Arial" pitchFamily="34" charset="0"/>
                <a:cs typeface="Arial" pitchFamily="34" charset="0"/>
              </a:rPr>
              <a:t>y alcances jurídicos de esta área. </a:t>
            </a:r>
            <a:endParaRPr lang="es-MX" sz="2000" dirty="0" smtClean="0">
              <a:latin typeface="Arial" pitchFamily="34" charset="0"/>
              <a:cs typeface="Arial" pitchFamily="34" charset="0"/>
            </a:endParaRPr>
          </a:p>
          <a:p>
            <a:pPr algn="just"/>
            <a:endParaRPr lang="es-MX" sz="2000" dirty="0">
              <a:latin typeface="Arial" pitchFamily="34" charset="0"/>
              <a:cs typeface="Arial" pitchFamily="34" charset="0"/>
            </a:endParaRPr>
          </a:p>
          <a:p>
            <a:pPr algn="just"/>
            <a:r>
              <a:rPr lang="es-MX" sz="2000" dirty="0">
                <a:latin typeface="Arial" pitchFamily="34" charset="0"/>
                <a:cs typeface="Arial" pitchFamily="34" charset="0"/>
              </a:rPr>
              <a:t>Algunos autores mexicanos han definido de manera clara al derecho del </a:t>
            </a:r>
            <a:r>
              <a:rPr lang="es-MX" sz="2000" dirty="0" smtClean="0">
                <a:latin typeface="Arial" pitchFamily="34" charset="0"/>
                <a:cs typeface="Arial" pitchFamily="34" charset="0"/>
              </a:rPr>
              <a:t>trabajo</a:t>
            </a:r>
            <a:r>
              <a:rPr lang="es-MX" sz="2000" dirty="0">
                <a:latin typeface="Arial" pitchFamily="34" charset="0"/>
                <a:cs typeface="Arial" pitchFamily="34" charset="0"/>
              </a:rPr>
              <a:t>, analizando las características esenciales, como los siguientes: </a:t>
            </a:r>
            <a:endParaRPr lang="es-MX" sz="2000" dirty="0" smtClean="0">
              <a:latin typeface="Arial" pitchFamily="34" charset="0"/>
              <a:cs typeface="Arial" pitchFamily="34" charset="0"/>
            </a:endParaRPr>
          </a:p>
          <a:p>
            <a:pPr algn="just"/>
            <a:endParaRPr lang="es-MX" sz="2400" dirty="0">
              <a:latin typeface="Arial" pitchFamily="34" charset="0"/>
              <a:cs typeface="Arial" pitchFamily="34" charset="0"/>
            </a:endParaRPr>
          </a:p>
          <a:p>
            <a:pPr algn="just"/>
            <a:r>
              <a:rPr lang="es-MX" sz="2400" dirty="0">
                <a:latin typeface="Arial" pitchFamily="34" charset="0"/>
                <a:cs typeface="Arial" pitchFamily="34" charset="0"/>
              </a:rPr>
              <a:t>El maestro de la Cueva dice que “el derecho del trabajo en su aceptación </a:t>
            </a:r>
            <a:r>
              <a:rPr lang="es-MX" sz="2400" dirty="0" smtClean="0">
                <a:latin typeface="Arial" pitchFamily="34" charset="0"/>
                <a:cs typeface="Arial" pitchFamily="34" charset="0"/>
              </a:rPr>
              <a:t>más </a:t>
            </a:r>
            <a:r>
              <a:rPr lang="es-MX" sz="2400" dirty="0">
                <a:latin typeface="Arial" pitchFamily="34" charset="0"/>
                <a:cs typeface="Arial" pitchFamily="34" charset="0"/>
              </a:rPr>
              <a:t>amplia, se entiende como una congerie de normas que, a cambio del </a:t>
            </a:r>
            <a:r>
              <a:rPr lang="es-MX" sz="2400" dirty="0" smtClean="0">
                <a:latin typeface="Arial" pitchFamily="34" charset="0"/>
                <a:cs typeface="Arial" pitchFamily="34" charset="0"/>
              </a:rPr>
              <a:t>trabajo </a:t>
            </a:r>
            <a:r>
              <a:rPr lang="es-MX" sz="2400" dirty="0">
                <a:latin typeface="Arial" pitchFamily="34" charset="0"/>
                <a:cs typeface="Arial" pitchFamily="34" charset="0"/>
              </a:rPr>
              <a:t>humano intentan realizar el derecho del hombre a una existencia que </a:t>
            </a:r>
            <a:r>
              <a:rPr lang="es-MX" sz="2400" dirty="0" smtClean="0">
                <a:latin typeface="Arial" pitchFamily="34" charset="0"/>
                <a:cs typeface="Arial" pitchFamily="34" charset="0"/>
              </a:rPr>
              <a:t>sea </a:t>
            </a:r>
            <a:r>
              <a:rPr lang="es-MX" sz="2400" dirty="0">
                <a:latin typeface="Arial" pitchFamily="34" charset="0"/>
                <a:cs typeface="Arial" pitchFamily="34" charset="0"/>
              </a:rPr>
              <a:t>digna de la persona humana”</a:t>
            </a:r>
          </a:p>
        </p:txBody>
      </p:sp>
      <p:pic>
        <p:nvPicPr>
          <p:cNvPr id="1026" name="Picture 2" descr="http://2.bp.blogspot.com/_7f9Qb2r8cnQ/SL2GyWmphkI/AAAAAAAAABk/NiJApoX-D8o/s320/iguald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9056" y="548680"/>
            <a:ext cx="2339752"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76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692696"/>
            <a:ext cx="8424936" cy="5632311"/>
          </a:xfrm>
          <a:prstGeom prst="rect">
            <a:avLst/>
          </a:prstGeom>
        </p:spPr>
        <p:txBody>
          <a:bodyPr wrap="square">
            <a:spAutoFit/>
          </a:bodyPr>
          <a:lstStyle/>
          <a:p>
            <a:pPr algn="just"/>
            <a:r>
              <a:rPr lang="es-MX" sz="2400" b="1" dirty="0" smtClean="0">
                <a:latin typeface="Arial" pitchFamily="34" charset="0"/>
                <a:cs typeface="Arial" pitchFamily="34" charset="0"/>
              </a:rPr>
              <a:t>Trueba </a:t>
            </a:r>
            <a:r>
              <a:rPr lang="es-MX" sz="2400" b="1" dirty="0">
                <a:latin typeface="Arial" pitchFamily="34" charset="0"/>
                <a:cs typeface="Arial" pitchFamily="34" charset="0"/>
              </a:rPr>
              <a:t>Urbina </a:t>
            </a:r>
            <a:r>
              <a:rPr lang="es-MX" sz="2400" dirty="0">
                <a:latin typeface="Arial" pitchFamily="34" charset="0"/>
                <a:cs typeface="Arial" pitchFamily="34" charset="0"/>
              </a:rPr>
              <a:t>define al derecho del trabajo como “el </a:t>
            </a:r>
            <a:r>
              <a:rPr lang="es-MX" sz="2400" dirty="0" smtClean="0">
                <a:latin typeface="Arial" pitchFamily="34" charset="0"/>
                <a:cs typeface="Arial" pitchFamily="34" charset="0"/>
              </a:rPr>
              <a:t>conjunto </a:t>
            </a:r>
            <a:r>
              <a:rPr lang="es-MX" sz="2400" dirty="0">
                <a:latin typeface="Arial" pitchFamily="34" charset="0"/>
                <a:cs typeface="Arial" pitchFamily="34" charset="0"/>
              </a:rPr>
              <a:t>de principios, normas e instituciones que protegen, dignifican y tienden </a:t>
            </a:r>
            <a:r>
              <a:rPr lang="es-MX" sz="2400" dirty="0" smtClean="0">
                <a:latin typeface="Arial" pitchFamily="34" charset="0"/>
                <a:cs typeface="Arial" pitchFamily="34" charset="0"/>
              </a:rPr>
              <a:t>a </a:t>
            </a:r>
            <a:r>
              <a:rPr lang="es-MX" sz="2400" dirty="0">
                <a:latin typeface="Arial" pitchFamily="34" charset="0"/>
                <a:cs typeface="Arial" pitchFamily="34" charset="0"/>
              </a:rPr>
              <a:t>reivindicar a todos los que viven de sus esfuerzos materiales e intelectuales, </a:t>
            </a:r>
            <a:r>
              <a:rPr lang="es-MX" sz="2400" dirty="0" smtClean="0">
                <a:latin typeface="Arial" pitchFamily="34" charset="0"/>
                <a:cs typeface="Arial" pitchFamily="34" charset="0"/>
              </a:rPr>
              <a:t>para </a:t>
            </a:r>
            <a:r>
              <a:rPr lang="es-MX" sz="2400" dirty="0">
                <a:latin typeface="Arial" pitchFamily="34" charset="0"/>
                <a:cs typeface="Arial" pitchFamily="34" charset="0"/>
              </a:rPr>
              <a:t>la realización de su destino histórico: socializar la vida humana</a:t>
            </a:r>
            <a:r>
              <a:rPr lang="es-MX" sz="2400" dirty="0" smtClean="0">
                <a:latin typeface="Arial" pitchFamily="34" charset="0"/>
                <a:cs typeface="Arial" pitchFamily="34" charset="0"/>
              </a:rPr>
              <a:t>”.</a:t>
            </a:r>
            <a:endParaRPr lang="es-MX" sz="2400" dirty="0">
              <a:latin typeface="Arial" pitchFamily="34" charset="0"/>
              <a:cs typeface="Arial" pitchFamily="34" charset="0"/>
            </a:endParaRPr>
          </a:p>
          <a:p>
            <a:pPr algn="just"/>
            <a:r>
              <a:rPr lang="es-MX" sz="2400" dirty="0">
                <a:latin typeface="Arial" pitchFamily="34" charset="0"/>
                <a:cs typeface="Arial" pitchFamily="34" charset="0"/>
              </a:rPr>
              <a:t> </a:t>
            </a:r>
          </a:p>
          <a:p>
            <a:pPr algn="just"/>
            <a:r>
              <a:rPr lang="es-MX" sz="2400" b="1" dirty="0" smtClean="0">
                <a:latin typeface="Arial" pitchFamily="34" charset="0"/>
                <a:cs typeface="Arial" pitchFamily="34" charset="0"/>
              </a:rPr>
              <a:t>Alfredo </a:t>
            </a:r>
            <a:r>
              <a:rPr lang="es-MX" sz="2400" b="1" dirty="0">
                <a:latin typeface="Arial" pitchFamily="34" charset="0"/>
                <a:cs typeface="Arial" pitchFamily="34" charset="0"/>
              </a:rPr>
              <a:t>Sánchez </a:t>
            </a:r>
            <a:r>
              <a:rPr lang="es-MX" sz="2400" b="1" dirty="0" smtClean="0">
                <a:latin typeface="Arial" pitchFamily="34" charset="0"/>
                <a:cs typeface="Arial" pitchFamily="34" charset="0"/>
              </a:rPr>
              <a:t>Alvarado: </a:t>
            </a:r>
            <a:r>
              <a:rPr lang="es-MX" sz="2400" dirty="0" smtClean="0">
                <a:latin typeface="Arial" pitchFamily="34" charset="0"/>
                <a:cs typeface="Arial" pitchFamily="34" charset="0"/>
              </a:rPr>
              <a:t>“derecho </a:t>
            </a:r>
            <a:r>
              <a:rPr lang="es-MX" sz="2400" dirty="0">
                <a:latin typeface="Arial" pitchFamily="34" charset="0"/>
                <a:cs typeface="Arial" pitchFamily="34" charset="0"/>
              </a:rPr>
              <a:t>del </a:t>
            </a:r>
            <a:r>
              <a:rPr lang="es-MX" sz="2400" dirty="0" smtClean="0">
                <a:latin typeface="Arial" pitchFamily="34" charset="0"/>
                <a:cs typeface="Arial" pitchFamily="34" charset="0"/>
              </a:rPr>
              <a:t>trabajo </a:t>
            </a:r>
            <a:r>
              <a:rPr lang="es-MX" sz="2400" dirty="0">
                <a:latin typeface="Arial" pitchFamily="34" charset="0"/>
                <a:cs typeface="Arial" pitchFamily="34" charset="0"/>
              </a:rPr>
              <a:t>es el conjunto de principios y normas que regulan en sus aspectos, </a:t>
            </a:r>
            <a:r>
              <a:rPr lang="es-MX" sz="2400" dirty="0" smtClean="0">
                <a:latin typeface="Arial" pitchFamily="34" charset="0"/>
                <a:cs typeface="Arial" pitchFamily="34" charset="0"/>
              </a:rPr>
              <a:t>individual </a:t>
            </a:r>
            <a:r>
              <a:rPr lang="es-MX" sz="2400" dirty="0">
                <a:latin typeface="Arial" pitchFamily="34" charset="0"/>
                <a:cs typeface="Arial" pitchFamily="34" charset="0"/>
              </a:rPr>
              <a:t>y colectivo, las relaciones entre trabajadores y patrones; entre </a:t>
            </a:r>
            <a:r>
              <a:rPr lang="es-MX" sz="2400" dirty="0" smtClean="0">
                <a:latin typeface="Arial" pitchFamily="34" charset="0"/>
                <a:cs typeface="Arial" pitchFamily="34" charset="0"/>
              </a:rPr>
              <a:t>trabajadores </a:t>
            </a:r>
            <a:r>
              <a:rPr lang="es-MX" sz="2400" dirty="0">
                <a:latin typeface="Arial" pitchFamily="34" charset="0"/>
                <a:cs typeface="Arial" pitchFamily="34" charset="0"/>
              </a:rPr>
              <a:t>entre sí y entre patrones entre sí, mediante la intervención del </a:t>
            </a:r>
            <a:r>
              <a:rPr lang="es-MX" sz="2400" dirty="0" smtClean="0">
                <a:latin typeface="Arial" pitchFamily="34" charset="0"/>
                <a:cs typeface="Arial" pitchFamily="34" charset="0"/>
              </a:rPr>
              <a:t>estado</a:t>
            </a:r>
            <a:r>
              <a:rPr lang="es-MX" sz="2400" dirty="0">
                <a:latin typeface="Arial" pitchFamily="34" charset="0"/>
                <a:cs typeface="Arial" pitchFamily="34" charset="0"/>
              </a:rPr>
              <a:t>, con el objeto de tutelar a todo aquel que preste un servicio subordinado, </a:t>
            </a:r>
            <a:r>
              <a:rPr lang="es-MX" sz="2400" dirty="0" smtClean="0">
                <a:latin typeface="Arial" pitchFamily="34" charset="0"/>
                <a:cs typeface="Arial" pitchFamily="34" charset="0"/>
              </a:rPr>
              <a:t>y </a:t>
            </a:r>
            <a:r>
              <a:rPr lang="es-MX" sz="2400" dirty="0">
                <a:latin typeface="Arial" pitchFamily="34" charset="0"/>
                <a:cs typeface="Arial" pitchFamily="34" charset="0"/>
              </a:rPr>
              <a:t>permitirle vivir en condiciones dignas, que como ser humano le corresponden </a:t>
            </a:r>
            <a:r>
              <a:rPr lang="es-MX" sz="2400" dirty="0" smtClean="0">
                <a:latin typeface="Arial" pitchFamily="34" charset="0"/>
                <a:cs typeface="Arial" pitchFamily="34" charset="0"/>
              </a:rPr>
              <a:t>para </a:t>
            </a:r>
            <a:r>
              <a:rPr lang="es-MX" sz="2400" dirty="0">
                <a:latin typeface="Arial" pitchFamily="34" charset="0"/>
                <a:cs typeface="Arial" pitchFamily="34" charset="0"/>
              </a:rPr>
              <a:t>que pueda alcanzar </a:t>
            </a:r>
            <a:r>
              <a:rPr lang="es-MX" sz="2400" dirty="0" smtClean="0">
                <a:latin typeface="Arial" pitchFamily="34" charset="0"/>
                <a:cs typeface="Arial" pitchFamily="34" charset="0"/>
              </a:rPr>
              <a:t>su destino</a:t>
            </a:r>
            <a:r>
              <a:rPr lang="es-MX" sz="2400" dirty="0">
                <a:latin typeface="Arial" pitchFamily="34" charset="0"/>
                <a:cs typeface="Arial" pitchFamily="34" charset="0"/>
              </a:rPr>
              <a:t>”</a:t>
            </a:r>
          </a:p>
        </p:txBody>
      </p:sp>
    </p:spTree>
    <p:extLst>
      <p:ext uri="{BB962C8B-B14F-4D97-AF65-F5344CB8AC3E}">
        <p14:creationId xmlns:p14="http://schemas.microsoft.com/office/powerpoint/2010/main" val="239770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700808"/>
            <a:ext cx="7669360" cy="2677656"/>
          </a:xfrm>
          <a:prstGeom prst="rect">
            <a:avLst/>
          </a:prstGeom>
        </p:spPr>
        <p:txBody>
          <a:bodyPr wrap="square">
            <a:spAutoFit/>
          </a:bodyPr>
          <a:lstStyle/>
          <a:p>
            <a:pPr algn="just"/>
            <a:r>
              <a:rPr lang="es-MX" sz="2400" dirty="0" smtClean="0">
                <a:latin typeface="Arial" pitchFamily="34" charset="0"/>
                <a:cs typeface="Arial" pitchFamily="34" charset="0"/>
              </a:rPr>
              <a:t>Néstor </a:t>
            </a:r>
            <a:r>
              <a:rPr lang="es-MX" sz="2400" dirty="0">
                <a:latin typeface="Arial" pitchFamily="34" charset="0"/>
                <a:cs typeface="Arial" pitchFamily="34" charset="0"/>
              </a:rPr>
              <a:t>de Buen Lozano quien dice al respecto que “derecho del trabajo es un </a:t>
            </a:r>
            <a:r>
              <a:rPr lang="es-MX" sz="2400" dirty="0" smtClean="0">
                <a:latin typeface="Arial" pitchFamily="34" charset="0"/>
                <a:cs typeface="Arial" pitchFamily="34" charset="0"/>
              </a:rPr>
              <a:t>conjunto </a:t>
            </a:r>
            <a:r>
              <a:rPr lang="es-MX" sz="2400" dirty="0">
                <a:latin typeface="Arial" pitchFamily="34" charset="0"/>
                <a:cs typeface="Arial" pitchFamily="34" charset="0"/>
              </a:rPr>
              <a:t>de normas relativas a las relaciones que directa </a:t>
            </a:r>
            <a:r>
              <a:rPr lang="es-MX" sz="2400" dirty="0" smtClean="0">
                <a:latin typeface="Arial" pitchFamily="34" charset="0"/>
                <a:cs typeface="Arial" pitchFamily="34" charset="0"/>
              </a:rPr>
              <a:t>o indirectamente derivan </a:t>
            </a:r>
            <a:r>
              <a:rPr lang="es-MX" sz="2400" dirty="0">
                <a:latin typeface="Arial" pitchFamily="34" charset="0"/>
                <a:cs typeface="Arial" pitchFamily="34" charset="0"/>
              </a:rPr>
              <a:t>de la prestación libre, subordinada y remunerada, de servicios </a:t>
            </a:r>
            <a:r>
              <a:rPr lang="es-MX" sz="2400" dirty="0" smtClean="0">
                <a:latin typeface="Arial" pitchFamily="34" charset="0"/>
                <a:cs typeface="Arial" pitchFamily="34" charset="0"/>
              </a:rPr>
              <a:t>personales</a:t>
            </a:r>
            <a:r>
              <a:rPr lang="es-MX" sz="2400" dirty="0">
                <a:latin typeface="Arial" pitchFamily="34" charset="0"/>
                <a:cs typeface="Arial" pitchFamily="34" charset="0"/>
              </a:rPr>
              <a:t>, y cuya función es producir el equilibrio de los factores en juego </a:t>
            </a:r>
            <a:r>
              <a:rPr lang="es-MX" sz="2400" dirty="0" smtClean="0">
                <a:latin typeface="Arial" pitchFamily="34" charset="0"/>
                <a:cs typeface="Arial" pitchFamily="34" charset="0"/>
              </a:rPr>
              <a:t>mediante </a:t>
            </a:r>
            <a:r>
              <a:rPr lang="es-MX" sz="2400" dirty="0">
                <a:latin typeface="Arial" pitchFamily="34" charset="0"/>
                <a:cs typeface="Arial" pitchFamily="34" charset="0"/>
              </a:rPr>
              <a:t>la realización de la justicia social”.</a:t>
            </a:r>
          </a:p>
        </p:txBody>
      </p:sp>
    </p:spTree>
    <p:extLst>
      <p:ext uri="{BB962C8B-B14F-4D97-AF65-F5344CB8AC3E}">
        <p14:creationId xmlns:p14="http://schemas.microsoft.com/office/powerpoint/2010/main" val="225250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2413338"/>
            <a:ext cx="8424936" cy="2308324"/>
          </a:xfrm>
          <a:prstGeom prst="rect">
            <a:avLst/>
          </a:prstGeom>
        </p:spPr>
        <p:txBody>
          <a:bodyPr wrap="square">
            <a:spAutoFit/>
          </a:bodyPr>
          <a:lstStyle/>
          <a:p>
            <a:pPr algn="just"/>
            <a:r>
              <a:rPr lang="es-MX" sz="2400" dirty="0">
                <a:latin typeface="Arial Black" pitchFamily="34" charset="0"/>
              </a:rPr>
              <a:t>En síntesis podemos decir que el derecho del trabajo es el conjunto de </a:t>
            </a:r>
            <a:r>
              <a:rPr lang="es-MX" sz="2400" dirty="0" smtClean="0">
                <a:latin typeface="Arial Black" pitchFamily="34" charset="0"/>
              </a:rPr>
              <a:t>normas </a:t>
            </a:r>
            <a:r>
              <a:rPr lang="es-MX" sz="2400" dirty="0">
                <a:latin typeface="Arial Black" pitchFamily="34" charset="0"/>
              </a:rPr>
              <a:t>jurídicas que regulan las relaciones obrero patronal, individual y </a:t>
            </a:r>
            <a:r>
              <a:rPr lang="es-MX" sz="2400" dirty="0" smtClean="0">
                <a:latin typeface="Arial Black" pitchFamily="34" charset="0"/>
              </a:rPr>
              <a:t>colectivo</a:t>
            </a:r>
            <a:r>
              <a:rPr lang="es-MX" sz="2400" dirty="0">
                <a:latin typeface="Arial Black" pitchFamily="34" charset="0"/>
              </a:rPr>
              <a:t>, que tienen por objeto conseguir el equilibrio y la justicia social en las </a:t>
            </a:r>
            <a:r>
              <a:rPr lang="es-MX" sz="2400" dirty="0" smtClean="0">
                <a:latin typeface="Arial Black" pitchFamily="34" charset="0"/>
              </a:rPr>
              <a:t>relaciones </a:t>
            </a:r>
            <a:r>
              <a:rPr lang="es-MX" sz="2400" dirty="0">
                <a:latin typeface="Arial Black" pitchFamily="34" charset="0"/>
              </a:rPr>
              <a:t>de trabajo.</a:t>
            </a:r>
          </a:p>
        </p:txBody>
      </p:sp>
    </p:spTree>
    <p:extLst>
      <p:ext uri="{BB962C8B-B14F-4D97-AF65-F5344CB8AC3E}">
        <p14:creationId xmlns:p14="http://schemas.microsoft.com/office/powerpoint/2010/main" val="16598539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767</Words>
  <Application>Microsoft Office PowerPoint</Application>
  <PresentationFormat>Presentación en pantalla (4:3)</PresentationFormat>
  <Paragraphs>55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Anel</cp:lastModifiedBy>
  <cp:revision>22</cp:revision>
  <dcterms:created xsi:type="dcterms:W3CDTF">2012-08-07T16:35:15Z</dcterms:created>
  <dcterms:modified xsi:type="dcterms:W3CDTF">2014-03-24T21:43:27Z</dcterms:modified>
</cp:coreProperties>
</file>