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8" r:id="rId7"/>
    <p:sldId id="262" r:id="rId8"/>
    <p:sldId id="269" r:id="rId9"/>
    <p:sldId id="263" r:id="rId10"/>
    <p:sldId id="265" r:id="rId11"/>
    <p:sldId id="266" r:id="rId12"/>
    <p:sldId id="267" r:id="rId13"/>
    <p:sldId id="264" r:id="rId14"/>
    <p:sldId id="257" r:id="rId15"/>
    <p:sldId id="270" r:id="rId16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048" y="-4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8860E-AF88-498E-AC99-7C1720C74A48}" type="datetimeFigureOut">
              <a:rPr lang="es-MX" smtClean="0"/>
              <a:pPr/>
              <a:t>25/03/14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E755E-C064-4851-92AB-BFAE578BA34F}" type="slidenum">
              <a:rPr lang="es-MX" smtClean="0"/>
              <a:pPr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8860E-AF88-498E-AC99-7C1720C74A48}" type="datetimeFigureOut">
              <a:rPr lang="es-MX" smtClean="0"/>
              <a:pPr/>
              <a:t>25/03/14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E755E-C064-4851-92AB-BFAE578BA34F}" type="slidenum">
              <a:rPr lang="es-MX" smtClean="0"/>
              <a:pPr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8860E-AF88-498E-AC99-7C1720C74A48}" type="datetimeFigureOut">
              <a:rPr lang="es-MX" smtClean="0"/>
              <a:pPr/>
              <a:t>25/03/14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E755E-C064-4851-92AB-BFAE578BA34F}" type="slidenum">
              <a:rPr lang="es-MX" smtClean="0"/>
              <a:pPr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8860E-AF88-498E-AC99-7C1720C74A48}" type="datetimeFigureOut">
              <a:rPr lang="es-MX" smtClean="0"/>
              <a:pPr/>
              <a:t>25/03/14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E755E-C064-4851-92AB-BFAE578BA34F}" type="slidenum">
              <a:rPr lang="es-MX" smtClean="0"/>
              <a:pPr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8860E-AF88-498E-AC99-7C1720C74A48}" type="datetimeFigureOut">
              <a:rPr lang="es-MX" smtClean="0"/>
              <a:pPr/>
              <a:t>25/03/14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E755E-C064-4851-92AB-BFAE578BA34F}" type="slidenum">
              <a:rPr lang="es-MX" smtClean="0"/>
              <a:pPr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8860E-AF88-498E-AC99-7C1720C74A48}" type="datetimeFigureOut">
              <a:rPr lang="es-MX" smtClean="0"/>
              <a:pPr/>
              <a:t>25/03/14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E755E-C064-4851-92AB-BFAE578BA34F}" type="slidenum">
              <a:rPr lang="es-MX" smtClean="0"/>
              <a:pPr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8860E-AF88-498E-AC99-7C1720C74A48}" type="datetimeFigureOut">
              <a:rPr lang="es-MX" smtClean="0"/>
              <a:pPr/>
              <a:t>25/03/14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E755E-C064-4851-92AB-BFAE578BA34F}" type="slidenum">
              <a:rPr lang="es-MX" smtClean="0"/>
              <a:pPr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8860E-AF88-498E-AC99-7C1720C74A48}" type="datetimeFigureOut">
              <a:rPr lang="es-MX" smtClean="0"/>
              <a:pPr/>
              <a:t>25/03/14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E755E-C064-4851-92AB-BFAE578BA34F}" type="slidenum">
              <a:rPr lang="es-MX" smtClean="0"/>
              <a:pPr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8860E-AF88-498E-AC99-7C1720C74A48}" type="datetimeFigureOut">
              <a:rPr lang="es-MX" smtClean="0"/>
              <a:pPr/>
              <a:t>25/03/14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E755E-C064-4851-92AB-BFAE578BA34F}" type="slidenum">
              <a:rPr lang="es-MX" smtClean="0"/>
              <a:pPr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8860E-AF88-498E-AC99-7C1720C74A48}" type="datetimeFigureOut">
              <a:rPr lang="es-MX" smtClean="0"/>
              <a:pPr/>
              <a:t>25/03/14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E755E-C064-4851-92AB-BFAE578BA34F}" type="slidenum">
              <a:rPr lang="es-MX" smtClean="0"/>
              <a:pPr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8860E-AF88-498E-AC99-7C1720C74A48}" type="datetimeFigureOut">
              <a:rPr lang="es-MX" smtClean="0"/>
              <a:pPr/>
              <a:t>25/03/14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E755E-C064-4851-92AB-BFAE578BA34F}" type="slidenum">
              <a:rPr lang="es-MX" smtClean="0"/>
              <a:pPr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8860E-AF88-498E-AC99-7C1720C74A48}" type="datetimeFigureOut">
              <a:rPr lang="es-MX" smtClean="0"/>
              <a:pPr/>
              <a:t>25/03/14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2E755E-C064-4851-92AB-BFAE578BA34F}" type="slidenum">
              <a:rPr lang="es-MX" smtClean="0"/>
              <a:pPr/>
              <a:t>‹#›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microsoft.com/office/2007/relationships/hdphoto" Target="../media/hdphoto1.wdp"/><Relationship Id="rId5" Type="http://schemas.openxmlformats.org/officeDocument/2006/relationships/image" Target="../media/image15.jpeg"/><Relationship Id="rId6" Type="http://schemas.microsoft.com/office/2007/relationships/hdphoto" Target="../media/hdphoto2.wdp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eg"/><Relationship Id="rId3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://www.youtube.com/watch?v=3xwonyZdhgs" TargetMode="External"/><Relationship Id="rId3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departamentodedibujo.es/dibujo_artistico_1/Unidad2/DA1_U2_T3_Contenidosv01/11_el_boceto_y_el_apunte.html" TargetMode="External"/><Relationship Id="rId3" Type="http://schemas.openxmlformats.org/officeDocument/2006/relationships/hyperlink" Target="http://www.fotonostra.com/glosario/boceto.htm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Relationship Id="rId3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499992" y="2348880"/>
            <a:ext cx="36599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Herramientas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para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registrar</a:t>
            </a:r>
          </a:p>
          <a:p>
            <a:pPr algn="ctr"/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u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proceso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artístico</a:t>
            </a:r>
            <a:endParaRPr lang="en-US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60032" y="3933056"/>
            <a:ext cx="3408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dirty="0" smtClean="0">
                <a:solidFill>
                  <a:schemeClr val="bg1">
                    <a:lumMod val="50000"/>
                  </a:schemeClr>
                </a:solidFill>
              </a:rPr>
              <a:t>Autor: Mtra. Zinnia Quiñones </a:t>
            </a:r>
            <a:r>
              <a:rPr lang="es-ES_tradnl" sz="1400" dirty="0" err="1" smtClean="0">
                <a:solidFill>
                  <a:schemeClr val="bg1">
                    <a:lumMod val="50000"/>
                  </a:schemeClr>
                </a:solidFill>
              </a:rPr>
              <a:t>Urióstegui</a:t>
            </a:r>
            <a:endParaRPr lang="es-ES_tradnl" sz="14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s-ES_tradnl" sz="1400" dirty="0" smtClean="0">
                <a:solidFill>
                  <a:schemeClr val="bg1">
                    <a:lumMod val="50000"/>
                  </a:schemeClr>
                </a:solidFill>
              </a:rPr>
              <a:t>Diseño Gráfico: E.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E</a:t>
            </a:r>
            <a:r>
              <a:rPr lang="es-ES_tradnl" sz="1400" dirty="0" smtClean="0">
                <a:solidFill>
                  <a:schemeClr val="bg1">
                    <a:lumMod val="50000"/>
                  </a:schemeClr>
                </a:solidFill>
              </a:rPr>
              <a:t>n S. Miguel Rangel López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 descr="logoSUV_c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293096"/>
            <a:ext cx="2312985" cy="1728192"/>
          </a:xfrm>
          <a:prstGeom prst="rect">
            <a:avLst/>
          </a:prstGeom>
        </p:spPr>
      </p:pic>
      <p:pic>
        <p:nvPicPr>
          <p:cNvPr id="9" name="Picture 8" descr="Sin-título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24744"/>
            <a:ext cx="2304256" cy="29806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44008" y="5229200"/>
            <a:ext cx="36724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http://</a:t>
            </a:r>
            <a:r>
              <a:rPr lang="en-US" sz="1400" dirty="0" err="1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www.uaeh.edu.mx</a:t>
            </a: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/virtual</a:t>
            </a:r>
            <a:endParaRPr lang="en-US" sz="1400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MX" dirty="0" smtClean="0"/>
              <a:t>De igual manera, los  </a:t>
            </a:r>
            <a:r>
              <a:rPr lang="es-MX" b="1" dirty="0" smtClean="0"/>
              <a:t>músicos</a:t>
            </a:r>
            <a:r>
              <a:rPr lang="es-MX" dirty="0" smtClean="0"/>
              <a:t>, </a:t>
            </a:r>
            <a:r>
              <a:rPr lang="es-MX" b="1" dirty="0" smtClean="0"/>
              <a:t>escritores</a:t>
            </a:r>
            <a:r>
              <a:rPr lang="es-MX" dirty="0" smtClean="0"/>
              <a:t> y </a:t>
            </a:r>
            <a:r>
              <a:rPr lang="es-MX" b="1" dirty="0" smtClean="0"/>
              <a:t>poetas</a:t>
            </a:r>
            <a:r>
              <a:rPr lang="es-MX" dirty="0" smtClean="0"/>
              <a:t> emplean cuadernos especiales donde registran sus creaciones.</a:t>
            </a:r>
            <a:endParaRPr lang="es-MX" dirty="0"/>
          </a:p>
        </p:txBody>
      </p:sp>
      <p:pic>
        <p:nvPicPr>
          <p:cNvPr id="5" name="4 Marcador de contenido" descr="shakespeare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996456" y="4077072"/>
            <a:ext cx="3391968" cy="2305115"/>
          </a:xfrm>
        </p:spPr>
      </p:pic>
      <p:pic>
        <p:nvPicPr>
          <p:cNvPr id="6" name="5 Imagen" descr="mozart partiur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1331138"/>
            <a:ext cx="3354252" cy="23858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6 CuadroTexto"/>
          <p:cNvSpPr txBox="1"/>
          <p:nvPr/>
        </p:nvSpPr>
        <p:spPr>
          <a:xfrm>
            <a:off x="6228184" y="3666510"/>
            <a:ext cx="22073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 smtClean="0"/>
              <a:t>Hoja pautada de Mozart</a:t>
            </a:r>
            <a:endParaRPr lang="es-MX" sz="1600" dirty="0"/>
          </a:p>
        </p:txBody>
      </p:sp>
      <p:sp>
        <p:nvSpPr>
          <p:cNvPr id="8" name="7 CuadroTexto"/>
          <p:cNvSpPr txBox="1"/>
          <p:nvPr/>
        </p:nvSpPr>
        <p:spPr>
          <a:xfrm>
            <a:off x="2899011" y="6042774"/>
            <a:ext cx="20330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 smtClean="0"/>
              <a:t>Notas de Shakespeare</a:t>
            </a:r>
            <a:endParaRPr lang="es-MX" sz="1600" dirty="0"/>
          </a:p>
        </p:txBody>
      </p:sp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457200" y="197768"/>
            <a:ext cx="8229600" cy="1143000"/>
          </a:xfrm>
        </p:spPr>
        <p:txBody>
          <a:bodyPr anchor="ctr">
            <a:normAutofit/>
          </a:bodyPr>
          <a:lstStyle/>
          <a:p>
            <a:r>
              <a:rPr lang="es-MX" sz="3600" dirty="0" smtClean="0">
                <a:solidFill>
                  <a:schemeClr val="bg1"/>
                </a:solidFill>
              </a:rPr>
              <a:t>La Bitácora</a:t>
            </a:r>
            <a:endParaRPr lang="es-MX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Marcador de contenido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MX" dirty="0" smtClean="0"/>
              <a:t>También los </a:t>
            </a:r>
            <a:r>
              <a:rPr lang="es-MX" b="1" dirty="0" smtClean="0"/>
              <a:t>coreógrafos</a:t>
            </a:r>
            <a:r>
              <a:rPr lang="es-MX" dirty="0" smtClean="0"/>
              <a:t> y </a:t>
            </a:r>
            <a:r>
              <a:rPr lang="es-MX" b="1" dirty="0" smtClean="0"/>
              <a:t>artistas escénicos</a:t>
            </a:r>
            <a:r>
              <a:rPr lang="es-MX" dirty="0" smtClean="0"/>
              <a:t> pueden llevar una </a:t>
            </a:r>
            <a:r>
              <a:rPr lang="es-MX" b="1" dirty="0" smtClean="0"/>
              <a:t>bitácora gráfica</a:t>
            </a:r>
            <a:r>
              <a:rPr lang="es-MX" dirty="0" smtClean="0"/>
              <a:t>, en donde se registren los movimientos que forman una pieza dancística y los trayectos de los bailarines. </a:t>
            </a:r>
            <a:endParaRPr lang="es-MX" dirty="0"/>
          </a:p>
        </p:txBody>
      </p:sp>
      <p:pic>
        <p:nvPicPr>
          <p:cNvPr id="13" name="12 Imagen" descr="340px-Bayadere_-Stepanov_Choreographic_Notation_-circa_19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008" y="3861048"/>
            <a:ext cx="3456384" cy="20636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13 CuadroTexto"/>
          <p:cNvSpPr txBox="1"/>
          <p:nvPr/>
        </p:nvSpPr>
        <p:spPr>
          <a:xfrm>
            <a:off x="4606754" y="6021288"/>
            <a:ext cx="34216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 smtClean="0"/>
              <a:t>Registro coreográfico de </a:t>
            </a:r>
            <a:r>
              <a:rPr lang="es-MX" sz="1600" dirty="0" err="1" smtClean="0"/>
              <a:t>Marius</a:t>
            </a:r>
            <a:r>
              <a:rPr lang="es-MX" sz="1600" dirty="0" smtClean="0"/>
              <a:t> </a:t>
            </a:r>
            <a:r>
              <a:rPr lang="es-MX" sz="1600" dirty="0" err="1" smtClean="0"/>
              <a:t>Petipa</a:t>
            </a:r>
            <a:endParaRPr lang="es-MX" sz="1600" dirty="0"/>
          </a:p>
        </p:txBody>
      </p:sp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457200" y="197768"/>
            <a:ext cx="8229600" cy="1143000"/>
          </a:xfrm>
        </p:spPr>
        <p:txBody>
          <a:bodyPr anchor="ctr">
            <a:normAutofit/>
          </a:bodyPr>
          <a:lstStyle/>
          <a:p>
            <a:r>
              <a:rPr lang="es-MX" sz="3600" dirty="0" smtClean="0">
                <a:solidFill>
                  <a:schemeClr val="bg1"/>
                </a:solidFill>
              </a:rPr>
              <a:t>La Bitácora</a:t>
            </a:r>
            <a:endParaRPr lang="es-MX" sz="3600" dirty="0">
              <a:solidFill>
                <a:schemeClr val="bg1"/>
              </a:solidFill>
            </a:endParaRPr>
          </a:p>
        </p:txBody>
      </p:sp>
      <p:pic>
        <p:nvPicPr>
          <p:cNvPr id="5" name="4 Marcador de contenido" descr="IMG-20130504-00935.jpg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4814" b="3557"/>
          <a:stretch/>
        </p:blipFill>
        <p:spPr>
          <a:xfrm>
            <a:off x="5648705" y="2780928"/>
            <a:ext cx="3819839" cy="12534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perspectiveContrastingLeftFacing"/>
            <a:lightRig rig="threePt" dir="t"/>
          </a:scene3d>
        </p:spPr>
      </p:pic>
      <p:pic>
        <p:nvPicPr>
          <p:cNvPr id="8" name="7 Imagen" descr="IMG-20130504-00930.jpg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8278" b="8544"/>
          <a:stretch/>
        </p:blipFill>
        <p:spPr>
          <a:xfrm>
            <a:off x="4183733" y="1268760"/>
            <a:ext cx="4780755" cy="14315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perspectiveContrastingRightFacing"/>
            <a:lightRig rig="threePt" dir="t"/>
          </a:scene3d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38736" cy="4525963"/>
          </a:xfrm>
        </p:spPr>
        <p:txBody>
          <a:bodyPr/>
          <a:lstStyle/>
          <a:p>
            <a:r>
              <a:rPr lang="es-MX" dirty="0" smtClean="0"/>
              <a:t>Los actores, tanto de cine como de teatro, se basan en el texto de un </a:t>
            </a:r>
            <a:r>
              <a:rPr lang="es-MX" b="1" dirty="0" smtClean="0"/>
              <a:t>guión</a:t>
            </a:r>
            <a:r>
              <a:rPr lang="es-MX" dirty="0" smtClean="0"/>
              <a:t>. En éste se deben registrar algunas </a:t>
            </a:r>
            <a:r>
              <a:rPr lang="es-MX" b="1" dirty="0" smtClean="0"/>
              <a:t>anotaciones</a:t>
            </a:r>
            <a:r>
              <a:rPr lang="es-MX" dirty="0" smtClean="0"/>
              <a:t> que apoyan y enriquecen la obra.</a:t>
            </a:r>
            <a:endParaRPr lang="es-MX" dirty="0"/>
          </a:p>
        </p:txBody>
      </p:sp>
      <p:pic>
        <p:nvPicPr>
          <p:cNvPr id="5" name="4 Marcador de contenido" descr="Secuencia-Aída-corregida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283968" y="1700808"/>
            <a:ext cx="4149144" cy="40324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457200" y="197768"/>
            <a:ext cx="8229600" cy="1143000"/>
          </a:xfrm>
        </p:spPr>
        <p:txBody>
          <a:bodyPr anchor="ctr">
            <a:normAutofit/>
          </a:bodyPr>
          <a:lstStyle/>
          <a:p>
            <a:r>
              <a:rPr lang="es-MX" sz="3600" dirty="0" smtClean="0">
                <a:solidFill>
                  <a:schemeClr val="bg1"/>
                </a:solidFill>
              </a:rPr>
              <a:t>La Bitácora</a:t>
            </a:r>
            <a:endParaRPr lang="es-MX" sz="3600" dirty="0">
              <a:solidFill>
                <a:schemeClr val="bg1"/>
              </a:solidFill>
            </a:endParaRPr>
          </a:p>
        </p:txBody>
      </p:sp>
      <p:pic>
        <p:nvPicPr>
          <p:cNvPr id="7" name="Picture 6" descr="guion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475" y="3645024"/>
            <a:ext cx="3919045" cy="3096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Marcador de contenido"/>
          <p:cNvSpPr>
            <a:spLocks noGrp="1"/>
          </p:cNvSpPr>
          <p:nvPr>
            <p:ph sz="half" idx="1"/>
          </p:nvPr>
        </p:nvSpPr>
        <p:spPr>
          <a:xfrm>
            <a:off x="611560" y="5157192"/>
            <a:ext cx="8136903" cy="1296144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s-MX" dirty="0" smtClean="0"/>
              <a:t>Existen registros que sirven para marcar la pauta a seguir en medios como el </a:t>
            </a:r>
            <a:r>
              <a:rPr lang="es-MX" b="1" dirty="0" smtClean="0"/>
              <a:t>vídeo</a:t>
            </a:r>
            <a:r>
              <a:rPr lang="es-MX" dirty="0" smtClean="0"/>
              <a:t> y la </a:t>
            </a:r>
            <a:r>
              <a:rPr lang="es-MX" b="1" dirty="0" smtClean="0"/>
              <a:t>animación</a:t>
            </a:r>
            <a:r>
              <a:rPr lang="es-MX" dirty="0" smtClean="0"/>
              <a:t>, a estos se les conoce como </a:t>
            </a:r>
            <a:r>
              <a:rPr lang="es-MX" b="1" dirty="0" smtClean="0">
                <a:hlinkClick r:id="rId2"/>
              </a:rPr>
              <a:t>“storyboard”</a:t>
            </a:r>
            <a:r>
              <a:rPr lang="es-MX" dirty="0" smtClean="0"/>
              <a:t>.</a:t>
            </a:r>
          </a:p>
        </p:txBody>
      </p:sp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457200" y="197768"/>
            <a:ext cx="8229600" cy="1143000"/>
          </a:xfrm>
        </p:spPr>
        <p:txBody>
          <a:bodyPr anchor="ctr">
            <a:normAutofit/>
          </a:bodyPr>
          <a:lstStyle/>
          <a:p>
            <a:r>
              <a:rPr lang="es-MX" sz="3600" dirty="0" smtClean="0">
                <a:solidFill>
                  <a:schemeClr val="bg1"/>
                </a:solidFill>
              </a:rPr>
              <a:t>La Bitácora</a:t>
            </a:r>
            <a:endParaRPr lang="es-MX" sz="36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1490040"/>
            <a:ext cx="6768752" cy="35231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71600" y="1600200"/>
            <a:ext cx="7200800" cy="4525963"/>
          </a:xfrm>
        </p:spPr>
        <p:txBody>
          <a:bodyPr>
            <a:normAutofit/>
          </a:bodyPr>
          <a:lstStyle/>
          <a:p>
            <a:r>
              <a:rPr lang="es-MX" sz="2000" dirty="0" smtClean="0"/>
              <a:t>Departamento de dibujo. (s/f). </a:t>
            </a:r>
            <a:r>
              <a:rPr lang="es-MX" sz="2000" i="1" dirty="0" smtClean="0"/>
              <a:t>El boceto y el apunte</a:t>
            </a:r>
            <a:r>
              <a:rPr lang="es-MX" sz="2000" dirty="0" smtClean="0"/>
              <a:t>. Recuperado de: </a:t>
            </a:r>
            <a:r>
              <a:rPr lang="es-MX" sz="2000" dirty="0" smtClean="0">
                <a:hlinkClick r:id="rId2"/>
              </a:rPr>
              <a:t>http://www.departamentodedibujo.es/dibujo_artistico_1/Unidad2/DA1_U2_T3_Contenidosv01/11_el_boceto_y_el_apunte.html</a:t>
            </a:r>
            <a:endParaRPr lang="es-MX" sz="2000" dirty="0" smtClean="0"/>
          </a:p>
          <a:p>
            <a:pPr>
              <a:buNone/>
            </a:pPr>
            <a:endParaRPr lang="es-MX" sz="2000" dirty="0" smtClean="0"/>
          </a:p>
          <a:p>
            <a:r>
              <a:rPr lang="es-MX" sz="2000" dirty="0" err="1" smtClean="0"/>
              <a:t>Fotonostra</a:t>
            </a:r>
            <a:r>
              <a:rPr lang="es-MX" sz="2000" dirty="0" smtClean="0"/>
              <a:t>. (s/f). </a:t>
            </a:r>
            <a:r>
              <a:rPr lang="es-MX" sz="2000" i="1" dirty="0" smtClean="0"/>
              <a:t>Boceto o Esbozo</a:t>
            </a:r>
            <a:r>
              <a:rPr lang="es-MX" sz="2000" dirty="0" smtClean="0"/>
              <a:t>. Recuperado de: </a:t>
            </a:r>
            <a:r>
              <a:rPr lang="es-MX" sz="2000" dirty="0" smtClean="0">
                <a:hlinkClick r:id="rId3"/>
              </a:rPr>
              <a:t>http://www.fotonostra.com/glosario/boceto.htm</a:t>
            </a:r>
            <a:endParaRPr lang="es-MX" sz="2000" dirty="0" smtClean="0"/>
          </a:p>
          <a:p>
            <a:endParaRPr lang="es-MX" sz="2000" dirty="0" smtClean="0"/>
          </a:p>
          <a:p>
            <a:endParaRPr lang="es-MX" sz="2000" dirty="0"/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57200" y="197768"/>
            <a:ext cx="8229600" cy="1143000"/>
          </a:xfrm>
        </p:spPr>
        <p:txBody>
          <a:bodyPr anchor="ctr">
            <a:normAutofit/>
          </a:bodyPr>
          <a:lstStyle/>
          <a:p>
            <a:r>
              <a:rPr lang="es-MX" sz="3600" dirty="0" smtClean="0">
                <a:solidFill>
                  <a:schemeClr val="bg1"/>
                </a:solidFill>
              </a:rPr>
              <a:t>Referencias</a:t>
            </a:r>
            <a:endParaRPr lang="es-MX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-108520" y="0"/>
            <a:ext cx="9252520" cy="6858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844824"/>
            <a:ext cx="8233585" cy="3600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2348880"/>
            <a:ext cx="7632848" cy="6637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03648" y="3212976"/>
            <a:ext cx="6215276" cy="170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s-ES_tradnl" dirty="0">
                <a:solidFill>
                  <a:schemeClr val="tx2">
                    <a:lumMod val="25000"/>
                  </a:schemeClr>
                </a:solidFill>
                <a:latin typeface="Arial"/>
                <a:cs typeface="Arial"/>
              </a:rPr>
              <a:t>Colaborador: </a:t>
            </a:r>
            <a:r>
              <a:rPr lang="es-ES_tradnl" dirty="0" err="1">
                <a:solidFill>
                  <a:srgbClr val="000000"/>
                </a:solidFill>
                <a:latin typeface="Arial"/>
                <a:cs typeface="Arial"/>
              </a:rPr>
              <a:t>Mtra</a:t>
            </a:r>
            <a:r>
              <a:rPr lang="es-ES_tradnl" dirty="0">
                <a:solidFill>
                  <a:srgbClr val="000000"/>
                </a:solidFill>
                <a:latin typeface="Arial"/>
                <a:cs typeface="Arial"/>
              </a:rPr>
              <a:t> en C.D. Zinnia Quiñones </a:t>
            </a:r>
            <a:r>
              <a:rPr lang="es-ES_tradnl" dirty="0" err="1">
                <a:solidFill>
                  <a:srgbClr val="000000"/>
                </a:solidFill>
                <a:latin typeface="Arial"/>
                <a:cs typeface="Arial"/>
              </a:rPr>
              <a:t>Urióstegui</a:t>
            </a:r>
            <a:r>
              <a:rPr lang="es-ES_tradnl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</a:p>
          <a:p>
            <a:pPr>
              <a:lnSpc>
                <a:spcPct val="200000"/>
              </a:lnSpc>
            </a:pPr>
            <a:r>
              <a:rPr lang="es-ES_tradnl" dirty="0" smtClean="0">
                <a:solidFill>
                  <a:srgbClr val="054D65"/>
                </a:solidFill>
                <a:latin typeface="Arial"/>
                <a:cs typeface="Arial"/>
              </a:rPr>
              <a:t>Nombre de la asignatura</a:t>
            </a:r>
            <a:r>
              <a:rPr lang="es-ES_tradnl" dirty="0" smtClean="0">
                <a:solidFill>
                  <a:srgbClr val="000000"/>
                </a:solidFill>
                <a:latin typeface="Arial"/>
                <a:cs typeface="Arial"/>
              </a:rPr>
              <a:t>:  </a:t>
            </a:r>
            <a:r>
              <a:rPr lang="es-ES_tradnl" dirty="0">
                <a:solidFill>
                  <a:srgbClr val="000000"/>
                </a:solidFill>
                <a:latin typeface="Arial"/>
                <a:cs typeface="Arial"/>
              </a:rPr>
              <a:t>Expresión y Apreciación del Arte</a:t>
            </a:r>
          </a:p>
          <a:p>
            <a:pPr>
              <a:lnSpc>
                <a:spcPct val="200000"/>
              </a:lnSpc>
            </a:pPr>
            <a:r>
              <a:rPr lang="es-ES_tradnl" dirty="0" smtClean="0">
                <a:solidFill>
                  <a:srgbClr val="054D65"/>
                </a:solidFill>
                <a:latin typeface="Arial"/>
                <a:cs typeface="Arial"/>
              </a:rPr>
              <a:t>Programa </a:t>
            </a:r>
            <a:r>
              <a:rPr lang="es-ES_tradnl" dirty="0">
                <a:solidFill>
                  <a:srgbClr val="054D65"/>
                </a:solidFill>
                <a:latin typeface="Arial"/>
                <a:cs typeface="Arial"/>
              </a:rPr>
              <a:t>Educativo</a:t>
            </a:r>
            <a:r>
              <a:rPr lang="es-ES_tradnl" dirty="0">
                <a:solidFill>
                  <a:srgbClr val="000000"/>
                </a:solidFill>
                <a:latin typeface="Arial"/>
                <a:cs typeface="Arial"/>
              </a:rPr>
              <a:t>: Bachillerato Virtual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8612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55576" y="1711349"/>
            <a:ext cx="7632848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MX" sz="2800" dirty="0" smtClean="0"/>
              <a:t>Un artista tiene diversas formas de </a:t>
            </a:r>
            <a:r>
              <a:rPr lang="es-MX" sz="2800" b="1" dirty="0" smtClean="0"/>
              <a:t>registrar su proceso creativo</a:t>
            </a:r>
            <a:r>
              <a:rPr lang="es-MX" sz="2800" dirty="0" smtClean="0"/>
              <a:t>, ya sea un artista visual, músico o artista escénico, siempre lleva consigo un registro de todas las acciones importantes que dan origen a la obra.</a:t>
            </a:r>
          </a:p>
          <a:p>
            <a:pPr marL="0" indent="0" algn="just">
              <a:buNone/>
            </a:pPr>
            <a:endParaRPr lang="es-MX" sz="2800" dirty="0" smtClean="0"/>
          </a:p>
          <a:p>
            <a:pPr marL="0" indent="0" algn="just">
              <a:buNone/>
            </a:pPr>
            <a:r>
              <a:rPr lang="es-MX" sz="2800" dirty="0" smtClean="0"/>
              <a:t>Una de las principales herramientas de registro es la </a:t>
            </a:r>
            <a:r>
              <a:rPr lang="es-MX" sz="2800" b="1" dirty="0" smtClean="0"/>
              <a:t>bitácora</a:t>
            </a:r>
            <a:r>
              <a:rPr lang="es-MX" sz="2800" dirty="0" smtClean="0"/>
              <a:t>, que generalmente sirve para perpetuar el proceso y para poder consultarlo en el futuro.</a:t>
            </a:r>
            <a:endParaRPr lang="es-MX" sz="2800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97768"/>
            <a:ext cx="8229600" cy="1143000"/>
          </a:xfrm>
        </p:spPr>
        <p:txBody>
          <a:bodyPr anchor="ctr">
            <a:normAutofit/>
          </a:bodyPr>
          <a:lstStyle/>
          <a:p>
            <a:r>
              <a:rPr lang="es-MX" sz="3600" dirty="0" smtClean="0">
                <a:solidFill>
                  <a:schemeClr val="bg1"/>
                </a:solidFill>
              </a:rPr>
              <a:t>Introducción</a:t>
            </a:r>
            <a:endParaRPr lang="es-MX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755576" y="1639341"/>
            <a:ext cx="3106688" cy="4525963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s-MX" dirty="0" smtClean="0"/>
              <a:t>Su antecedente se encuentra en los </a:t>
            </a:r>
            <a:r>
              <a:rPr lang="es-MX" b="1" dirty="0" smtClean="0"/>
              <a:t>cuadernos de viaje</a:t>
            </a:r>
            <a:r>
              <a:rPr lang="es-MX" dirty="0" smtClean="0"/>
              <a:t>,</a:t>
            </a:r>
            <a:r>
              <a:rPr lang="es-MX" b="1" dirty="0" smtClean="0"/>
              <a:t> </a:t>
            </a:r>
            <a:r>
              <a:rPr lang="es-MX" dirty="0" smtClean="0"/>
              <a:t>que se utilizaban en los </a:t>
            </a:r>
            <a:r>
              <a:rPr lang="es-MX" b="1" dirty="0" smtClean="0"/>
              <a:t>barcos</a:t>
            </a:r>
            <a:r>
              <a:rPr lang="es-MX" dirty="0" smtClean="0"/>
              <a:t> para relatar el desarrollo del mismo, y al cúmulo de ellos, se le llamaba </a:t>
            </a:r>
            <a:r>
              <a:rPr lang="es-MX" b="1" dirty="0" smtClean="0"/>
              <a:t>bitácora</a:t>
            </a:r>
            <a:r>
              <a:rPr lang="es-MX" dirty="0" smtClean="0"/>
              <a:t>.</a:t>
            </a:r>
          </a:p>
          <a:p>
            <a:pPr>
              <a:lnSpc>
                <a:spcPct val="80000"/>
              </a:lnSpc>
            </a:pPr>
            <a:endParaRPr lang="es-MX" dirty="0"/>
          </a:p>
        </p:txBody>
      </p:sp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457200" y="197768"/>
            <a:ext cx="8229600" cy="1143000"/>
          </a:xfrm>
        </p:spPr>
        <p:txBody>
          <a:bodyPr anchor="ctr">
            <a:normAutofit/>
          </a:bodyPr>
          <a:lstStyle/>
          <a:p>
            <a:r>
              <a:rPr lang="es-MX" sz="3600" dirty="0" smtClean="0">
                <a:solidFill>
                  <a:schemeClr val="bg1"/>
                </a:solidFill>
              </a:rPr>
              <a:t>La Bitácora</a:t>
            </a:r>
            <a:endParaRPr lang="es-MX" sz="3600" dirty="0">
              <a:solidFill>
                <a:schemeClr val="bg1"/>
              </a:solidFill>
            </a:endParaRPr>
          </a:p>
        </p:txBody>
      </p:sp>
      <p:pic>
        <p:nvPicPr>
          <p:cNvPr id="9" name="Picture 8" descr="bitacora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099" y="2118536"/>
            <a:ext cx="5502901" cy="4694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contenido"/>
          <p:cNvSpPr>
            <a:spLocks noGrp="1"/>
          </p:cNvSpPr>
          <p:nvPr>
            <p:ph sz="half" idx="1"/>
          </p:nvPr>
        </p:nvSpPr>
        <p:spPr>
          <a:xfrm>
            <a:off x="529208" y="1600200"/>
            <a:ext cx="3754760" cy="45259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s-MX" dirty="0" smtClean="0"/>
              <a:t>Las bitácoras más comunes son las </a:t>
            </a:r>
            <a:r>
              <a:rPr lang="es-MX" b="1" dirty="0" smtClean="0"/>
              <a:t>visuales</a:t>
            </a:r>
            <a:r>
              <a:rPr lang="es-MX" dirty="0" smtClean="0"/>
              <a:t>, generalmente en forma de </a:t>
            </a:r>
            <a:r>
              <a:rPr lang="es-MX" b="1" dirty="0" smtClean="0"/>
              <a:t>cuaderno</a:t>
            </a:r>
            <a:r>
              <a:rPr lang="es-MX" dirty="0" smtClean="0"/>
              <a:t> o </a:t>
            </a:r>
            <a:r>
              <a:rPr lang="es-MX" b="1" dirty="0" smtClean="0"/>
              <a:t>carpeta con hojas blancas </a:t>
            </a:r>
            <a:r>
              <a:rPr lang="es-MX" dirty="0" smtClean="0"/>
              <a:t>en donde se desarrollan los </a:t>
            </a:r>
            <a:r>
              <a:rPr lang="es-MX" b="1" dirty="0" smtClean="0"/>
              <a:t>bocetos</a:t>
            </a:r>
            <a:r>
              <a:rPr lang="es-MX" dirty="0"/>
              <a:t> </a:t>
            </a:r>
            <a:r>
              <a:rPr lang="es-MX" dirty="0" smtClean="0"/>
              <a:t>y se toman notas de </a:t>
            </a:r>
            <a:r>
              <a:rPr lang="es-MX" b="1" dirty="0" smtClean="0"/>
              <a:t>ideas</a:t>
            </a:r>
            <a:r>
              <a:rPr lang="es-MX" dirty="0" smtClean="0"/>
              <a:t> e información útil para el </a:t>
            </a:r>
            <a:r>
              <a:rPr lang="es-MX" b="1" dirty="0" smtClean="0"/>
              <a:t>proceso creativo</a:t>
            </a:r>
            <a:r>
              <a:rPr lang="es-MX" dirty="0" smtClean="0"/>
              <a:t>.</a:t>
            </a:r>
          </a:p>
          <a:p>
            <a:pPr>
              <a:lnSpc>
                <a:spcPct val="80000"/>
              </a:lnSpc>
              <a:buNone/>
            </a:pPr>
            <a:endParaRPr lang="es-MX" dirty="0" smtClean="0"/>
          </a:p>
          <a:p>
            <a:pPr>
              <a:lnSpc>
                <a:spcPct val="80000"/>
              </a:lnSpc>
            </a:pPr>
            <a:endParaRPr lang="es-MX" dirty="0"/>
          </a:p>
        </p:txBody>
      </p:sp>
      <p:sp>
        <p:nvSpPr>
          <p:cNvPr id="10" name="9 CuadroTexto"/>
          <p:cNvSpPr txBox="1"/>
          <p:nvPr/>
        </p:nvSpPr>
        <p:spPr>
          <a:xfrm>
            <a:off x="6185296" y="5517232"/>
            <a:ext cx="24191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 smtClean="0"/>
              <a:t>Bitácora de Gabriel Orozco</a:t>
            </a:r>
            <a:endParaRPr lang="es-MX" sz="1600" dirty="0"/>
          </a:p>
        </p:txBody>
      </p:sp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457200" y="197768"/>
            <a:ext cx="8229600" cy="1143000"/>
          </a:xfrm>
        </p:spPr>
        <p:txBody>
          <a:bodyPr anchor="ctr">
            <a:normAutofit/>
          </a:bodyPr>
          <a:lstStyle/>
          <a:p>
            <a:r>
              <a:rPr lang="es-MX" sz="3600" dirty="0" smtClean="0">
                <a:solidFill>
                  <a:schemeClr val="bg1"/>
                </a:solidFill>
              </a:rPr>
              <a:t>La Bitácora</a:t>
            </a:r>
            <a:endParaRPr lang="es-MX" sz="3600" dirty="0">
              <a:solidFill>
                <a:schemeClr val="bg1"/>
              </a:solidFill>
            </a:endParaRPr>
          </a:p>
        </p:txBody>
      </p:sp>
      <p:pic>
        <p:nvPicPr>
          <p:cNvPr id="3" name="Picture 2" descr="bitacoraGabril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196752"/>
            <a:ext cx="4589266" cy="4320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 smtClean="0"/>
              <a:t>Capta  </a:t>
            </a:r>
            <a:r>
              <a:rPr lang="es-ES" dirty="0"/>
              <a:t>lo </a:t>
            </a:r>
            <a:r>
              <a:rPr lang="es-ES" b="1" dirty="0"/>
              <a:t>esencial</a:t>
            </a:r>
            <a:r>
              <a:rPr lang="es-ES" dirty="0"/>
              <a:t> de un modelo o </a:t>
            </a:r>
            <a:r>
              <a:rPr lang="es-ES" dirty="0" smtClean="0"/>
              <a:t>idea de </a:t>
            </a:r>
            <a:r>
              <a:rPr lang="es-ES" b="1" dirty="0" smtClean="0"/>
              <a:t>manera gráfica</a:t>
            </a:r>
            <a:r>
              <a:rPr lang="es-ES" dirty="0" smtClean="0"/>
              <a:t>. Es un dibujo que contiene </a:t>
            </a:r>
            <a:r>
              <a:rPr lang="es-ES" b="1" dirty="0" smtClean="0"/>
              <a:t>elementos fundamentales </a:t>
            </a:r>
            <a:r>
              <a:rPr lang="es-ES" dirty="0" smtClean="0"/>
              <a:t>de manera </a:t>
            </a:r>
            <a:r>
              <a:rPr lang="es-ES" b="1" dirty="0" smtClean="0"/>
              <a:t>esquemática</a:t>
            </a:r>
            <a:r>
              <a:rPr lang="es-ES" dirty="0" smtClean="0"/>
              <a:t>. </a:t>
            </a:r>
          </a:p>
          <a:p>
            <a:endParaRPr lang="es-ES" dirty="0"/>
          </a:p>
          <a:p>
            <a:r>
              <a:rPr lang="es-ES" dirty="0" smtClean="0"/>
              <a:t>Algunas veces contiene la </a:t>
            </a:r>
            <a:r>
              <a:rPr lang="es-ES" b="1" dirty="0" smtClean="0"/>
              <a:t>idea general </a:t>
            </a:r>
            <a:r>
              <a:rPr lang="es-ES" dirty="0" smtClean="0"/>
              <a:t>o bien, sólo los </a:t>
            </a:r>
            <a:r>
              <a:rPr lang="es-ES" b="1" dirty="0" smtClean="0"/>
              <a:t>detalles más importantes </a:t>
            </a:r>
            <a:r>
              <a:rPr lang="es-ES" dirty="0" smtClean="0"/>
              <a:t>del motivo.</a:t>
            </a:r>
          </a:p>
          <a:p>
            <a:endParaRPr lang="es-ES" dirty="0"/>
          </a:p>
        </p:txBody>
      </p:sp>
      <p:sp>
        <p:nvSpPr>
          <p:cNvPr id="6" name="5 CuadroTexto"/>
          <p:cNvSpPr txBox="1"/>
          <p:nvPr/>
        </p:nvSpPr>
        <p:spPr>
          <a:xfrm>
            <a:off x="2606980" y="6186790"/>
            <a:ext cx="1748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 smtClean="0"/>
              <a:t>Boceto de Da Vinci</a:t>
            </a:r>
            <a:endParaRPr lang="es-MX" sz="1600" dirty="0"/>
          </a:p>
        </p:txBody>
      </p:sp>
      <p:pic>
        <p:nvPicPr>
          <p:cNvPr id="7" name="Picture 6" descr="davinci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375" y="908720"/>
            <a:ext cx="5048625" cy="5949280"/>
          </a:xfrm>
          <a:prstGeom prst="rect">
            <a:avLst/>
          </a:prstGeom>
        </p:spPr>
      </p:pic>
      <p:sp>
        <p:nvSpPr>
          <p:cNvPr id="11" name="1 Título"/>
          <p:cNvSpPr txBox="1">
            <a:spLocks/>
          </p:cNvSpPr>
          <p:nvPr/>
        </p:nvSpPr>
        <p:spPr>
          <a:xfrm>
            <a:off x="457200" y="19776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600" dirty="0" smtClean="0">
                <a:solidFill>
                  <a:schemeClr val="bg1"/>
                </a:solidFill>
              </a:rPr>
              <a:t>La Bitácora</a:t>
            </a:r>
            <a:endParaRPr lang="es-MX" sz="3600" dirty="0">
              <a:solidFill>
                <a:schemeClr val="bg1"/>
              </a:solidFill>
            </a:endParaRPr>
          </a:p>
        </p:txBody>
      </p:sp>
      <p:sp>
        <p:nvSpPr>
          <p:cNvPr id="12" name="1 Título"/>
          <p:cNvSpPr txBox="1">
            <a:spLocks/>
          </p:cNvSpPr>
          <p:nvPr/>
        </p:nvSpPr>
        <p:spPr>
          <a:xfrm>
            <a:off x="4880720" y="1412776"/>
            <a:ext cx="2427584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600" b="1" dirty="0" smtClean="0">
                <a:solidFill>
                  <a:srgbClr val="000000"/>
                </a:solidFill>
              </a:rPr>
              <a:t>El Boceto</a:t>
            </a:r>
            <a:endParaRPr lang="es-MX" sz="36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 smtClean="0"/>
              <a:t>Se realizan con </a:t>
            </a:r>
            <a:r>
              <a:rPr lang="es-ES" b="1" dirty="0" smtClean="0"/>
              <a:t>diversas técnicas</a:t>
            </a:r>
            <a:r>
              <a:rPr lang="es-ES" dirty="0" smtClean="0"/>
              <a:t>, generalmente fáciles implementar ya que se realizan de manera </a:t>
            </a:r>
            <a:r>
              <a:rPr lang="es-ES" b="1" dirty="0" smtClean="0"/>
              <a:t>rápida</a:t>
            </a:r>
            <a:r>
              <a:rPr lang="es-ES" dirty="0" smtClean="0"/>
              <a:t> e incluyen algunos apuntes.</a:t>
            </a:r>
          </a:p>
          <a:p>
            <a:endParaRPr lang="es-ES" dirty="0"/>
          </a:p>
          <a:p>
            <a:r>
              <a:rPr lang="es-ES" dirty="0" smtClean="0"/>
              <a:t>En el </a:t>
            </a:r>
            <a:r>
              <a:rPr lang="es-ES" b="1" dirty="0" smtClean="0"/>
              <a:t>boceto</a:t>
            </a:r>
            <a:r>
              <a:rPr lang="es-ES" dirty="0" smtClean="0"/>
              <a:t> se ensayan algunos elementos de </a:t>
            </a:r>
            <a:r>
              <a:rPr lang="es-ES" b="1" dirty="0" smtClean="0"/>
              <a:t>composición</a:t>
            </a:r>
            <a:r>
              <a:rPr lang="es-ES" dirty="0" smtClean="0"/>
              <a:t>, </a:t>
            </a:r>
            <a:r>
              <a:rPr lang="es-ES" b="1" dirty="0" smtClean="0"/>
              <a:t>volumen</a:t>
            </a:r>
            <a:r>
              <a:rPr lang="es-ES" dirty="0" smtClean="0"/>
              <a:t>, </a:t>
            </a:r>
            <a:r>
              <a:rPr lang="es-ES" b="1" dirty="0" smtClean="0"/>
              <a:t>luz</a:t>
            </a:r>
            <a:r>
              <a:rPr lang="es-ES" dirty="0" smtClean="0"/>
              <a:t> o </a:t>
            </a:r>
            <a:r>
              <a:rPr lang="es-ES" b="1" dirty="0" smtClean="0"/>
              <a:t>color</a:t>
            </a:r>
            <a:r>
              <a:rPr lang="es-ES" dirty="0" smtClean="0"/>
              <a:t>.</a:t>
            </a:r>
            <a:r>
              <a:rPr lang="es-ES" dirty="0"/>
              <a:t> </a:t>
            </a:r>
            <a:endParaRPr lang="es-MX" dirty="0"/>
          </a:p>
        </p:txBody>
      </p:sp>
      <p:sp>
        <p:nvSpPr>
          <p:cNvPr id="6" name="5 CuadroTexto"/>
          <p:cNvSpPr txBox="1"/>
          <p:nvPr/>
        </p:nvSpPr>
        <p:spPr>
          <a:xfrm>
            <a:off x="3327060" y="6156012"/>
            <a:ext cx="1748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 smtClean="0"/>
              <a:t>Boceto de Da Vinci</a:t>
            </a:r>
            <a:endParaRPr lang="es-MX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20072" y="1268759"/>
            <a:ext cx="3607898" cy="5343087"/>
          </a:xfrm>
          <a:prstGeom prst="rect">
            <a:avLst/>
          </a:prstGeom>
        </p:spPr>
      </p:pic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457200" y="197768"/>
            <a:ext cx="8229600" cy="1143000"/>
          </a:xfrm>
        </p:spPr>
        <p:txBody>
          <a:bodyPr anchor="ctr">
            <a:normAutofit/>
          </a:bodyPr>
          <a:lstStyle/>
          <a:p>
            <a:r>
              <a:rPr lang="es-MX" sz="3600" dirty="0" smtClean="0">
                <a:solidFill>
                  <a:schemeClr val="bg1"/>
                </a:solidFill>
              </a:rPr>
              <a:t>La Bitácora</a:t>
            </a:r>
            <a:endParaRPr lang="es-MX" sz="3600" dirty="0">
              <a:solidFill>
                <a:schemeClr val="bg1"/>
              </a:solidFill>
            </a:endParaRPr>
          </a:p>
        </p:txBody>
      </p:sp>
      <p:sp>
        <p:nvSpPr>
          <p:cNvPr id="10" name="1 Título"/>
          <p:cNvSpPr txBox="1">
            <a:spLocks/>
          </p:cNvSpPr>
          <p:nvPr/>
        </p:nvSpPr>
        <p:spPr>
          <a:xfrm rot="16200000">
            <a:off x="3538228" y="4987516"/>
            <a:ext cx="2427584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600" b="1" dirty="0" smtClean="0">
                <a:solidFill>
                  <a:srgbClr val="000000"/>
                </a:solidFill>
              </a:rPr>
              <a:t>El Boceto</a:t>
            </a:r>
            <a:endParaRPr lang="es-MX" sz="36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124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11560" y="1412776"/>
            <a:ext cx="7776864" cy="79208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es-ES" sz="4000" dirty="0" smtClean="0"/>
              <a:t>Es el </a:t>
            </a:r>
            <a:r>
              <a:rPr lang="es-ES" sz="4000" b="1" dirty="0" smtClean="0"/>
              <a:t>“primer pensamiento”</a:t>
            </a:r>
            <a:endParaRPr lang="es-MX" sz="4000" dirty="0"/>
          </a:p>
        </p:txBody>
      </p:sp>
      <p:sp>
        <p:nvSpPr>
          <p:cNvPr id="11" name="2 Marcador de contenido"/>
          <p:cNvSpPr>
            <a:spLocks noGrp="1"/>
          </p:cNvSpPr>
          <p:nvPr>
            <p:ph sz="half" idx="1"/>
          </p:nvPr>
        </p:nvSpPr>
        <p:spPr>
          <a:xfrm>
            <a:off x="899592" y="2420888"/>
            <a:ext cx="3534544" cy="3555709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s-ES" dirty="0" smtClean="0"/>
              <a:t>Así lo llamaron los maestros renacentistas para designar la </a:t>
            </a:r>
            <a:r>
              <a:rPr lang="es-ES" b="1" dirty="0" smtClean="0"/>
              <a:t>primera fase de un proyecto</a:t>
            </a:r>
            <a:r>
              <a:rPr lang="es-ES" dirty="0" smtClean="0"/>
              <a:t>, previendo las características de cualquier obra realizada con otros medios. </a:t>
            </a:r>
            <a:endParaRPr lang="es-MX" dirty="0"/>
          </a:p>
        </p:txBody>
      </p:sp>
      <p:pic>
        <p:nvPicPr>
          <p:cNvPr id="12" name="Picture 11" descr="idea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388" y="1988840"/>
            <a:ext cx="3323028" cy="4869160"/>
          </a:xfrm>
          <a:prstGeom prst="rect">
            <a:avLst/>
          </a:prstGeom>
        </p:spPr>
      </p:pic>
      <p:sp>
        <p:nvSpPr>
          <p:cNvPr id="14" name="1 Título"/>
          <p:cNvSpPr>
            <a:spLocks noGrp="1"/>
          </p:cNvSpPr>
          <p:nvPr>
            <p:ph type="title"/>
          </p:nvPr>
        </p:nvSpPr>
        <p:spPr>
          <a:xfrm>
            <a:off x="457200" y="197768"/>
            <a:ext cx="8229600" cy="1143000"/>
          </a:xfrm>
        </p:spPr>
        <p:txBody>
          <a:bodyPr anchor="ctr">
            <a:normAutofit/>
          </a:bodyPr>
          <a:lstStyle/>
          <a:p>
            <a:r>
              <a:rPr lang="es-MX" sz="3600" dirty="0" smtClean="0">
                <a:solidFill>
                  <a:schemeClr val="bg1"/>
                </a:solidFill>
              </a:rPr>
              <a:t>La Bitácora</a:t>
            </a:r>
            <a:endParaRPr lang="es-MX" sz="3600" dirty="0">
              <a:solidFill>
                <a:schemeClr val="bg1"/>
              </a:solidFill>
            </a:endParaRPr>
          </a:p>
        </p:txBody>
      </p:sp>
      <p:sp>
        <p:nvSpPr>
          <p:cNvPr id="15" name="1 Título"/>
          <p:cNvSpPr txBox="1">
            <a:spLocks/>
          </p:cNvSpPr>
          <p:nvPr/>
        </p:nvSpPr>
        <p:spPr>
          <a:xfrm rot="16200000">
            <a:off x="7210636" y="3835388"/>
            <a:ext cx="2427584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3600" b="1" dirty="0" smtClean="0">
                <a:solidFill>
                  <a:srgbClr val="000000"/>
                </a:solidFill>
              </a:rPr>
              <a:t>El Boceto</a:t>
            </a:r>
            <a:endParaRPr lang="es-MX" sz="36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5338936" cy="2980927"/>
          </a:xfrm>
        </p:spPr>
        <p:txBody>
          <a:bodyPr>
            <a:normAutofit/>
          </a:bodyPr>
          <a:lstStyle/>
          <a:p>
            <a:r>
              <a:rPr lang="es-ES" dirty="0" smtClean="0"/>
              <a:t>Este tipo de bocetos está relacionado con la </a:t>
            </a:r>
            <a:r>
              <a:rPr lang="es-ES" b="1" dirty="0" smtClean="0"/>
              <a:t>arquitectura</a:t>
            </a:r>
            <a:r>
              <a:rPr lang="es-ES" dirty="0" smtClean="0"/>
              <a:t>, la </a:t>
            </a:r>
            <a:r>
              <a:rPr lang="es-ES" b="1" dirty="0" smtClean="0"/>
              <a:t>pintura</a:t>
            </a:r>
            <a:r>
              <a:rPr lang="es-ES" dirty="0" smtClean="0"/>
              <a:t>, la </a:t>
            </a:r>
            <a:r>
              <a:rPr lang="es-ES" b="1" dirty="0" smtClean="0"/>
              <a:t>escultura</a:t>
            </a:r>
            <a:r>
              <a:rPr lang="es-ES" dirty="0" smtClean="0"/>
              <a:t> y el </a:t>
            </a:r>
            <a:r>
              <a:rPr lang="es-ES" b="1" dirty="0" smtClean="0"/>
              <a:t>diseño</a:t>
            </a:r>
            <a:r>
              <a:rPr lang="es-ES" dirty="0" smtClean="0"/>
              <a:t> en general.</a:t>
            </a:r>
          </a:p>
          <a:p>
            <a:endParaRPr lang="es-MX" dirty="0"/>
          </a:p>
        </p:txBody>
      </p:sp>
      <p:pic>
        <p:nvPicPr>
          <p:cNvPr id="8" name="Picture 7" descr="boceto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338751"/>
            <a:ext cx="6192688" cy="5735273"/>
          </a:xfrm>
          <a:prstGeom prst="rect">
            <a:avLst/>
          </a:prstGeom>
        </p:spPr>
      </p:pic>
      <p:sp>
        <p:nvSpPr>
          <p:cNvPr id="10" name="1 Título"/>
          <p:cNvSpPr txBox="1">
            <a:spLocks/>
          </p:cNvSpPr>
          <p:nvPr/>
        </p:nvSpPr>
        <p:spPr>
          <a:xfrm rot="16200000">
            <a:off x="7210636" y="2374540"/>
            <a:ext cx="2427584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3600" b="1" dirty="0" smtClean="0">
                <a:solidFill>
                  <a:srgbClr val="000000"/>
                </a:solidFill>
              </a:rPr>
              <a:t>El Boceto</a:t>
            </a:r>
            <a:endParaRPr lang="es-MX" sz="3600" b="1" dirty="0">
              <a:solidFill>
                <a:srgbClr val="000000"/>
              </a:solidFill>
            </a:endParaRPr>
          </a:p>
        </p:txBody>
      </p:sp>
      <p:sp>
        <p:nvSpPr>
          <p:cNvPr id="12" name="1 Título"/>
          <p:cNvSpPr txBox="1">
            <a:spLocks/>
          </p:cNvSpPr>
          <p:nvPr/>
        </p:nvSpPr>
        <p:spPr>
          <a:xfrm>
            <a:off x="457200" y="19776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600" smtClean="0">
                <a:solidFill>
                  <a:schemeClr val="bg1"/>
                </a:solidFill>
              </a:rPr>
              <a:t>La Bitácora</a:t>
            </a:r>
            <a:endParaRPr lang="es-MX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524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436096" y="1844824"/>
            <a:ext cx="3168352" cy="43924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dirty="0" smtClean="0"/>
              <a:t>Sirven para </a:t>
            </a:r>
            <a:r>
              <a:rPr lang="es-ES" b="1" dirty="0" smtClean="0"/>
              <a:t>probar</a:t>
            </a:r>
            <a:r>
              <a:rPr lang="es-ES" dirty="0" smtClean="0"/>
              <a:t> </a:t>
            </a:r>
            <a:r>
              <a:rPr lang="es-ES" b="1" dirty="0" smtClean="0"/>
              <a:t>diferentes soluciones</a:t>
            </a:r>
            <a:r>
              <a:rPr lang="es-ES" dirty="0" smtClean="0"/>
              <a:t> y ensayar distintas </a:t>
            </a:r>
            <a:r>
              <a:rPr lang="es-ES" b="1" dirty="0" smtClean="0"/>
              <a:t>posibilidades formales</a:t>
            </a:r>
            <a:r>
              <a:rPr lang="es-ES" dirty="0" smtClean="0"/>
              <a:t>, hasta llegar a concretar lo que será el aspecto de una obra futura. </a:t>
            </a:r>
          </a:p>
          <a:p>
            <a:pPr marL="0" indent="0" algn="ctr">
              <a:buNone/>
            </a:pPr>
            <a:endParaRPr lang="es-MX" dirty="0"/>
          </a:p>
        </p:txBody>
      </p:sp>
      <p:pic>
        <p:nvPicPr>
          <p:cNvPr id="5" name="4 Marcador de contenido" descr="picasso1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827584" y="1601236"/>
            <a:ext cx="5091483" cy="3555956"/>
          </a:xfrm>
          <a:effectLst>
            <a:outerShdw blurRad="123825" dist="190500" dir="8100000" algn="tr" rotWithShape="0">
              <a:prstClr val="black">
                <a:alpha val="40000"/>
              </a:prstClr>
            </a:outerShdw>
          </a:effectLst>
          <a:scene3d>
            <a:camera prst="perspectiveHeroicExtremeRightFacing"/>
            <a:lightRig rig="threePt" dir="t"/>
          </a:scene3d>
        </p:spPr>
      </p:pic>
      <p:sp>
        <p:nvSpPr>
          <p:cNvPr id="6" name="5 CuadroTexto"/>
          <p:cNvSpPr txBox="1"/>
          <p:nvPr/>
        </p:nvSpPr>
        <p:spPr>
          <a:xfrm>
            <a:off x="539552" y="6021288"/>
            <a:ext cx="23166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 smtClean="0"/>
              <a:t>“Estudio de Toro” Picasso</a:t>
            </a:r>
            <a:endParaRPr lang="es-MX" sz="1600" dirty="0"/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 rot="20412946">
            <a:off x="2736247" y="4909491"/>
            <a:ext cx="2427584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3600" b="1" dirty="0" smtClean="0">
                <a:solidFill>
                  <a:srgbClr val="000000"/>
                </a:solidFill>
              </a:rPr>
              <a:t>El Boceto</a:t>
            </a:r>
            <a:endParaRPr lang="es-MX" sz="3600" b="1" dirty="0">
              <a:solidFill>
                <a:srgbClr val="000000"/>
              </a:solidFill>
            </a:endParaRPr>
          </a:p>
        </p:txBody>
      </p:sp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457200" y="197768"/>
            <a:ext cx="8229600" cy="1143000"/>
          </a:xfrm>
        </p:spPr>
        <p:txBody>
          <a:bodyPr anchor="ctr">
            <a:normAutofit/>
          </a:bodyPr>
          <a:lstStyle/>
          <a:p>
            <a:r>
              <a:rPr lang="es-MX" sz="3600" dirty="0" smtClean="0">
                <a:solidFill>
                  <a:schemeClr val="bg1"/>
                </a:solidFill>
              </a:rPr>
              <a:t>La Bitácora</a:t>
            </a:r>
            <a:endParaRPr lang="es-MX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</TotalTime>
  <Words>577</Words>
  <Application>Microsoft Macintosh PowerPoint</Application>
  <PresentationFormat>On-screen Show (4:3)</PresentationFormat>
  <Paragraphs>55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Tema de Office</vt:lpstr>
      <vt:lpstr>PowerPoint Presentation</vt:lpstr>
      <vt:lpstr>Introducción</vt:lpstr>
      <vt:lpstr>La Bitácora</vt:lpstr>
      <vt:lpstr>La Bitácora</vt:lpstr>
      <vt:lpstr>PowerPoint Presentation</vt:lpstr>
      <vt:lpstr>La Bitácora</vt:lpstr>
      <vt:lpstr>La Bitácora</vt:lpstr>
      <vt:lpstr>PowerPoint Presentation</vt:lpstr>
      <vt:lpstr>La Bitácora</vt:lpstr>
      <vt:lpstr>La Bitácora</vt:lpstr>
      <vt:lpstr>La Bitácora</vt:lpstr>
      <vt:lpstr>La Bitácora</vt:lpstr>
      <vt:lpstr>La Bitácora</vt:lpstr>
      <vt:lpstr>Referencias</vt:lpstr>
      <vt:lpstr>PowerPoint Presentation</vt:lpstr>
    </vt:vector>
  </TitlesOfParts>
  <Company>ZQU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Herramientas para registrar un proceso artístico</dc:title>
  <dc:creator>Zinnia Quiñones Urióstegui</dc:creator>
  <cp:lastModifiedBy>UAEH SUV</cp:lastModifiedBy>
  <cp:revision>26</cp:revision>
  <dcterms:created xsi:type="dcterms:W3CDTF">2014-02-10T02:57:17Z</dcterms:created>
  <dcterms:modified xsi:type="dcterms:W3CDTF">2014-03-25T17:11:56Z</dcterms:modified>
</cp:coreProperties>
</file>