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9" r:id="rId4"/>
    <p:sldId id="262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61" r:id="rId1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86" autoAdjust="0"/>
  </p:normalViewPr>
  <p:slideViewPr>
    <p:cSldViewPr>
      <p:cViewPr varScale="1">
        <p:scale>
          <a:sx n="73" d="100"/>
          <a:sy n="73" d="100"/>
        </p:scale>
        <p:origin x="113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t>11/06/2015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3363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t>11/06/2015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6831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t>11/06/2015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7132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t>11/06/2015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5001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t>11/06/2015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7006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t>11/06/2015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03821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t>11/06/2015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57695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t>11/06/2015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4939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t>11/06/2015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3453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t>11/06/2015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2879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t>11/06/2015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6628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11/06/2015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41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11/06/2015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34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11/06/2015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1432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11/06/2015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2539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11/06/2015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1322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11/06/2015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2647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11/06/2015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7504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11/06/2015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7916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11/06/2015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5193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11/06/2015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7022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11/06/2015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76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A01B9-89BD-4F1B-8A83-0DCC119A1F26}" type="datetimeFigureOut">
              <a:rPr lang="es-MX" smtClean="0"/>
              <a:t>11/06/2015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F92F4-2C5B-4A34-8D52-C3695820C8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9912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11/06/2015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776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Unidad II Movimiento en una dimensión</a:t>
            </a:r>
            <a:endParaRPr lang="es-MX" dirty="0"/>
          </a:p>
        </p:txBody>
      </p:sp>
      <p:sp>
        <p:nvSpPr>
          <p:cNvPr id="4" name="3 Subtítulo"/>
          <p:cNvSpPr txBox="1">
            <a:spLocks noGrp="1"/>
          </p:cNvSpPr>
          <p:nvPr>
            <p:ph type="subTitle" idx="1"/>
          </p:nvPr>
        </p:nvSpPr>
        <p:spPr>
          <a:xfrm>
            <a:off x="1043608" y="3717032"/>
            <a:ext cx="7776864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Área Académica</a:t>
            </a:r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Licenciatura en Ingeniería Industrial</a:t>
            </a:r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Profesor(a</a:t>
            </a:r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): Ing. Silvestre Barrera Ordaz</a:t>
            </a:r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Periodo</a:t>
            </a:r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Enero – Junio 2015</a:t>
            </a:r>
            <a:endParaRPr lang="es-MX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42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Unidad II Movimiento en una dimensión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s-MX" b="1" dirty="0" smtClean="0">
                <a:latin typeface="Arial" pitchFamily="34" charset="0"/>
                <a:cs typeface="Arial" pitchFamily="34" charset="0"/>
              </a:rPr>
              <a:t>Resumen</a:t>
            </a:r>
          </a:p>
          <a:p>
            <a:pPr marL="0" lvl="0" indent="0" algn="just">
              <a:buNone/>
            </a:pPr>
            <a:r>
              <a:rPr lang="es-ES" dirty="0">
                <a:solidFill>
                  <a:srgbClr val="212121"/>
                </a:solidFill>
                <a:latin typeface="inherit"/>
              </a:rPr>
              <a:t>Como un primer paso en el estudio de la mecánica clásica , se describe el movimiento de un objeto haciendo caso omiso de las interacciones con agentes externos que podrían afectar o modificar ese movimiento. Esta parte de la mecánica clásica se llama </a:t>
            </a:r>
            <a:r>
              <a:rPr lang="es-ES" i="1" dirty="0">
                <a:solidFill>
                  <a:srgbClr val="212121"/>
                </a:solidFill>
                <a:latin typeface="inherit"/>
              </a:rPr>
              <a:t>cinemática</a:t>
            </a:r>
            <a:r>
              <a:rPr lang="es-ES" dirty="0">
                <a:solidFill>
                  <a:srgbClr val="212121"/>
                </a:solidFill>
                <a:latin typeface="inherit"/>
              </a:rPr>
              <a:t> . ( La palabra </a:t>
            </a:r>
            <a:r>
              <a:rPr lang="es-ES" i="1" dirty="0">
                <a:solidFill>
                  <a:srgbClr val="212121"/>
                </a:solidFill>
                <a:latin typeface="inherit"/>
              </a:rPr>
              <a:t>cinemática</a:t>
            </a:r>
            <a:r>
              <a:rPr lang="es-ES" dirty="0">
                <a:solidFill>
                  <a:srgbClr val="212121"/>
                </a:solidFill>
                <a:latin typeface="inherit"/>
              </a:rPr>
              <a:t> tiene la misma raíz que el </a:t>
            </a:r>
            <a:r>
              <a:rPr lang="es-ES" i="1" dirty="0" smtClean="0">
                <a:solidFill>
                  <a:srgbClr val="212121"/>
                </a:solidFill>
                <a:latin typeface="inherit"/>
              </a:rPr>
              <a:t>cinema</a:t>
            </a:r>
            <a:r>
              <a:rPr lang="es-ES" dirty="0" smtClean="0">
                <a:solidFill>
                  <a:srgbClr val="212121"/>
                </a:solidFill>
                <a:latin typeface="inherit"/>
              </a:rPr>
              <a:t> </a:t>
            </a:r>
            <a:r>
              <a:rPr lang="es-ES" dirty="0">
                <a:solidFill>
                  <a:srgbClr val="212121"/>
                </a:solidFill>
                <a:latin typeface="inherit"/>
              </a:rPr>
              <a:t>). En este capítulo , consideramos único movimiento en una dimensión, es decir, el movimiento de un objeto a lo largo de una línea recta.</a:t>
            </a:r>
            <a:r>
              <a:rPr lang="es-ES" sz="1600" dirty="0"/>
              <a:t> </a:t>
            </a:r>
            <a:endParaRPr lang="es-ES" sz="4400" dirty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71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692696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MX" b="1" dirty="0" err="1" smtClean="0">
                <a:latin typeface="Arial" pitchFamily="34" charset="0"/>
                <a:cs typeface="Arial" pitchFamily="34" charset="0"/>
              </a:rPr>
              <a:t>Abstract</a:t>
            </a:r>
            <a:endParaRPr lang="es-MX" b="1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dirty="0" smtClean="0"/>
              <a:t>As </a:t>
            </a:r>
            <a:r>
              <a:rPr lang="en-US" dirty="0"/>
              <a:t>a first step in studying classical mechanics, we describe the motion of an </a:t>
            </a:r>
            <a:r>
              <a:rPr lang="en-US" dirty="0" smtClean="0"/>
              <a:t>object while </a:t>
            </a:r>
            <a:r>
              <a:rPr lang="en-US" dirty="0"/>
              <a:t>ignoring the interactions with external agents that might be affecting or </a:t>
            </a:r>
            <a:r>
              <a:rPr lang="en-US" dirty="0" smtClean="0"/>
              <a:t>modifying that </a:t>
            </a:r>
            <a:r>
              <a:rPr lang="en-US" dirty="0"/>
              <a:t>motion. This portion of classical mechanics is called </a:t>
            </a:r>
            <a:r>
              <a:rPr lang="en-US" i="1" dirty="0"/>
              <a:t>kinematics</a:t>
            </a:r>
            <a:r>
              <a:rPr lang="en-US" dirty="0"/>
              <a:t>. (The word </a:t>
            </a:r>
            <a:r>
              <a:rPr lang="en-US" i="1" dirty="0" smtClean="0"/>
              <a:t>kinematics </a:t>
            </a:r>
            <a:r>
              <a:rPr lang="en-US" dirty="0" smtClean="0"/>
              <a:t>has </a:t>
            </a:r>
            <a:r>
              <a:rPr lang="en-US" dirty="0"/>
              <a:t>the same root as </a:t>
            </a:r>
            <a:r>
              <a:rPr lang="en-US" i="1" dirty="0"/>
              <a:t>cinema</a:t>
            </a:r>
            <a:r>
              <a:rPr lang="en-US" dirty="0"/>
              <a:t>.) In this chapter, we consider only motion in one dimension</a:t>
            </a:r>
            <a:r>
              <a:rPr lang="en-US" dirty="0" smtClean="0"/>
              <a:t>, that </a:t>
            </a:r>
            <a:r>
              <a:rPr lang="en-US" dirty="0"/>
              <a:t>is, motion of an object along a straight line.</a:t>
            </a:r>
            <a:endParaRPr lang="es-MX" b="1" dirty="0">
              <a:latin typeface="Arial" pitchFamily="34" charset="0"/>
              <a:cs typeface="Arial" pitchFamily="34" charset="0"/>
            </a:endParaRP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s-MX" b="1" dirty="0" err="1">
                <a:latin typeface="Arial" pitchFamily="34" charset="0"/>
                <a:cs typeface="Arial" pitchFamily="34" charset="0"/>
              </a:rPr>
              <a:t>Keywords</a:t>
            </a:r>
            <a:r>
              <a:rPr lang="es-MX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motion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kinematics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3889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5251" y="1245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2.1.1 </a:t>
            </a:r>
            <a:r>
              <a:rPr lang="es-MX" sz="3300" dirty="0"/>
              <a:t>Desplazamiento, tiempo y velocidad media</a:t>
            </a:r>
            <a:endParaRPr lang="es-MX" sz="3300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51520" y="1124744"/>
            <a:ext cx="8657062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7403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2.1.2 Velocidad instantánea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MX" dirty="0" smtClean="0"/>
              <a:t>Para describir el movimiento con mayor detalle, necesitamos definir la velocidad en cualquier instante.</a:t>
            </a:r>
          </a:p>
          <a:p>
            <a:pPr algn="just"/>
            <a:endParaRPr lang="es-MX" dirty="0"/>
          </a:p>
          <a:p>
            <a:pPr algn="just"/>
            <a:endParaRPr lang="es-MX" dirty="0" smtClean="0"/>
          </a:p>
          <a:p>
            <a:pPr algn="just"/>
            <a:endParaRPr lang="es-MX" dirty="0"/>
          </a:p>
          <a:p>
            <a:pPr algn="just"/>
            <a:endParaRPr lang="es-MX" dirty="0" smtClean="0"/>
          </a:p>
          <a:p>
            <a:pPr algn="just"/>
            <a:r>
              <a:rPr lang="es-MX" i="1" dirty="0" smtClean="0"/>
              <a:t>La velocidad instantánea es el límite de la velocidad media conforme el intervalo de tiempo se acerca a cero.</a:t>
            </a:r>
            <a:endParaRPr lang="es-MX" i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741" y="3076172"/>
            <a:ext cx="7914519" cy="70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8471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188640"/>
            <a:ext cx="8952281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4007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2.1.3 Aceleración media e instantánea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MX" dirty="0" smtClean="0"/>
              <a:t>La aceleración describe el cambio de velocidad con el tiempo. Y puede referirse tanto a aumentar la rapidez como a disminuirla.</a:t>
            </a:r>
          </a:p>
          <a:p>
            <a:pPr algn="just"/>
            <a:endParaRPr lang="es-MX" dirty="0"/>
          </a:p>
          <a:p>
            <a:pPr algn="just"/>
            <a:endParaRPr lang="es-MX" dirty="0" smtClean="0"/>
          </a:p>
          <a:p>
            <a:pPr algn="just"/>
            <a:endParaRPr lang="es-MX" dirty="0"/>
          </a:p>
          <a:p>
            <a:pPr algn="just"/>
            <a:endParaRPr lang="es-MX" dirty="0" smtClean="0"/>
          </a:p>
          <a:p>
            <a:pPr algn="just"/>
            <a:r>
              <a:rPr lang="es-MX" i="1" dirty="0" smtClean="0"/>
              <a:t>La velocidad describe el cambio de posición de un objeto con el tiempo; nos indica con que </a:t>
            </a:r>
            <a:r>
              <a:rPr lang="es-MX" b="1" i="1" dirty="0" smtClean="0"/>
              <a:t>rapidez</a:t>
            </a:r>
            <a:r>
              <a:rPr lang="es-MX" i="1" dirty="0" smtClean="0"/>
              <a:t> y en que </a:t>
            </a:r>
            <a:r>
              <a:rPr lang="es-MX" b="1" i="1" dirty="0" smtClean="0"/>
              <a:t>dirección</a:t>
            </a:r>
            <a:r>
              <a:rPr lang="es-MX" i="1" dirty="0" smtClean="0"/>
              <a:t> se mueve el objeto. La aceleración describe cómo cambia la velocidad con el tiempo; es decir, nos dice como cambia la rapidez y la dirección del movimiento</a:t>
            </a:r>
            <a:r>
              <a:rPr lang="es-MX" dirty="0" smtClean="0"/>
              <a:t>.</a:t>
            </a:r>
          </a:p>
          <a:p>
            <a:pPr algn="just"/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1" y="2943862"/>
            <a:ext cx="7781487" cy="91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280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79512" y="297825"/>
            <a:ext cx="8507288" cy="1088068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2.1.3 Aceleración media e instantánea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La aceleración instantánea es el límite de la aceleración media cuanto el intervalo de tiempo se acerca a cero.</a:t>
            </a:r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113" y="3116883"/>
            <a:ext cx="7261775" cy="62423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362" y="4300856"/>
            <a:ext cx="8431274" cy="118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6518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822959" y="116632"/>
            <a:ext cx="7543800" cy="568925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Ejemplos</a:t>
            </a:r>
            <a:endParaRPr lang="es-MX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685557"/>
                <a:ext cx="8928992" cy="301752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s-MX" sz="3600" dirty="0" smtClean="0"/>
                  <a:t>El automóvil que se muestra se desplaza en línea recta de modo que durante un corto periodo de tiempo su velocidad está definida por </a:t>
                </a:r>
                <a14:m>
                  <m:oMath xmlns:m="http://schemas.openxmlformats.org/officeDocument/2006/math">
                    <m:r>
                      <a:rPr lang="es-MX" sz="3600" b="1" i="1" smtClean="0">
                        <a:latin typeface="Cambria Math" panose="02040503050406030204" pitchFamily="18" charset="0"/>
                      </a:rPr>
                      <m:t>𝒗</m:t>
                    </m:r>
                    <m:r>
                      <a:rPr lang="es-MX" sz="3600" b="1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s-MX" sz="3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MX" sz="36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sSup>
                          <m:sSupPr>
                            <m:ctrlPr>
                              <a:rPr lang="es-MX" sz="36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MX" sz="3600" b="1" i="1" smtClean="0">
                                <a:latin typeface="Cambria Math" panose="02040503050406030204" pitchFamily="18" charset="0"/>
                              </a:rPr>
                              <m:t>𝒕</m:t>
                            </m:r>
                          </m:e>
                          <m:sup>
                            <m:r>
                              <a:rPr lang="es-MX" sz="36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s-MX" sz="36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s-MX" sz="3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s-MX" sz="3600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</m:d>
                    <m:r>
                      <a:rPr lang="es-MX" sz="36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s-MX" sz="3600" b="1" i="1" smtClean="0">
                        <a:latin typeface="Cambria Math" panose="02040503050406030204" pitchFamily="18" charset="0"/>
                      </a:rPr>
                      <m:t>𝒑𝒊𝒆𝒔</m:t>
                    </m:r>
                    <m:r>
                      <a:rPr lang="es-MX" sz="3600" b="1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s-MX" sz="3600" b="1" i="1" smtClean="0"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r>
                  <a:rPr lang="es-MX" sz="3600" dirty="0" smtClean="0"/>
                  <a:t>, donde t está en segundos. Determine su posición y aceleración cuando </a:t>
                </a:r>
                <a14:m>
                  <m:oMath xmlns:m="http://schemas.openxmlformats.org/officeDocument/2006/math">
                    <m:r>
                      <a:rPr lang="es-MX" sz="3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s-MX" sz="3600" b="0" i="1" smtClean="0">
                        <a:latin typeface="Cambria Math" panose="02040503050406030204" pitchFamily="18" charset="0"/>
                      </a:rPr>
                      <m:t>=3 </m:t>
                    </m:r>
                    <m:r>
                      <a:rPr lang="es-MX" sz="36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s-MX" sz="3600" dirty="0" smtClean="0"/>
                  <a:t>. Considere que cuando </a:t>
                </a:r>
                <a14:m>
                  <m:oMath xmlns:m="http://schemas.openxmlformats.org/officeDocument/2006/math">
                    <m:r>
                      <a:rPr lang="es-MX" sz="3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s-MX" sz="3600" b="0" i="1" smtClean="0">
                        <a:latin typeface="Cambria Math" panose="02040503050406030204" pitchFamily="18" charset="0"/>
                      </a:rPr>
                      <m:t>=0, </m:t>
                    </m:r>
                    <m:r>
                      <a:rPr lang="es-MX" sz="3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MX" sz="3600" b="0" i="1" smtClean="0">
                        <a:latin typeface="Cambria Math" panose="02040503050406030204" pitchFamily="18" charset="0"/>
                      </a:rPr>
                      <m:t>=0.</m:t>
                    </m:r>
                  </m:oMath>
                </a14:m>
                <a:endParaRPr lang="es-MX" sz="3600" dirty="0"/>
              </a:p>
            </p:txBody>
          </p:sp>
        </mc:Choice>
        <mc:Fallback>
          <p:sp>
            <p:nvSpPr>
              <p:cNvPr id="3" name="Marcador de conteni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685557"/>
                <a:ext cx="8928992" cy="3017520"/>
              </a:xfrm>
              <a:blipFill rotWithShape="0">
                <a:blip r:embed="rId4"/>
                <a:stretch>
                  <a:fillRect l="-2117" t="-3030" r="-2254" b="-29495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3755"/>
          <a:stretch/>
        </p:blipFill>
        <p:spPr>
          <a:xfrm>
            <a:off x="2123728" y="4149080"/>
            <a:ext cx="5682263" cy="148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290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822960" y="116632"/>
            <a:ext cx="7543800" cy="568925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Antes de continuar </a:t>
            </a:r>
            <a:endParaRPr lang="es-MX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836712"/>
                <a:ext cx="8712968" cy="4464496"/>
              </a:xfrm>
            </p:spPr>
            <p:txBody>
              <a:bodyPr>
                <a:normAutofit fontScale="92500"/>
              </a:bodyPr>
              <a:lstStyle/>
              <a:p>
                <a:pPr marL="0" indent="0" algn="just">
                  <a:buNone/>
                </a:pPr>
                <a:r>
                  <a:rPr lang="es-MX" dirty="0" smtClean="0"/>
                  <a:t>Se puede obtener una importante relación diferencial que implica el desplazamiento, la velocidad y la aceleración a lo largo de la trayectoria si eliminamos el diferencial de tiempo </a:t>
                </a:r>
                <a14:m>
                  <m:oMath xmlns:m="http://schemas.openxmlformats.org/officeDocument/2006/math">
                    <m:r>
                      <a:rPr lang="es-MX" b="0" i="1" smtClean="0">
                        <a:latin typeface="Cambria Math" panose="02040503050406030204" pitchFamily="18" charset="0"/>
                      </a:rPr>
                      <m:t>𝑑𝑡</m:t>
                    </m:r>
                  </m:oMath>
                </a14:m>
                <a:r>
                  <a:rPr lang="es-MX" dirty="0" smtClean="0"/>
                  <a:t> entre las ecuaciones de velocidad y aceleración instantánea.</a:t>
                </a:r>
              </a:p>
              <a:p>
                <a:pPr algn="just"/>
                <a:endParaRPr lang="es-MX" dirty="0"/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MX" sz="3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MX" sz="3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s-MX" sz="30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s-MX" sz="3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MX" sz="3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MX" sz="3000" i="1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s-MX" sz="30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s-MX" sz="3000" dirty="0"/>
                  <a:t> 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MX" sz="3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MX" sz="3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s-MX" sz="30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s-MX" sz="3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MX" sz="3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s-MX" sz="3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MX" sz="3000" i="1">
                                <a:latin typeface="Cambria Math" panose="02040503050406030204" pitchFamily="18" charset="0"/>
                              </a:rPr>
                              <m:t>𝑑𝑣</m:t>
                            </m:r>
                          </m:e>
                          <m:sub>
                            <m:r>
                              <a:rPr lang="es-MX" sz="3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num>
                      <m:den>
                        <m:r>
                          <a:rPr lang="es-MX" sz="30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s-MX" sz="3900" dirty="0" smtClean="0"/>
                  <a:t>   </a:t>
                </a:r>
                <a:r>
                  <a:rPr lang="es-MX" sz="3900" dirty="0" smtClean="0">
                    <a:sym typeface="Wingdings" panose="05000000000000000000" pitchFamily="2" charset="2"/>
                  </a:rPr>
                  <a:t>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MX" sz="3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MX" sz="3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s-MX" sz="30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s-MX" sz="3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s-MX" sz="3000" i="1"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s-MX" sz="3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s-MX" sz="3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MX" sz="3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s-MX" sz="30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s-MX" sz="3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s-MX" sz="3000" i="1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s-MX" sz="3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MX" sz="3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s-MX" sz="30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s-MX" sz="3000" dirty="0"/>
                  <a:t> </a:t>
                </a:r>
                <a:r>
                  <a:rPr lang="es-MX" sz="35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sym typeface="Wingdings" panose="05000000000000000000" pitchFamily="2" charset="2"/>
                  </a:rPr>
                  <a:t> Verifique</a:t>
                </a:r>
                <a:endParaRPr lang="es-MX" sz="35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3" name="Marcador de conteni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836712"/>
                <a:ext cx="8712968" cy="4464496"/>
              </a:xfrm>
              <a:blipFill rotWithShape="0">
                <a:blip r:embed="rId4"/>
                <a:stretch>
                  <a:fillRect l="-1608" t="-1637" r="-1608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8302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332656"/>
                <a:ext cx="8712968" cy="3017520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 algn="just">
                  <a:buNone/>
                </a:pPr>
                <a:r>
                  <a:rPr lang="es-MX" dirty="0" smtClean="0"/>
                  <a:t>Una partícula metálica se somete a la influencia de un campo magnético a medida que desciende a través de un medio fluido que se extiende de la placa </a:t>
                </a:r>
                <a:r>
                  <a:rPr lang="es-MX" i="1" dirty="0" smtClean="0"/>
                  <a:t>A</a:t>
                </a:r>
                <a:r>
                  <a:rPr lang="es-MX" dirty="0" smtClean="0"/>
                  <a:t> </a:t>
                </a:r>
                <a:r>
                  <a:rPr lang="es-MX" dirty="0" err="1" smtClean="0"/>
                  <a:t>a</a:t>
                </a:r>
                <a:r>
                  <a:rPr lang="es-MX" dirty="0" smtClean="0"/>
                  <a:t> la placa </a:t>
                </a:r>
                <a:r>
                  <a:rPr lang="es-MX" i="1" dirty="0" smtClean="0"/>
                  <a:t>B</a:t>
                </a:r>
                <a:r>
                  <a:rPr lang="es-MX" dirty="0" smtClean="0"/>
                  <a:t>. Si la partícula se libera del reposo en el punto medio </a:t>
                </a:r>
                <a:r>
                  <a:rPr lang="es-MX" i="1" dirty="0" smtClean="0"/>
                  <a:t>C</a:t>
                </a:r>
                <a:r>
                  <a:rPr lang="es-MX" dirty="0" smtClean="0"/>
                  <a:t>, </a:t>
                </a:r>
                <a:r>
                  <a:rPr lang="es-MX" i="1" dirty="0" smtClean="0"/>
                  <a:t>x</a:t>
                </a:r>
                <a:r>
                  <a:rPr lang="es-MX" dirty="0" smtClean="0"/>
                  <a:t> = 100 mm y la aceleración 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MX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MX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s-MX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sub>
                    </m:sSub>
                    <m:r>
                      <a:rPr lang="es-MX" b="1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s-MX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MX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s-MX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s-MX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s-MX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s-MX" b="1" i="1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s-MX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MX" b="1" i="1" smtClean="0"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p>
                        <m:r>
                          <a:rPr lang="es-MX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s-MX" dirty="0" smtClean="0"/>
                  <a:t>, donde x está en metros, determine la velocidad de la partícula cuando llega a la placa </a:t>
                </a:r>
                <a:r>
                  <a:rPr lang="es-MX" i="1" dirty="0" smtClean="0"/>
                  <a:t>B</a:t>
                </a:r>
                <a:r>
                  <a:rPr lang="es-MX" dirty="0" smtClean="0"/>
                  <a:t>, </a:t>
                </a:r>
                <a:r>
                  <a:rPr lang="es-MX" i="1" dirty="0" smtClean="0"/>
                  <a:t>x</a:t>
                </a:r>
                <a:r>
                  <a:rPr lang="es-MX" dirty="0" smtClean="0"/>
                  <a:t> = 200 mm y el tiempo que le lleva ir de</a:t>
                </a:r>
                <a:r>
                  <a:rPr lang="es-MX" i="1" dirty="0" smtClean="0"/>
                  <a:t> C </a:t>
                </a:r>
                <a:r>
                  <a:rPr lang="es-MX" dirty="0" smtClean="0"/>
                  <a:t>a </a:t>
                </a:r>
                <a:r>
                  <a:rPr lang="es-MX" i="1" dirty="0" smtClean="0"/>
                  <a:t>B</a:t>
                </a:r>
                <a:r>
                  <a:rPr lang="es-MX" dirty="0" smtClean="0"/>
                  <a:t>.</a:t>
                </a:r>
                <a:endParaRPr lang="es-MX" dirty="0"/>
              </a:p>
            </p:txBody>
          </p:sp>
        </mc:Choice>
        <mc:Fallback>
          <p:sp>
            <p:nvSpPr>
              <p:cNvPr id="3" name="Marcador de conteni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332656"/>
                <a:ext cx="8712968" cy="3017520"/>
              </a:xfrm>
              <a:blipFill rotWithShape="0">
                <a:blip r:embed="rId4"/>
                <a:stretch>
                  <a:fillRect l="-1329" t="-3232" r="-1259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5" t="1433" r="38170" b="24505"/>
          <a:stretch/>
        </p:blipFill>
        <p:spPr>
          <a:xfrm>
            <a:off x="5580112" y="3140968"/>
            <a:ext cx="2830133" cy="243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727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272888"/>
                <a:ext cx="8784976" cy="3797014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s-MX" dirty="0" smtClean="0"/>
                  <a:t>Una partícula se desplaza a lo largo de una trayectoria horizontal con una velocidad </a:t>
                </a:r>
                <a:r>
                  <a:rPr lang="es-MX" dirty="0" smtClean="0"/>
                  <a:t>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MX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MX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s-MX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sub>
                    </m:sSub>
                    <m:r>
                      <a:rPr lang="es-MX" b="1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s-MX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s-MX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s-MX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s-MX" b="1" i="1" smtClean="0"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s-MX" b="1" i="1" smtClean="0"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</m:e>
                              <m:sup>
                                <m:r>
                                  <a:rPr lang="es-MX" b="1" i="1" smtClean="0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s-MX" b="1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s-MX" b="1" i="1" smtClean="0">
                                <a:latin typeface="Cambria Math" panose="02040503050406030204" pitchFamily="18" charset="0"/>
                              </a:rPr>
                              <m:t>𝟔</m:t>
                            </m:r>
                            <m:r>
                              <a:rPr lang="es-MX" b="1" i="1" smtClean="0">
                                <a:latin typeface="Cambria Math" panose="02040503050406030204" pitchFamily="18" charset="0"/>
                              </a:rPr>
                              <m:t>𝒕</m:t>
                            </m:r>
                          </m:e>
                        </m:d>
                      </m:e>
                    </m:d>
                    <m:r>
                      <a:rPr lang="es-MX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s-MX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s-MX" b="1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s-MX" b="1" i="1" smtClean="0"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r>
                  <a:rPr lang="es-MX" dirty="0" smtClean="0"/>
                  <a:t>, donde t está en segundos. Si inicialmente se encuentra en el origen O, </a:t>
                </a:r>
                <a:r>
                  <a:rPr lang="es-MX" dirty="0" smtClean="0"/>
                  <a:t>determine </a:t>
                </a:r>
                <a:r>
                  <a:rPr lang="es-MX" dirty="0" smtClean="0"/>
                  <a:t>la distancia recorrida en </a:t>
                </a:r>
                <a:r>
                  <a:rPr lang="es-MX" dirty="0"/>
                  <a:t> </a:t>
                </a:r>
                <a:r>
                  <a:rPr lang="es-MX" dirty="0" smtClean="0"/>
                  <a:t>3.5 s y la velocidad media, así como la rapidez media de la partícula durante el intervalo.</a:t>
                </a:r>
                <a:endParaRPr lang="es-MX" dirty="0"/>
              </a:p>
            </p:txBody>
          </p:sp>
        </mc:Choice>
        <mc:Fallback>
          <p:sp>
            <p:nvSpPr>
              <p:cNvPr id="3" name="Marcador de conteni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272888"/>
                <a:ext cx="8784976" cy="3797014"/>
              </a:xfrm>
              <a:blipFill rotWithShape="0">
                <a:blip r:embed="rId4"/>
                <a:stretch>
                  <a:fillRect l="-1734" t="-2087" r="-1734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5776" y="3861048"/>
            <a:ext cx="4808437" cy="168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255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s-MX" b="1" dirty="0">
                <a:latin typeface="Arial" pitchFamily="34" charset="0"/>
                <a:cs typeface="Arial" pitchFamily="34" charset="0"/>
              </a:rPr>
              <a:t>Referencias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b="1" dirty="0">
              <a:latin typeface="Arial" pitchFamily="34" charset="0"/>
              <a:cs typeface="Arial" pitchFamily="34" charset="0"/>
            </a:endParaRP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07504" y="1305342"/>
            <a:ext cx="878497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dirty="0" smtClean="0"/>
              <a:t>1. RESNICK</a:t>
            </a:r>
            <a:r>
              <a:rPr lang="es-MX" sz="2400" dirty="0"/>
              <a:t>, R., HALLYDAY, D., &amp; KRANE, K. (2006.). FÍSICA VOLUMEN  </a:t>
            </a:r>
            <a:r>
              <a:rPr lang="es-MX" sz="2400" dirty="0" smtClean="0"/>
              <a:t>  	1</a:t>
            </a:r>
            <a:r>
              <a:rPr lang="es-MX" sz="2400" dirty="0"/>
              <a:t>., 5TA. EDICIÓN. MÉXICO.: CECSA.</a:t>
            </a:r>
          </a:p>
          <a:p>
            <a:r>
              <a:rPr lang="es-MX" sz="2400" dirty="0"/>
              <a:t>2. SEARS, F. W. (2004). FÍSICA UNIVERSITARIA, VOLUMEN 1,DÉCIMO </a:t>
            </a:r>
            <a:r>
              <a:rPr lang="es-MX" sz="2400" dirty="0" smtClean="0"/>
              <a:t>	PRIMERA </a:t>
            </a:r>
            <a:r>
              <a:rPr lang="es-MX" sz="2400" dirty="0"/>
              <a:t>EDICIÓN. MÉXICO: PEARSON EDUCACIÓN.</a:t>
            </a:r>
          </a:p>
          <a:p>
            <a:r>
              <a:rPr lang="es-MX" sz="2400" dirty="0"/>
              <a:t>3. SERWAY, R. A. (1997.). FÍSICA TOMO I- 4TA. EDICIÓN. . MÉXICO.: </a:t>
            </a:r>
            <a:r>
              <a:rPr lang="es-MX" sz="2400" dirty="0" smtClean="0"/>
              <a:t>	MCGRAW </a:t>
            </a:r>
            <a:r>
              <a:rPr lang="es-MX" sz="2400" dirty="0"/>
              <a:t>HILL.</a:t>
            </a:r>
          </a:p>
          <a:p>
            <a:r>
              <a:rPr lang="es-MX" sz="2400" dirty="0"/>
              <a:t>4. TIPLER, P. A. (1993.). FÍSICA VOLUMEN I- 3RA. EDICIÓN. . </a:t>
            </a:r>
            <a:r>
              <a:rPr lang="es-MX" sz="2400" dirty="0" smtClean="0"/>
              <a:t>	BARCELONA</a:t>
            </a:r>
            <a:r>
              <a:rPr lang="es-MX" sz="2400" dirty="0"/>
              <a:t>.: EDITORIAL REVERTÉ.</a:t>
            </a:r>
          </a:p>
          <a:p>
            <a:r>
              <a:rPr lang="es-MX" sz="2400" dirty="0"/>
              <a:t>5.  HIBBELER, R. C. (1995). MECÁNICA PARA INGENIEROS,TOMO II: </a:t>
            </a:r>
            <a:r>
              <a:rPr lang="es-MX" sz="2400" dirty="0" smtClean="0"/>
              <a:t>	DINÁMICA,SEXTA </a:t>
            </a:r>
            <a:r>
              <a:rPr lang="es-MX" sz="2400" dirty="0"/>
              <a:t>EDICIÓN. MÉXICO: COMPAÑÍA EDITORIAL </a:t>
            </a:r>
            <a:r>
              <a:rPr lang="es-MX" sz="2400" dirty="0" smtClean="0"/>
              <a:t>	CONTINENTAL</a:t>
            </a:r>
            <a:r>
              <a:rPr lang="es-MX" sz="2400" dirty="0"/>
              <a:t>, S.A. DE C.V.</a:t>
            </a:r>
          </a:p>
        </p:txBody>
      </p:sp>
    </p:spTree>
    <p:extLst>
      <p:ext uri="{BB962C8B-B14F-4D97-AF65-F5344CB8AC3E}">
        <p14:creationId xmlns:p14="http://schemas.microsoft.com/office/powerpoint/2010/main" val="161079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515</Words>
  <Application>Microsoft Office PowerPoint</Application>
  <PresentationFormat>Presentación en pantalla (4:3)</PresentationFormat>
  <Paragraphs>46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Arial</vt:lpstr>
      <vt:lpstr>Calibri</vt:lpstr>
      <vt:lpstr>Cambria Math</vt:lpstr>
      <vt:lpstr>inherit</vt:lpstr>
      <vt:lpstr>Wingdings</vt:lpstr>
      <vt:lpstr>Tema de Office</vt:lpstr>
      <vt:lpstr>1_Tema de Office</vt:lpstr>
      <vt:lpstr>Unidad II Movimiento en una dimensión</vt:lpstr>
      <vt:lpstr>Unidad II Movimiento en una dimensión</vt:lpstr>
      <vt:lpstr>Presentación de PowerPoint</vt:lpstr>
      <vt:lpstr>2.1.1 Desplazamiento, tiempo y velocidad media</vt:lpstr>
      <vt:lpstr>2.1.2 Velocidad instantánea</vt:lpstr>
      <vt:lpstr>Presentación de PowerPoint</vt:lpstr>
      <vt:lpstr>2.1.3 Aceleración media e instantánea</vt:lpstr>
      <vt:lpstr>2.1.3 Aceleración media e instantánea</vt:lpstr>
      <vt:lpstr>Ejemplos</vt:lpstr>
      <vt:lpstr>Antes de continuar </vt:lpstr>
      <vt:lpstr>Presentación de PowerPoint</vt:lpstr>
      <vt:lpstr>Presentación de PowerPoint</vt:lpstr>
      <vt:lpstr>Referencias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Citlali</dc:creator>
  <cp:lastModifiedBy>Silvestre Barrera</cp:lastModifiedBy>
  <cp:revision>24</cp:revision>
  <dcterms:created xsi:type="dcterms:W3CDTF">2012-12-04T21:22:09Z</dcterms:created>
  <dcterms:modified xsi:type="dcterms:W3CDTF">2015-06-11T17:08:44Z</dcterms:modified>
</cp:coreProperties>
</file>