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59" r:id="rId4"/>
    <p:sldId id="263" r:id="rId5"/>
    <p:sldId id="260" r:id="rId6"/>
    <p:sldId id="262" r:id="rId7"/>
    <p:sldId id="264" r:id="rId8"/>
    <p:sldId id="261" r:id="rId9"/>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2086" autoAdjust="0"/>
  </p:normalViewPr>
  <p:slideViewPr>
    <p:cSldViewPr>
      <p:cViewPr>
        <p:scale>
          <a:sx n="69" d="100"/>
          <a:sy n="69" d="100"/>
        </p:scale>
        <p:origin x="-141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p:txBody>
          <a:bodyPr/>
          <a:lstStyle/>
          <a:p>
            <a:fld id="{164A01B9-89BD-4F1B-8A83-0DCC119A1F26}" type="datetimeFigureOut">
              <a:rPr lang="es-MX" smtClean="0"/>
              <a:pPr/>
              <a:t>28/05/2015</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DADF92F4-2C5B-4A34-8D52-C3695820C8FE}" type="slidenum">
              <a:rPr lang="es-MX" smtClean="0"/>
              <a:pPr/>
              <a:t>‹Nº›</a:t>
            </a:fld>
            <a:endParaRPr lang="es-MX"/>
          </a:p>
        </p:txBody>
      </p:sp>
    </p:spTree>
    <p:extLst>
      <p:ext uri="{BB962C8B-B14F-4D97-AF65-F5344CB8AC3E}">
        <p14:creationId xmlns:p14="http://schemas.microsoft.com/office/powerpoint/2010/main" val="3373363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164A01B9-89BD-4F1B-8A83-0DCC119A1F26}" type="datetimeFigureOut">
              <a:rPr lang="es-MX" smtClean="0"/>
              <a:pPr/>
              <a:t>28/05/2015</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DADF92F4-2C5B-4A34-8D52-C3695820C8FE}" type="slidenum">
              <a:rPr lang="es-MX" smtClean="0"/>
              <a:pPr/>
              <a:t>‹Nº›</a:t>
            </a:fld>
            <a:endParaRPr lang="es-MX"/>
          </a:p>
        </p:txBody>
      </p:sp>
    </p:spTree>
    <p:extLst>
      <p:ext uri="{BB962C8B-B14F-4D97-AF65-F5344CB8AC3E}">
        <p14:creationId xmlns:p14="http://schemas.microsoft.com/office/powerpoint/2010/main" val="1006831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164A01B9-89BD-4F1B-8A83-0DCC119A1F26}" type="datetimeFigureOut">
              <a:rPr lang="es-MX" smtClean="0"/>
              <a:pPr/>
              <a:t>28/05/2015</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DADF92F4-2C5B-4A34-8D52-C3695820C8FE}" type="slidenum">
              <a:rPr lang="es-MX" smtClean="0"/>
              <a:pPr/>
              <a:t>‹Nº›</a:t>
            </a:fld>
            <a:endParaRPr lang="es-MX"/>
          </a:p>
        </p:txBody>
      </p:sp>
    </p:spTree>
    <p:extLst>
      <p:ext uri="{BB962C8B-B14F-4D97-AF65-F5344CB8AC3E}">
        <p14:creationId xmlns:p14="http://schemas.microsoft.com/office/powerpoint/2010/main" val="3327132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p:txBody>
          <a:bodyPr/>
          <a:lstStyle/>
          <a:p>
            <a:fld id="{164A01B9-89BD-4F1B-8A83-0DCC119A1F26}" type="datetimeFigureOut">
              <a:rPr lang="es-MX" smtClean="0"/>
              <a:pPr/>
              <a:t>28/05/2015</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DADF92F4-2C5B-4A34-8D52-C3695820C8FE}" type="slidenum">
              <a:rPr lang="es-MX" smtClean="0"/>
              <a:pPr/>
              <a:t>‹Nº›</a:t>
            </a:fld>
            <a:endParaRPr lang="es-MX"/>
          </a:p>
        </p:txBody>
      </p:sp>
    </p:spTree>
    <p:extLst>
      <p:ext uri="{BB962C8B-B14F-4D97-AF65-F5344CB8AC3E}">
        <p14:creationId xmlns:p14="http://schemas.microsoft.com/office/powerpoint/2010/main" val="30050015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6 Marcador de fecha"/>
          <p:cNvSpPr>
            <a:spLocks noGrp="1"/>
          </p:cNvSpPr>
          <p:nvPr>
            <p:ph type="dt" sz="half" idx="10"/>
          </p:nvPr>
        </p:nvSpPr>
        <p:spPr/>
        <p:txBody>
          <a:bodyPr/>
          <a:lstStyle/>
          <a:p>
            <a:fld id="{164A01B9-89BD-4F1B-8A83-0DCC119A1F26}" type="datetimeFigureOut">
              <a:rPr lang="es-MX" smtClean="0"/>
              <a:pPr/>
              <a:t>28/05/2015</a:t>
            </a:fld>
            <a:endParaRPr lang="es-MX"/>
          </a:p>
        </p:txBody>
      </p:sp>
      <p:sp>
        <p:nvSpPr>
          <p:cNvPr id="8" name="7 Marcador de pie de página"/>
          <p:cNvSpPr>
            <a:spLocks noGrp="1"/>
          </p:cNvSpPr>
          <p:nvPr>
            <p:ph type="ftr" sz="quarter" idx="11"/>
          </p:nvPr>
        </p:nvSpPr>
        <p:spPr/>
        <p:txBody>
          <a:bodyPr/>
          <a:lstStyle/>
          <a:p>
            <a:endParaRPr lang="es-MX"/>
          </a:p>
        </p:txBody>
      </p:sp>
      <p:sp>
        <p:nvSpPr>
          <p:cNvPr id="9" name="8 Marcador de número de diapositiva"/>
          <p:cNvSpPr>
            <a:spLocks noGrp="1"/>
          </p:cNvSpPr>
          <p:nvPr>
            <p:ph type="sldNum" sz="quarter" idx="12"/>
          </p:nvPr>
        </p:nvSpPr>
        <p:spPr/>
        <p:txBody>
          <a:bodyPr/>
          <a:lstStyle/>
          <a:p>
            <a:fld id="{DADF92F4-2C5B-4A34-8D52-C3695820C8FE}" type="slidenum">
              <a:rPr lang="es-MX" smtClean="0"/>
              <a:pPr/>
              <a:t>‹Nº›</a:t>
            </a:fld>
            <a:endParaRPr lang="es-MX"/>
          </a:p>
        </p:txBody>
      </p:sp>
    </p:spTree>
    <p:extLst>
      <p:ext uri="{BB962C8B-B14F-4D97-AF65-F5344CB8AC3E}">
        <p14:creationId xmlns:p14="http://schemas.microsoft.com/office/powerpoint/2010/main" val="36770060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fecha"/>
          <p:cNvSpPr>
            <a:spLocks noGrp="1"/>
          </p:cNvSpPr>
          <p:nvPr>
            <p:ph type="dt" sz="half" idx="10"/>
          </p:nvPr>
        </p:nvSpPr>
        <p:spPr/>
        <p:txBody>
          <a:bodyPr/>
          <a:lstStyle/>
          <a:p>
            <a:fld id="{164A01B9-89BD-4F1B-8A83-0DCC119A1F26}" type="datetimeFigureOut">
              <a:rPr lang="es-MX" smtClean="0"/>
              <a:pPr/>
              <a:t>28/05/2015</a:t>
            </a:fld>
            <a:endParaRPr lang="es-MX"/>
          </a:p>
        </p:txBody>
      </p:sp>
      <p:sp>
        <p:nvSpPr>
          <p:cNvPr id="4" name="3 Marcador de pie de página"/>
          <p:cNvSpPr>
            <a:spLocks noGrp="1"/>
          </p:cNvSpPr>
          <p:nvPr>
            <p:ph type="ftr" sz="quarter" idx="11"/>
          </p:nvPr>
        </p:nvSpPr>
        <p:spPr/>
        <p:txBody>
          <a:bodyPr/>
          <a:lstStyle/>
          <a:p>
            <a:endParaRPr lang="es-MX"/>
          </a:p>
        </p:txBody>
      </p:sp>
      <p:sp>
        <p:nvSpPr>
          <p:cNvPr id="5" name="4 Marcador de número de diapositiva"/>
          <p:cNvSpPr>
            <a:spLocks noGrp="1"/>
          </p:cNvSpPr>
          <p:nvPr>
            <p:ph type="sldNum" sz="quarter" idx="12"/>
          </p:nvPr>
        </p:nvSpPr>
        <p:spPr/>
        <p:txBody>
          <a:bodyPr/>
          <a:lstStyle/>
          <a:p>
            <a:fld id="{DADF92F4-2C5B-4A34-8D52-C3695820C8FE}" type="slidenum">
              <a:rPr lang="es-MX" smtClean="0"/>
              <a:pPr/>
              <a:t>‹Nº›</a:t>
            </a:fld>
            <a:endParaRPr lang="es-MX"/>
          </a:p>
        </p:txBody>
      </p:sp>
    </p:spTree>
    <p:extLst>
      <p:ext uri="{BB962C8B-B14F-4D97-AF65-F5344CB8AC3E}">
        <p14:creationId xmlns:p14="http://schemas.microsoft.com/office/powerpoint/2010/main" val="21038210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164A01B9-89BD-4F1B-8A83-0DCC119A1F26}" type="datetimeFigureOut">
              <a:rPr lang="es-MX" smtClean="0"/>
              <a:pPr/>
              <a:t>28/05/2015</a:t>
            </a:fld>
            <a:endParaRPr lang="es-MX"/>
          </a:p>
        </p:txBody>
      </p:sp>
      <p:sp>
        <p:nvSpPr>
          <p:cNvPr id="3" name="2 Marcador de pie de página"/>
          <p:cNvSpPr>
            <a:spLocks noGrp="1"/>
          </p:cNvSpPr>
          <p:nvPr>
            <p:ph type="ftr" sz="quarter" idx="11"/>
          </p:nvPr>
        </p:nvSpPr>
        <p:spPr/>
        <p:txBody>
          <a:bodyPr/>
          <a:lstStyle/>
          <a:p>
            <a:endParaRPr lang="es-MX"/>
          </a:p>
        </p:txBody>
      </p:sp>
      <p:sp>
        <p:nvSpPr>
          <p:cNvPr id="4" name="3 Marcador de número de diapositiva"/>
          <p:cNvSpPr>
            <a:spLocks noGrp="1"/>
          </p:cNvSpPr>
          <p:nvPr>
            <p:ph type="sldNum" sz="quarter" idx="12"/>
          </p:nvPr>
        </p:nvSpPr>
        <p:spPr/>
        <p:txBody>
          <a:bodyPr/>
          <a:lstStyle/>
          <a:p>
            <a:fld id="{DADF92F4-2C5B-4A34-8D52-C3695820C8FE}" type="slidenum">
              <a:rPr lang="es-MX" smtClean="0"/>
              <a:pPr/>
              <a:t>‹Nº›</a:t>
            </a:fld>
            <a:endParaRPr lang="es-MX"/>
          </a:p>
        </p:txBody>
      </p:sp>
    </p:spTree>
    <p:extLst>
      <p:ext uri="{BB962C8B-B14F-4D97-AF65-F5344CB8AC3E}">
        <p14:creationId xmlns:p14="http://schemas.microsoft.com/office/powerpoint/2010/main" val="35576955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164A01B9-89BD-4F1B-8A83-0DCC119A1F26}" type="datetimeFigureOut">
              <a:rPr lang="es-MX" smtClean="0"/>
              <a:pPr/>
              <a:t>28/05/2015</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DADF92F4-2C5B-4A34-8D52-C3695820C8FE}" type="slidenum">
              <a:rPr lang="es-MX" smtClean="0"/>
              <a:pPr/>
              <a:t>‹Nº›</a:t>
            </a:fld>
            <a:endParaRPr lang="es-MX"/>
          </a:p>
        </p:txBody>
      </p:sp>
    </p:spTree>
    <p:extLst>
      <p:ext uri="{BB962C8B-B14F-4D97-AF65-F5344CB8AC3E}">
        <p14:creationId xmlns:p14="http://schemas.microsoft.com/office/powerpoint/2010/main" val="26949399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164A01B9-89BD-4F1B-8A83-0DCC119A1F26}" type="datetimeFigureOut">
              <a:rPr lang="es-MX" smtClean="0"/>
              <a:pPr/>
              <a:t>28/05/2015</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DADF92F4-2C5B-4A34-8D52-C3695820C8FE}" type="slidenum">
              <a:rPr lang="es-MX" smtClean="0"/>
              <a:pPr/>
              <a:t>‹Nº›</a:t>
            </a:fld>
            <a:endParaRPr lang="es-MX"/>
          </a:p>
        </p:txBody>
      </p:sp>
    </p:spTree>
    <p:extLst>
      <p:ext uri="{BB962C8B-B14F-4D97-AF65-F5344CB8AC3E}">
        <p14:creationId xmlns:p14="http://schemas.microsoft.com/office/powerpoint/2010/main" val="32734537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164A01B9-89BD-4F1B-8A83-0DCC119A1F26}" type="datetimeFigureOut">
              <a:rPr lang="es-MX" smtClean="0"/>
              <a:pPr/>
              <a:t>28/05/2015</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DADF92F4-2C5B-4A34-8D52-C3695820C8FE}" type="slidenum">
              <a:rPr lang="es-MX" smtClean="0"/>
              <a:pPr/>
              <a:t>‹Nº›</a:t>
            </a:fld>
            <a:endParaRPr lang="es-MX"/>
          </a:p>
        </p:txBody>
      </p:sp>
    </p:spTree>
    <p:extLst>
      <p:ext uri="{BB962C8B-B14F-4D97-AF65-F5344CB8AC3E}">
        <p14:creationId xmlns:p14="http://schemas.microsoft.com/office/powerpoint/2010/main" val="22528794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164A01B9-89BD-4F1B-8A83-0DCC119A1F26}" type="datetimeFigureOut">
              <a:rPr lang="es-MX" smtClean="0"/>
              <a:pPr/>
              <a:t>28/05/2015</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DADF92F4-2C5B-4A34-8D52-C3695820C8FE}" type="slidenum">
              <a:rPr lang="es-MX" smtClean="0"/>
              <a:pPr/>
              <a:t>‹Nº›</a:t>
            </a:fld>
            <a:endParaRPr lang="es-MX"/>
          </a:p>
        </p:txBody>
      </p:sp>
    </p:spTree>
    <p:extLst>
      <p:ext uri="{BB962C8B-B14F-4D97-AF65-F5344CB8AC3E}">
        <p14:creationId xmlns:p14="http://schemas.microsoft.com/office/powerpoint/2010/main" val="21666283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p:txBody>
          <a:bodyPr/>
          <a:lstStyle/>
          <a:p>
            <a:fld id="{164A01B9-89BD-4F1B-8A83-0DCC119A1F26}" type="datetimeFigureOut">
              <a:rPr lang="es-MX" smtClean="0">
                <a:solidFill>
                  <a:prstClr val="black">
                    <a:tint val="75000"/>
                  </a:prstClr>
                </a:solidFill>
              </a:rPr>
              <a:pPr/>
              <a:t>28/05/2015</a:t>
            </a:fld>
            <a:endParaRPr lang="es-MX">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DADF92F4-2C5B-4A34-8D52-C3695820C8FE}"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692412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164A01B9-89BD-4F1B-8A83-0DCC119A1F26}" type="datetimeFigureOut">
              <a:rPr lang="es-MX" smtClean="0">
                <a:solidFill>
                  <a:prstClr val="black">
                    <a:tint val="75000"/>
                  </a:prstClr>
                </a:solidFill>
              </a:rPr>
              <a:pPr/>
              <a:t>28/05/2015</a:t>
            </a:fld>
            <a:endParaRPr lang="es-MX">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DADF92F4-2C5B-4A34-8D52-C3695820C8FE}"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933342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164A01B9-89BD-4F1B-8A83-0DCC119A1F26}" type="datetimeFigureOut">
              <a:rPr lang="es-MX" smtClean="0">
                <a:solidFill>
                  <a:prstClr val="black">
                    <a:tint val="75000"/>
                  </a:prstClr>
                </a:solidFill>
              </a:rPr>
              <a:pPr/>
              <a:t>28/05/2015</a:t>
            </a:fld>
            <a:endParaRPr lang="es-MX">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DADF92F4-2C5B-4A34-8D52-C3695820C8FE}"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26151432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p:txBody>
          <a:bodyPr/>
          <a:lstStyle/>
          <a:p>
            <a:fld id="{164A01B9-89BD-4F1B-8A83-0DCC119A1F26}" type="datetimeFigureOut">
              <a:rPr lang="es-MX" smtClean="0">
                <a:solidFill>
                  <a:prstClr val="black">
                    <a:tint val="75000"/>
                  </a:prstClr>
                </a:solidFill>
              </a:rPr>
              <a:pPr/>
              <a:t>28/05/2015</a:t>
            </a:fld>
            <a:endParaRPr lang="es-MX">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MX">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DADF92F4-2C5B-4A34-8D52-C3695820C8FE}"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9512539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6 Marcador de fecha"/>
          <p:cNvSpPr>
            <a:spLocks noGrp="1"/>
          </p:cNvSpPr>
          <p:nvPr>
            <p:ph type="dt" sz="half" idx="10"/>
          </p:nvPr>
        </p:nvSpPr>
        <p:spPr/>
        <p:txBody>
          <a:bodyPr/>
          <a:lstStyle/>
          <a:p>
            <a:fld id="{164A01B9-89BD-4F1B-8A83-0DCC119A1F26}" type="datetimeFigureOut">
              <a:rPr lang="es-MX" smtClean="0">
                <a:solidFill>
                  <a:prstClr val="black">
                    <a:tint val="75000"/>
                  </a:prstClr>
                </a:solidFill>
              </a:rPr>
              <a:pPr/>
              <a:t>28/05/2015</a:t>
            </a:fld>
            <a:endParaRPr lang="es-MX">
              <a:solidFill>
                <a:prstClr val="black">
                  <a:tint val="75000"/>
                </a:prstClr>
              </a:solidFill>
            </a:endParaRPr>
          </a:p>
        </p:txBody>
      </p:sp>
      <p:sp>
        <p:nvSpPr>
          <p:cNvPr id="8" name="7 Marcador de pie de página"/>
          <p:cNvSpPr>
            <a:spLocks noGrp="1"/>
          </p:cNvSpPr>
          <p:nvPr>
            <p:ph type="ftr" sz="quarter" idx="11"/>
          </p:nvPr>
        </p:nvSpPr>
        <p:spPr/>
        <p:txBody>
          <a:bodyPr/>
          <a:lstStyle/>
          <a:p>
            <a:endParaRPr lang="es-MX">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DADF92F4-2C5B-4A34-8D52-C3695820C8FE}"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41101322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fecha"/>
          <p:cNvSpPr>
            <a:spLocks noGrp="1"/>
          </p:cNvSpPr>
          <p:nvPr>
            <p:ph type="dt" sz="half" idx="10"/>
          </p:nvPr>
        </p:nvSpPr>
        <p:spPr/>
        <p:txBody>
          <a:bodyPr/>
          <a:lstStyle/>
          <a:p>
            <a:fld id="{164A01B9-89BD-4F1B-8A83-0DCC119A1F26}" type="datetimeFigureOut">
              <a:rPr lang="es-MX" smtClean="0">
                <a:solidFill>
                  <a:prstClr val="black">
                    <a:tint val="75000"/>
                  </a:prstClr>
                </a:solidFill>
              </a:rPr>
              <a:pPr/>
              <a:t>28/05/2015</a:t>
            </a:fld>
            <a:endParaRPr lang="es-MX">
              <a:solidFill>
                <a:prstClr val="black">
                  <a:tint val="75000"/>
                </a:prstClr>
              </a:solidFill>
            </a:endParaRPr>
          </a:p>
        </p:txBody>
      </p:sp>
      <p:sp>
        <p:nvSpPr>
          <p:cNvPr id="4" name="3 Marcador de pie de página"/>
          <p:cNvSpPr>
            <a:spLocks noGrp="1"/>
          </p:cNvSpPr>
          <p:nvPr>
            <p:ph type="ftr" sz="quarter" idx="11"/>
          </p:nvPr>
        </p:nvSpPr>
        <p:spPr/>
        <p:txBody>
          <a:bodyPr/>
          <a:lstStyle/>
          <a:p>
            <a:endParaRPr lang="es-MX">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DADF92F4-2C5B-4A34-8D52-C3695820C8FE}"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5042647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164A01B9-89BD-4F1B-8A83-0DCC119A1F26}" type="datetimeFigureOut">
              <a:rPr lang="es-MX" smtClean="0">
                <a:solidFill>
                  <a:prstClr val="black">
                    <a:tint val="75000"/>
                  </a:prstClr>
                </a:solidFill>
              </a:rPr>
              <a:pPr/>
              <a:t>28/05/2015</a:t>
            </a:fld>
            <a:endParaRPr lang="es-MX">
              <a:solidFill>
                <a:prstClr val="black">
                  <a:tint val="75000"/>
                </a:prstClr>
              </a:solidFill>
            </a:endParaRPr>
          </a:p>
        </p:txBody>
      </p:sp>
      <p:sp>
        <p:nvSpPr>
          <p:cNvPr id="3" name="2 Marcador de pie de página"/>
          <p:cNvSpPr>
            <a:spLocks noGrp="1"/>
          </p:cNvSpPr>
          <p:nvPr>
            <p:ph type="ftr" sz="quarter" idx="11"/>
          </p:nvPr>
        </p:nvSpPr>
        <p:spPr/>
        <p:txBody>
          <a:bodyPr/>
          <a:lstStyle/>
          <a:p>
            <a:endParaRPr lang="es-MX">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DADF92F4-2C5B-4A34-8D52-C3695820C8FE}"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35517504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164A01B9-89BD-4F1B-8A83-0DCC119A1F26}" type="datetimeFigureOut">
              <a:rPr lang="es-MX" smtClean="0">
                <a:solidFill>
                  <a:prstClr val="black">
                    <a:tint val="75000"/>
                  </a:prstClr>
                </a:solidFill>
              </a:rPr>
              <a:pPr/>
              <a:t>28/05/2015</a:t>
            </a:fld>
            <a:endParaRPr lang="es-MX">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MX">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DADF92F4-2C5B-4A34-8D52-C3695820C8FE}"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24957916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164A01B9-89BD-4F1B-8A83-0DCC119A1F26}" type="datetimeFigureOut">
              <a:rPr lang="es-MX" smtClean="0">
                <a:solidFill>
                  <a:prstClr val="black">
                    <a:tint val="75000"/>
                  </a:prstClr>
                </a:solidFill>
              </a:rPr>
              <a:pPr/>
              <a:t>28/05/2015</a:t>
            </a:fld>
            <a:endParaRPr lang="es-MX">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MX">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DADF92F4-2C5B-4A34-8D52-C3695820C8FE}"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9135193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164A01B9-89BD-4F1B-8A83-0DCC119A1F26}" type="datetimeFigureOut">
              <a:rPr lang="es-MX" smtClean="0">
                <a:solidFill>
                  <a:prstClr val="black">
                    <a:tint val="75000"/>
                  </a:prstClr>
                </a:solidFill>
              </a:rPr>
              <a:pPr/>
              <a:t>28/05/2015</a:t>
            </a:fld>
            <a:endParaRPr lang="es-MX">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DADF92F4-2C5B-4A34-8D52-C3695820C8FE}"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40027022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164A01B9-89BD-4F1B-8A83-0DCC119A1F26}" type="datetimeFigureOut">
              <a:rPr lang="es-MX" smtClean="0">
                <a:solidFill>
                  <a:prstClr val="black">
                    <a:tint val="75000"/>
                  </a:prstClr>
                </a:solidFill>
              </a:rPr>
              <a:pPr/>
              <a:t>28/05/2015</a:t>
            </a:fld>
            <a:endParaRPr lang="es-MX">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DADF92F4-2C5B-4A34-8D52-C3695820C8FE}"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29587610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l="-17000" r="-17000"/>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4A01B9-89BD-4F1B-8A83-0DCC119A1F26}" type="datetimeFigureOut">
              <a:rPr lang="es-MX" smtClean="0"/>
              <a:pPr/>
              <a:t>28/05/2015</a:t>
            </a:fld>
            <a:endParaRPr lang="es-MX"/>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DF92F4-2C5B-4A34-8D52-C3695820C8FE}" type="slidenum">
              <a:rPr lang="es-MX" smtClean="0"/>
              <a:pPr/>
              <a:t>‹Nº›</a:t>
            </a:fld>
            <a:endParaRPr lang="es-MX"/>
          </a:p>
        </p:txBody>
      </p:sp>
    </p:spTree>
    <p:extLst>
      <p:ext uri="{BB962C8B-B14F-4D97-AF65-F5344CB8AC3E}">
        <p14:creationId xmlns:p14="http://schemas.microsoft.com/office/powerpoint/2010/main" val="17199124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l="-17000" r="-17000"/>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4A01B9-89BD-4F1B-8A83-0DCC119A1F26}" type="datetimeFigureOut">
              <a:rPr lang="es-MX" smtClean="0">
                <a:solidFill>
                  <a:prstClr val="black">
                    <a:tint val="75000"/>
                  </a:prstClr>
                </a:solidFill>
              </a:rPr>
              <a:pPr/>
              <a:t>28/05/2015</a:t>
            </a:fld>
            <a:endParaRPr lang="es-MX">
              <a:solidFill>
                <a:prstClr val="black">
                  <a:tint val="75000"/>
                </a:prstClr>
              </a:solidFill>
            </a:endParaRP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solidFill>
                <a:prstClr val="black">
                  <a:tint val="75000"/>
                </a:prstClr>
              </a:solidFill>
            </a:endParaRP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DF92F4-2C5B-4A34-8D52-C3695820C8FE}"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1117761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3.xml"/><Relationship Id="rId5" Type="http://schemas.openxmlformats.org/officeDocument/2006/relationships/image" Target="../media/image5.jpe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MX" dirty="0" smtClean="0"/>
              <a:t>Tema: Ingresos exentos en salarios</a:t>
            </a:r>
            <a:endParaRPr lang="es-MX" dirty="0"/>
          </a:p>
        </p:txBody>
      </p:sp>
      <p:sp>
        <p:nvSpPr>
          <p:cNvPr id="4" name="3 Subtítulo"/>
          <p:cNvSpPr txBox="1">
            <a:spLocks noGrp="1"/>
          </p:cNvSpPr>
          <p:nvPr>
            <p:ph type="subTitle" idx="1"/>
          </p:nvPr>
        </p:nvSpPr>
        <p:spPr>
          <a:xfrm>
            <a:off x="1043608" y="3717032"/>
            <a:ext cx="7776864" cy="2616101"/>
          </a:xfrm>
          <a:prstGeom prst="rect">
            <a:avLst/>
          </a:prstGeom>
          <a:noFill/>
        </p:spPr>
        <p:txBody>
          <a:bodyPr wrap="square" rtlCol="0">
            <a:spAutoFit/>
          </a:bodyPr>
          <a:lstStyle/>
          <a:p>
            <a:pPr algn="l"/>
            <a:r>
              <a:rPr lang="es-MX" sz="2000" b="1" dirty="0" smtClean="0">
                <a:solidFill>
                  <a:schemeClr val="tx1"/>
                </a:solidFill>
                <a:latin typeface="Arial" pitchFamily="34" charset="0"/>
                <a:cs typeface="Arial" pitchFamily="34" charset="0"/>
              </a:rPr>
              <a:t>Área Académica: Licenciatura en Contaduría</a:t>
            </a:r>
          </a:p>
          <a:p>
            <a:pPr algn="l"/>
            <a:endParaRPr lang="es-MX" sz="2000" b="1" dirty="0" smtClean="0">
              <a:solidFill>
                <a:schemeClr val="tx1"/>
              </a:solidFill>
              <a:latin typeface="Arial" pitchFamily="34" charset="0"/>
              <a:cs typeface="Arial" pitchFamily="34" charset="0"/>
            </a:endParaRPr>
          </a:p>
          <a:p>
            <a:pPr algn="l"/>
            <a:endParaRPr lang="es-MX" sz="2000" b="1" dirty="0" smtClean="0">
              <a:solidFill>
                <a:schemeClr val="tx1"/>
              </a:solidFill>
              <a:latin typeface="Arial" pitchFamily="34" charset="0"/>
              <a:cs typeface="Arial" pitchFamily="34" charset="0"/>
            </a:endParaRPr>
          </a:p>
          <a:p>
            <a:pPr algn="l"/>
            <a:r>
              <a:rPr lang="es-MX" sz="2000" b="1" dirty="0" smtClean="0">
                <a:solidFill>
                  <a:schemeClr val="tx1"/>
                </a:solidFill>
                <a:latin typeface="Arial" pitchFamily="34" charset="0"/>
                <a:cs typeface="Arial" pitchFamily="34" charset="0"/>
              </a:rPr>
              <a:t>Profesor(a): Dra. Beatriz </a:t>
            </a:r>
            <a:r>
              <a:rPr lang="es-MX" sz="2000" b="1" dirty="0" err="1" smtClean="0">
                <a:solidFill>
                  <a:schemeClr val="tx1"/>
                </a:solidFill>
                <a:latin typeface="Arial" pitchFamily="34" charset="0"/>
                <a:cs typeface="Arial" pitchFamily="34" charset="0"/>
              </a:rPr>
              <a:t>Sauza</a:t>
            </a:r>
            <a:r>
              <a:rPr lang="es-MX" sz="2000" b="1" dirty="0" smtClean="0">
                <a:solidFill>
                  <a:schemeClr val="tx1"/>
                </a:solidFill>
                <a:latin typeface="Arial" pitchFamily="34" charset="0"/>
                <a:cs typeface="Arial" pitchFamily="34" charset="0"/>
              </a:rPr>
              <a:t> </a:t>
            </a:r>
            <a:r>
              <a:rPr lang="es-MX" sz="2000" b="1" dirty="0" err="1" smtClean="0">
                <a:solidFill>
                  <a:schemeClr val="tx1"/>
                </a:solidFill>
                <a:latin typeface="Arial" pitchFamily="34" charset="0"/>
                <a:cs typeface="Arial" pitchFamily="34" charset="0"/>
              </a:rPr>
              <a:t>Avila</a:t>
            </a:r>
            <a:endParaRPr lang="es-MX" sz="2000" b="1" dirty="0" smtClean="0">
              <a:solidFill>
                <a:schemeClr val="tx1"/>
              </a:solidFill>
              <a:latin typeface="Arial" pitchFamily="34" charset="0"/>
              <a:cs typeface="Arial" pitchFamily="34" charset="0"/>
            </a:endParaRPr>
          </a:p>
          <a:p>
            <a:pPr algn="l"/>
            <a:endParaRPr lang="es-MX" sz="2000" b="1" dirty="0" smtClean="0">
              <a:solidFill>
                <a:schemeClr val="tx1"/>
              </a:solidFill>
              <a:latin typeface="Arial" pitchFamily="34" charset="0"/>
              <a:cs typeface="Arial" pitchFamily="34" charset="0"/>
            </a:endParaRPr>
          </a:p>
          <a:p>
            <a:pPr algn="l"/>
            <a:endParaRPr lang="es-MX" sz="2000" b="1" dirty="0" smtClean="0">
              <a:solidFill>
                <a:schemeClr val="tx1"/>
              </a:solidFill>
              <a:latin typeface="Arial" pitchFamily="34" charset="0"/>
              <a:cs typeface="Arial" pitchFamily="34" charset="0"/>
            </a:endParaRPr>
          </a:p>
          <a:p>
            <a:pPr algn="l"/>
            <a:r>
              <a:rPr lang="es-MX" sz="2000" b="1" dirty="0" smtClean="0">
                <a:solidFill>
                  <a:schemeClr val="tx1"/>
                </a:solidFill>
                <a:latin typeface="Arial" pitchFamily="34" charset="0"/>
                <a:cs typeface="Arial" pitchFamily="34" charset="0"/>
              </a:rPr>
              <a:t>Periodo: Enero-Junio 2015</a:t>
            </a:r>
            <a:endParaRPr lang="es-MX" sz="2000" b="1"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30994278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17000" r="-17000"/>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Ingresos exentos en salarios</a:t>
            </a:r>
          </a:p>
        </p:txBody>
      </p:sp>
      <p:sp>
        <p:nvSpPr>
          <p:cNvPr id="3" name="2 Marcador de contenido"/>
          <p:cNvSpPr>
            <a:spLocks noGrp="1"/>
          </p:cNvSpPr>
          <p:nvPr>
            <p:ph idx="1"/>
          </p:nvPr>
        </p:nvSpPr>
        <p:spPr>
          <a:xfrm>
            <a:off x="467544" y="1268760"/>
            <a:ext cx="8229600" cy="4525963"/>
          </a:xfrm>
        </p:spPr>
        <p:txBody>
          <a:bodyPr>
            <a:normAutofit fontScale="92500" lnSpcReduction="10000"/>
          </a:bodyPr>
          <a:lstStyle/>
          <a:p>
            <a:pPr marL="0" indent="0" algn="ctr">
              <a:buNone/>
            </a:pPr>
            <a:r>
              <a:rPr lang="es-MX" b="1" dirty="0">
                <a:latin typeface="Arial" pitchFamily="34" charset="0"/>
                <a:cs typeface="Arial" pitchFamily="34" charset="0"/>
              </a:rPr>
              <a:t>Resumen</a:t>
            </a:r>
          </a:p>
          <a:p>
            <a:pPr marL="0" indent="0" algn="just">
              <a:buNone/>
            </a:pPr>
            <a:r>
              <a:rPr lang="es-MX" b="1" dirty="0" smtClean="0">
                <a:latin typeface="Arial" pitchFamily="34" charset="0"/>
                <a:cs typeface="Arial" pitchFamily="34" charset="0"/>
              </a:rPr>
              <a:t>La retención del Impuesto Sobre la Renta en materia de salarios debe ser correcta, con la finalidad de cumplir adecuadamente con esta obligación tributaria, es por ello que esta presentación abarcará de manera general algunos conceptos de ingresos exentos a los que están sujetos las personas que prestan servicios personales subordinados.</a:t>
            </a:r>
            <a:endParaRPr lang="es-MX" b="1" dirty="0">
              <a:latin typeface="Arial" pitchFamily="34" charset="0"/>
              <a:cs typeface="Arial" pitchFamily="34" charset="0"/>
            </a:endParaRPr>
          </a:p>
          <a:p>
            <a:endParaRPr lang="es-MX" b="1" dirty="0">
              <a:latin typeface="Arial" pitchFamily="34" charset="0"/>
              <a:cs typeface="Arial" pitchFamily="34" charset="0"/>
            </a:endParaRPr>
          </a:p>
        </p:txBody>
      </p:sp>
    </p:spTree>
    <p:extLst>
      <p:ext uri="{BB962C8B-B14F-4D97-AF65-F5344CB8AC3E}">
        <p14:creationId xmlns:p14="http://schemas.microsoft.com/office/powerpoint/2010/main" val="28627176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17000" r="-17000"/>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Ingresos exentos en salarios</a:t>
            </a:r>
          </a:p>
        </p:txBody>
      </p:sp>
      <p:sp>
        <p:nvSpPr>
          <p:cNvPr id="3" name="2 Marcador de contenido"/>
          <p:cNvSpPr>
            <a:spLocks noGrp="1"/>
          </p:cNvSpPr>
          <p:nvPr>
            <p:ph idx="1"/>
          </p:nvPr>
        </p:nvSpPr>
        <p:spPr>
          <a:xfrm>
            <a:off x="467544" y="1268760"/>
            <a:ext cx="8229600" cy="4525963"/>
          </a:xfrm>
        </p:spPr>
        <p:txBody>
          <a:bodyPr>
            <a:normAutofit lnSpcReduction="10000"/>
          </a:bodyPr>
          <a:lstStyle/>
          <a:p>
            <a:pPr marL="0" indent="0" algn="ctr">
              <a:buNone/>
            </a:pPr>
            <a:r>
              <a:rPr lang="es-MX" b="1" dirty="0" err="1" smtClean="0">
                <a:latin typeface="Arial" pitchFamily="34" charset="0"/>
                <a:cs typeface="Arial" pitchFamily="34" charset="0"/>
              </a:rPr>
              <a:t>Abstract</a:t>
            </a:r>
            <a:endParaRPr lang="es-MX" b="1" dirty="0">
              <a:latin typeface="Arial" pitchFamily="34" charset="0"/>
              <a:cs typeface="Arial" pitchFamily="34" charset="0"/>
            </a:endParaRPr>
          </a:p>
          <a:p>
            <a:pPr marL="0" indent="0" algn="just">
              <a:buNone/>
            </a:pPr>
            <a:r>
              <a:rPr lang="en-US" b="1" dirty="0">
                <a:latin typeface="Arial" pitchFamily="34" charset="0"/>
                <a:cs typeface="Arial" pitchFamily="34" charset="0"/>
              </a:rPr>
              <a:t>Withholding income tax on wages should be correct, in order to adequately fulfill this tax obligation, which is why this presentation will cover some concepts generally exempt income subject to persons performing subordinate personal services</a:t>
            </a:r>
            <a:r>
              <a:rPr lang="en-US" b="1" dirty="0" smtClean="0">
                <a:latin typeface="Arial" pitchFamily="34" charset="0"/>
                <a:cs typeface="Arial" pitchFamily="34" charset="0"/>
              </a:rPr>
              <a:t>.</a:t>
            </a:r>
          </a:p>
          <a:p>
            <a:pPr marL="0" indent="0">
              <a:buNone/>
            </a:pPr>
            <a:r>
              <a:rPr lang="es-MX" b="1" dirty="0" err="1" smtClean="0">
                <a:latin typeface="Arial" pitchFamily="34" charset="0"/>
                <a:cs typeface="Arial" pitchFamily="34" charset="0"/>
              </a:rPr>
              <a:t>Keywords</a:t>
            </a:r>
            <a:r>
              <a:rPr lang="es-MX" b="1" dirty="0" smtClean="0">
                <a:latin typeface="Arial" pitchFamily="34" charset="0"/>
                <a:cs typeface="Arial" pitchFamily="34" charset="0"/>
              </a:rPr>
              <a:t>: Ingresos, exentos, retención.</a:t>
            </a:r>
            <a:endParaRPr lang="es-MX" dirty="0"/>
          </a:p>
        </p:txBody>
      </p:sp>
    </p:spTree>
    <p:extLst>
      <p:ext uri="{BB962C8B-B14F-4D97-AF65-F5344CB8AC3E}">
        <p14:creationId xmlns:p14="http://schemas.microsoft.com/office/powerpoint/2010/main" val="23724684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17000" r="-17000"/>
          </a:stretch>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a:bodyPr>
          <a:lstStyle/>
          <a:p>
            <a:endParaRPr lang="es-MX" b="1" dirty="0">
              <a:latin typeface="Arial" pitchFamily="34" charset="0"/>
              <a:cs typeface="Arial" pitchFamily="34" charset="0"/>
            </a:endParaRPr>
          </a:p>
          <a:p>
            <a:endParaRPr lang="es-MX" b="1" dirty="0">
              <a:latin typeface="Arial" pitchFamily="34" charset="0"/>
              <a:cs typeface="Arial" pitchFamily="34" charset="0"/>
            </a:endParaRPr>
          </a:p>
        </p:txBody>
      </p:sp>
      <p:sp>
        <p:nvSpPr>
          <p:cNvPr id="4" name="3 CuadroTexto"/>
          <p:cNvSpPr txBox="1"/>
          <p:nvPr/>
        </p:nvSpPr>
        <p:spPr>
          <a:xfrm rot="16200000" flipH="1">
            <a:off x="-1272600" y="2417307"/>
            <a:ext cx="4273787" cy="1077218"/>
          </a:xfrm>
          <a:prstGeom prst="rect">
            <a:avLst/>
          </a:prstGeom>
          <a:noFill/>
        </p:spPr>
        <p:txBody>
          <a:bodyPr wrap="square" rtlCol="0">
            <a:spAutoFit/>
          </a:bodyPr>
          <a:lstStyle/>
          <a:p>
            <a:pPr algn="ctr"/>
            <a:r>
              <a:rPr lang="es-MX" sz="3200" b="1" dirty="0" smtClean="0">
                <a:solidFill>
                  <a:schemeClr val="bg1">
                    <a:lumMod val="85000"/>
                  </a:schemeClr>
                </a:solidFill>
                <a:latin typeface="Arial" pitchFamily="34" charset="0"/>
                <a:cs typeface="Arial" pitchFamily="34" charset="0"/>
              </a:rPr>
              <a:t>Ingresos exentos en salarios</a:t>
            </a:r>
            <a:endParaRPr lang="es-MX" sz="3200" b="1" dirty="0">
              <a:solidFill>
                <a:schemeClr val="bg1">
                  <a:lumMod val="85000"/>
                </a:schemeClr>
              </a:solidFill>
              <a:latin typeface="Arial" pitchFamily="34" charset="0"/>
              <a:cs typeface="Arial" pitchFamily="34" charset="0"/>
            </a:endParaRPr>
          </a:p>
        </p:txBody>
      </p:sp>
      <p:sp>
        <p:nvSpPr>
          <p:cNvPr id="5" name="4 CuadroTexto"/>
          <p:cNvSpPr txBox="1"/>
          <p:nvPr/>
        </p:nvSpPr>
        <p:spPr>
          <a:xfrm>
            <a:off x="1641722" y="222774"/>
            <a:ext cx="6541094" cy="1200329"/>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es-MX" sz="2400" dirty="0">
                <a:latin typeface="Comic Sans MS" pitchFamily="66" charset="0"/>
              </a:rPr>
              <a:t>Ingresos exentos artículo 93 de la Ley del Impuesto </a:t>
            </a:r>
            <a:r>
              <a:rPr lang="es-MX" sz="2400" dirty="0" smtClean="0">
                <a:latin typeface="Comic Sans MS" pitchFamily="66" charset="0"/>
              </a:rPr>
              <a:t>Sobre </a:t>
            </a:r>
            <a:r>
              <a:rPr lang="es-MX" sz="2400" dirty="0">
                <a:latin typeface="Comic Sans MS" pitchFamily="66" charset="0"/>
              </a:rPr>
              <a:t>la Renta (aguinaldo, prima vacacional, prima dominical y horas extras).</a:t>
            </a:r>
          </a:p>
        </p:txBody>
      </p:sp>
      <p:sp>
        <p:nvSpPr>
          <p:cNvPr id="6" name="CuadroTexto 1"/>
          <p:cNvSpPr txBox="1"/>
          <p:nvPr/>
        </p:nvSpPr>
        <p:spPr>
          <a:xfrm>
            <a:off x="1851929" y="1916832"/>
            <a:ext cx="6120680" cy="1631216"/>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algn="just"/>
            <a:r>
              <a:rPr lang="es-MX" sz="2000" b="1" dirty="0" smtClean="0">
                <a:solidFill>
                  <a:schemeClr val="tx1"/>
                </a:solidFill>
              </a:rPr>
              <a:t>Objetivo: El </a:t>
            </a:r>
            <a:r>
              <a:rPr lang="es-MX" sz="2000" b="1" dirty="0">
                <a:solidFill>
                  <a:schemeClr val="tx1"/>
                </a:solidFill>
              </a:rPr>
              <a:t>alumno realizará el cálculo de los ingresos exentos </a:t>
            </a:r>
            <a:r>
              <a:rPr lang="es-MX" sz="2000" b="1" dirty="0" smtClean="0">
                <a:solidFill>
                  <a:schemeClr val="tx1"/>
                </a:solidFill>
              </a:rPr>
              <a:t>de </a:t>
            </a:r>
            <a:r>
              <a:rPr lang="es-MX" sz="2000" b="1" dirty="0">
                <a:solidFill>
                  <a:schemeClr val="tx1"/>
                </a:solidFill>
              </a:rPr>
              <a:t>acuerdo a lo establecido en el artículo 93 de la Ley del Impuesto Sobre la Renta, de las siguientes prestaciones: Aguinaldo, prima vacacional, prima dominical y horas </a:t>
            </a:r>
            <a:r>
              <a:rPr lang="es-MX" sz="2000" b="1" dirty="0" smtClean="0">
                <a:solidFill>
                  <a:schemeClr val="tx1"/>
                </a:solidFill>
              </a:rPr>
              <a:t>extras.</a:t>
            </a:r>
            <a:endParaRPr lang="es-MX" sz="2000" b="1" dirty="0">
              <a:solidFill>
                <a:schemeClr val="tx1"/>
              </a:solidFill>
            </a:endParaRPr>
          </a:p>
        </p:txBody>
      </p:sp>
      <p:pic>
        <p:nvPicPr>
          <p:cNvPr id="7" name="Picture 2" descr="https://encrypted-tbn2.gstatic.com/images?q=tbn:ANd9GcSJweIt59SMeSjIbSVWhbvNaU_V-uXsq73y8MCr8gn0hibEhjHi"/>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74977" y="4350353"/>
            <a:ext cx="2088231" cy="107481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Imagen: eleconomista.com.mx"/>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48540" y="4296903"/>
            <a:ext cx="1491602" cy="112289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http://4.bp.blogspot.com/_w70DQvlI9gs/TVAzU5nra0I/AAAAAAAACdo/GFEWOtfg59c/s200/CONTADOR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26750" y="4206150"/>
            <a:ext cx="1402106" cy="14021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54114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17000" r="-17000"/>
          </a:stretch>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a:bodyPr>
          <a:lstStyle/>
          <a:p>
            <a:endParaRPr lang="es-MX" b="1" dirty="0">
              <a:latin typeface="Arial" pitchFamily="34" charset="0"/>
              <a:cs typeface="Arial" pitchFamily="34" charset="0"/>
            </a:endParaRPr>
          </a:p>
          <a:p>
            <a:endParaRPr lang="es-MX" b="1" dirty="0">
              <a:latin typeface="Arial" pitchFamily="34" charset="0"/>
              <a:cs typeface="Arial" pitchFamily="34" charset="0"/>
            </a:endParaRPr>
          </a:p>
        </p:txBody>
      </p:sp>
      <p:sp>
        <p:nvSpPr>
          <p:cNvPr id="4" name="3 CuadroTexto"/>
          <p:cNvSpPr txBox="1"/>
          <p:nvPr/>
        </p:nvSpPr>
        <p:spPr>
          <a:xfrm rot="16200000" flipH="1">
            <a:off x="-1272600" y="2579013"/>
            <a:ext cx="4273787" cy="1077218"/>
          </a:xfrm>
          <a:prstGeom prst="rect">
            <a:avLst/>
          </a:prstGeom>
          <a:noFill/>
        </p:spPr>
        <p:txBody>
          <a:bodyPr wrap="square" rtlCol="0">
            <a:spAutoFit/>
          </a:bodyPr>
          <a:lstStyle/>
          <a:p>
            <a:pPr algn="ctr"/>
            <a:r>
              <a:rPr lang="es-MX" sz="3200" b="1" dirty="0">
                <a:solidFill>
                  <a:schemeClr val="bg1">
                    <a:lumMod val="85000"/>
                  </a:schemeClr>
                </a:solidFill>
                <a:latin typeface="Arial" pitchFamily="34" charset="0"/>
                <a:cs typeface="Arial" pitchFamily="34" charset="0"/>
              </a:rPr>
              <a:t>Ingresos exentos en</a:t>
            </a:r>
            <a:r>
              <a:rPr lang="es-MX" sz="3200" b="1" dirty="0" smtClean="0">
                <a:solidFill>
                  <a:schemeClr val="bg1">
                    <a:lumMod val="85000"/>
                  </a:schemeClr>
                </a:solidFill>
                <a:latin typeface="Comic Sans MS" pitchFamily="66" charset="0"/>
              </a:rPr>
              <a:t> </a:t>
            </a:r>
            <a:r>
              <a:rPr lang="es-MX" sz="3200" b="1" dirty="0">
                <a:solidFill>
                  <a:schemeClr val="bg1">
                    <a:lumMod val="85000"/>
                  </a:schemeClr>
                </a:solidFill>
                <a:latin typeface="Arial" pitchFamily="34" charset="0"/>
                <a:cs typeface="Arial" pitchFamily="34" charset="0"/>
              </a:rPr>
              <a:t>salarios</a:t>
            </a:r>
          </a:p>
        </p:txBody>
      </p:sp>
      <p:graphicFrame>
        <p:nvGraphicFramePr>
          <p:cNvPr id="7" name="Tabla 1"/>
          <p:cNvGraphicFramePr>
            <a:graphicFrameLocks noGrp="1"/>
          </p:cNvGraphicFramePr>
          <p:nvPr>
            <p:extLst>
              <p:ext uri="{D42A27DB-BD31-4B8C-83A1-F6EECF244321}">
                <p14:modId xmlns:p14="http://schemas.microsoft.com/office/powerpoint/2010/main" val="1124570384"/>
              </p:ext>
            </p:extLst>
          </p:nvPr>
        </p:nvGraphicFramePr>
        <p:xfrm>
          <a:off x="1547664" y="332657"/>
          <a:ext cx="7344816" cy="4921858"/>
        </p:xfrm>
        <a:graphic>
          <a:graphicData uri="http://schemas.openxmlformats.org/drawingml/2006/table">
            <a:tbl>
              <a:tblPr firstRow="1" bandRow="1">
                <a:tableStyleId>{5C22544A-7EE6-4342-B048-85BDC9FD1C3A}</a:tableStyleId>
              </a:tblPr>
              <a:tblGrid>
                <a:gridCol w="4278533"/>
                <a:gridCol w="3066283"/>
              </a:tblGrid>
              <a:tr h="539156">
                <a:tc>
                  <a:txBody>
                    <a:bodyPr/>
                    <a:lstStyle/>
                    <a:p>
                      <a:pPr algn="ctr"/>
                      <a:r>
                        <a:rPr lang="es-MX" dirty="0" smtClean="0"/>
                        <a:t>INGRESO</a:t>
                      </a:r>
                      <a:endParaRPr lang="es-MX" dirty="0"/>
                    </a:p>
                  </a:txBody>
                  <a:tcPr/>
                </a:tc>
                <a:tc>
                  <a:txBody>
                    <a:bodyPr/>
                    <a:lstStyle/>
                    <a:p>
                      <a:pPr algn="ctr"/>
                      <a:r>
                        <a:rPr lang="es-MX" dirty="0" smtClean="0"/>
                        <a:t>INGRESO EXENTO</a:t>
                      </a:r>
                      <a:endParaRPr lang="es-MX" dirty="0"/>
                    </a:p>
                  </a:txBody>
                  <a:tcPr/>
                </a:tc>
              </a:tr>
              <a:tr h="1015843">
                <a:tc>
                  <a:txBody>
                    <a:bodyPr/>
                    <a:lstStyle/>
                    <a:p>
                      <a:r>
                        <a:rPr lang="es-MX" dirty="0" smtClean="0"/>
                        <a:t>Gratificación</a:t>
                      </a:r>
                      <a:r>
                        <a:rPr lang="es-MX" baseline="0" dirty="0" smtClean="0"/>
                        <a:t> anual, “aguinaldo” (Art. 87 LFT)</a:t>
                      </a:r>
                    </a:p>
                    <a:p>
                      <a:r>
                        <a:rPr lang="es-MX" baseline="0" dirty="0" smtClean="0"/>
                        <a:t>(15*100= </a:t>
                      </a:r>
                      <a:r>
                        <a:rPr lang="es-MX" b="1" baseline="0" dirty="0" smtClean="0"/>
                        <a:t>1,500.00)</a:t>
                      </a:r>
                      <a:endParaRPr lang="es-MX" b="1" dirty="0"/>
                    </a:p>
                  </a:txBody>
                  <a:tcPr/>
                </a:tc>
                <a:tc>
                  <a:txBody>
                    <a:bodyPr/>
                    <a:lstStyle/>
                    <a:p>
                      <a:r>
                        <a:rPr lang="es-MX" dirty="0" smtClean="0"/>
                        <a:t>30 SMGAGC, fracción XIV.                       (66.45*30= 1,993.5)</a:t>
                      </a:r>
                      <a:endParaRPr lang="es-MX" dirty="0"/>
                    </a:p>
                  </a:txBody>
                  <a:tcPr/>
                </a:tc>
              </a:tr>
              <a:tr h="546642">
                <a:tc>
                  <a:txBody>
                    <a:bodyPr/>
                    <a:lstStyle/>
                    <a:p>
                      <a:endParaRPr lang="es-MX" dirty="0"/>
                    </a:p>
                  </a:txBody>
                  <a:tcPr/>
                </a:tc>
                <a:tc>
                  <a:txBody>
                    <a:bodyPr/>
                    <a:lstStyle/>
                    <a:p>
                      <a:r>
                        <a:rPr lang="es-MX" b="1" dirty="0" smtClean="0"/>
                        <a:t>$</a:t>
                      </a:r>
                      <a:r>
                        <a:rPr lang="es-MX" b="1" baseline="0" dirty="0" smtClean="0"/>
                        <a:t> 1,500.00</a:t>
                      </a:r>
                      <a:endParaRPr lang="es-MX" b="1" dirty="0"/>
                    </a:p>
                  </a:txBody>
                  <a:tcPr/>
                </a:tc>
              </a:tr>
              <a:tr h="711090">
                <a:tc>
                  <a:txBody>
                    <a:bodyPr/>
                    <a:lstStyle/>
                    <a:p>
                      <a:r>
                        <a:rPr lang="es-MX" dirty="0" smtClean="0"/>
                        <a:t>Prima vacacional (Art.</a:t>
                      </a:r>
                      <a:r>
                        <a:rPr lang="es-MX" baseline="0" dirty="0" smtClean="0"/>
                        <a:t> 80 LFT)</a:t>
                      </a:r>
                    </a:p>
                    <a:p>
                      <a:r>
                        <a:rPr lang="es-MX" baseline="0" dirty="0" smtClean="0"/>
                        <a:t>(6 * 100 *25% = </a:t>
                      </a:r>
                      <a:r>
                        <a:rPr lang="es-MX" b="1" baseline="0" dirty="0" smtClean="0"/>
                        <a:t>150.00</a:t>
                      </a:r>
                      <a:r>
                        <a:rPr lang="es-MX" baseline="0" dirty="0" smtClean="0"/>
                        <a:t>)</a:t>
                      </a:r>
                      <a:endParaRPr lang="es-MX" dirty="0"/>
                    </a:p>
                  </a:txBody>
                  <a:tcPr/>
                </a:tc>
                <a:tc>
                  <a:txBody>
                    <a:bodyPr/>
                    <a:lstStyle/>
                    <a:p>
                      <a:r>
                        <a:rPr lang="es-MX" dirty="0" smtClean="0"/>
                        <a:t>15 SMGAGC, fracción</a:t>
                      </a:r>
                      <a:r>
                        <a:rPr lang="es-MX" baseline="0" dirty="0" smtClean="0"/>
                        <a:t> XIV.</a:t>
                      </a:r>
                    </a:p>
                    <a:p>
                      <a:r>
                        <a:rPr lang="es-MX" baseline="0" dirty="0" smtClean="0"/>
                        <a:t>(66.45*15= 996.75) </a:t>
                      </a:r>
                      <a:endParaRPr lang="es-MX" dirty="0"/>
                    </a:p>
                  </a:txBody>
                  <a:tcPr/>
                </a:tc>
              </a:tr>
              <a:tr h="546642">
                <a:tc>
                  <a:txBody>
                    <a:bodyPr/>
                    <a:lstStyle/>
                    <a:p>
                      <a:endParaRPr lang="es-MX" dirty="0"/>
                    </a:p>
                  </a:txBody>
                  <a:tcPr/>
                </a:tc>
                <a:tc>
                  <a:txBody>
                    <a:bodyPr/>
                    <a:lstStyle/>
                    <a:p>
                      <a:r>
                        <a:rPr lang="es-MX" b="1" dirty="0" smtClean="0"/>
                        <a:t>$150.00</a:t>
                      </a:r>
                      <a:endParaRPr lang="es-MX" b="1" dirty="0"/>
                    </a:p>
                  </a:txBody>
                  <a:tcPr/>
                </a:tc>
              </a:tr>
              <a:tr h="1015843">
                <a:tc>
                  <a:txBody>
                    <a:bodyPr/>
                    <a:lstStyle/>
                    <a:p>
                      <a:r>
                        <a:rPr lang="es-MX" dirty="0" smtClean="0"/>
                        <a:t>Prima dominical (Art. 71 LFT)</a:t>
                      </a:r>
                    </a:p>
                    <a:p>
                      <a:r>
                        <a:rPr lang="es-MX" dirty="0" smtClean="0"/>
                        <a:t>(100 * 25% = </a:t>
                      </a:r>
                      <a:r>
                        <a:rPr lang="es-MX" b="1" dirty="0" smtClean="0"/>
                        <a:t>25</a:t>
                      </a:r>
                      <a:r>
                        <a:rPr lang="es-MX" dirty="0" smtClean="0"/>
                        <a:t>)</a:t>
                      </a:r>
                      <a:endParaRPr lang="es-MX" dirty="0"/>
                    </a:p>
                  </a:txBody>
                  <a:tcPr/>
                </a:tc>
                <a:tc>
                  <a:txBody>
                    <a:bodyPr/>
                    <a:lstStyle/>
                    <a:p>
                      <a:r>
                        <a:rPr lang="es-MX" dirty="0" smtClean="0"/>
                        <a:t>Un SMGAGC por cada domingo laborado fracción XIV. (66.45)</a:t>
                      </a:r>
                      <a:endParaRPr lang="es-MX" dirty="0"/>
                    </a:p>
                  </a:txBody>
                  <a:tcPr/>
                </a:tc>
              </a:tr>
              <a:tr h="546642">
                <a:tc>
                  <a:txBody>
                    <a:bodyPr/>
                    <a:lstStyle/>
                    <a:p>
                      <a:endParaRPr lang="es-MX" dirty="0"/>
                    </a:p>
                  </a:txBody>
                  <a:tcPr/>
                </a:tc>
                <a:tc>
                  <a:txBody>
                    <a:bodyPr/>
                    <a:lstStyle/>
                    <a:p>
                      <a:r>
                        <a:rPr lang="es-MX" b="1" dirty="0" smtClean="0"/>
                        <a:t>$25</a:t>
                      </a:r>
                      <a:endParaRPr lang="es-MX" b="1" dirty="0"/>
                    </a:p>
                  </a:txBody>
                  <a:tcPr/>
                </a:tc>
              </a:tr>
            </a:tbl>
          </a:graphicData>
        </a:graphic>
      </p:graphicFrame>
    </p:spTree>
    <p:extLst>
      <p:ext uri="{BB962C8B-B14F-4D97-AF65-F5344CB8AC3E}">
        <p14:creationId xmlns:p14="http://schemas.microsoft.com/office/powerpoint/2010/main" val="32606340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17000" r="-17000"/>
          </a:stretch>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a:bodyPr>
          <a:lstStyle/>
          <a:p>
            <a:endParaRPr lang="es-MX" b="1" dirty="0">
              <a:latin typeface="Arial" pitchFamily="34" charset="0"/>
              <a:cs typeface="Arial" pitchFamily="34" charset="0"/>
            </a:endParaRPr>
          </a:p>
          <a:p>
            <a:endParaRPr lang="es-MX" b="1" dirty="0">
              <a:latin typeface="Arial" pitchFamily="34" charset="0"/>
              <a:cs typeface="Arial" pitchFamily="34" charset="0"/>
            </a:endParaRPr>
          </a:p>
        </p:txBody>
      </p:sp>
      <p:sp>
        <p:nvSpPr>
          <p:cNvPr id="4" name="3 CuadroTexto"/>
          <p:cNvSpPr txBox="1"/>
          <p:nvPr/>
        </p:nvSpPr>
        <p:spPr>
          <a:xfrm rot="16200000" flipH="1">
            <a:off x="-1272600" y="2579013"/>
            <a:ext cx="4273787" cy="1077218"/>
          </a:xfrm>
          <a:prstGeom prst="rect">
            <a:avLst/>
          </a:prstGeom>
          <a:noFill/>
        </p:spPr>
        <p:txBody>
          <a:bodyPr wrap="square" rtlCol="0">
            <a:spAutoFit/>
          </a:bodyPr>
          <a:lstStyle/>
          <a:p>
            <a:pPr algn="ctr"/>
            <a:r>
              <a:rPr lang="es-MX" sz="3200" b="1" dirty="0">
                <a:solidFill>
                  <a:schemeClr val="bg1">
                    <a:lumMod val="85000"/>
                  </a:schemeClr>
                </a:solidFill>
                <a:latin typeface="Arial" pitchFamily="34" charset="0"/>
                <a:cs typeface="Arial" pitchFamily="34" charset="0"/>
              </a:rPr>
              <a:t>Ingresos exentos en salarios</a:t>
            </a:r>
          </a:p>
        </p:txBody>
      </p:sp>
      <p:graphicFrame>
        <p:nvGraphicFramePr>
          <p:cNvPr id="5" name="Tabla 1"/>
          <p:cNvGraphicFramePr>
            <a:graphicFrameLocks noGrp="1"/>
          </p:cNvGraphicFramePr>
          <p:nvPr>
            <p:extLst>
              <p:ext uri="{D42A27DB-BD31-4B8C-83A1-F6EECF244321}">
                <p14:modId xmlns:p14="http://schemas.microsoft.com/office/powerpoint/2010/main" val="3889019128"/>
              </p:ext>
            </p:extLst>
          </p:nvPr>
        </p:nvGraphicFramePr>
        <p:xfrm>
          <a:off x="1547664" y="646003"/>
          <a:ext cx="7417569" cy="4608513"/>
        </p:xfrm>
        <a:graphic>
          <a:graphicData uri="http://schemas.openxmlformats.org/drawingml/2006/table">
            <a:tbl>
              <a:tblPr firstRow="1" bandRow="1">
                <a:tableStyleId>{5C22544A-7EE6-4342-B048-85BDC9FD1C3A}</a:tableStyleId>
              </a:tblPr>
              <a:tblGrid>
                <a:gridCol w="3338381"/>
                <a:gridCol w="4079188"/>
              </a:tblGrid>
              <a:tr h="535353">
                <a:tc>
                  <a:txBody>
                    <a:bodyPr/>
                    <a:lstStyle/>
                    <a:p>
                      <a:pPr algn="ctr"/>
                      <a:r>
                        <a:rPr lang="es-MX" dirty="0" smtClean="0"/>
                        <a:t>INGRESO</a:t>
                      </a:r>
                      <a:endParaRPr lang="es-MX" dirty="0"/>
                    </a:p>
                  </a:txBody>
                  <a:tcPr/>
                </a:tc>
                <a:tc>
                  <a:txBody>
                    <a:bodyPr/>
                    <a:lstStyle/>
                    <a:p>
                      <a:pPr algn="ctr"/>
                      <a:r>
                        <a:rPr lang="es-MX" dirty="0" smtClean="0"/>
                        <a:t>INGRESO EXENTO</a:t>
                      </a:r>
                      <a:endParaRPr lang="es-MX" dirty="0"/>
                    </a:p>
                  </a:txBody>
                  <a:tcPr/>
                </a:tc>
              </a:tr>
              <a:tr h="1008678">
                <a:tc>
                  <a:txBody>
                    <a:bodyPr/>
                    <a:lstStyle/>
                    <a:p>
                      <a:r>
                        <a:rPr lang="es-MX" dirty="0" smtClean="0"/>
                        <a:t>Horas extras (Art. 65</a:t>
                      </a:r>
                      <a:r>
                        <a:rPr lang="es-MX" baseline="0" dirty="0" smtClean="0"/>
                        <a:t> al </a:t>
                      </a:r>
                      <a:r>
                        <a:rPr lang="es-MX" dirty="0" smtClean="0"/>
                        <a:t>68 LFT).</a:t>
                      </a:r>
                    </a:p>
                    <a:p>
                      <a:r>
                        <a:rPr lang="es-MX" dirty="0" smtClean="0"/>
                        <a:t>Lunes 3 horas,</a:t>
                      </a:r>
                      <a:r>
                        <a:rPr lang="es-MX" baseline="0" dirty="0" smtClean="0"/>
                        <a:t> martes 3 horas, miércoles 3 horas.</a:t>
                      </a:r>
                      <a:endParaRPr lang="es-MX" dirty="0" smtClean="0"/>
                    </a:p>
                  </a:txBody>
                  <a:tcPr/>
                </a:tc>
                <a:tc>
                  <a:txBody>
                    <a:bodyPr/>
                    <a:lstStyle/>
                    <a:p>
                      <a:pPr algn="just"/>
                      <a:r>
                        <a:rPr lang="es-MX" dirty="0" smtClean="0"/>
                        <a:t>Trabajadores con salario mínimo: Tiempo extraordinario hasta el límite permito por la legislación laboral,</a:t>
                      </a:r>
                      <a:r>
                        <a:rPr lang="es-MX" baseline="0" dirty="0" smtClean="0"/>
                        <a:t> fracción I.</a:t>
                      </a:r>
                      <a:endParaRPr lang="es-MX" dirty="0"/>
                    </a:p>
                  </a:txBody>
                  <a:tcPr/>
                </a:tc>
              </a:tr>
              <a:tr h="2521695">
                <a:tc>
                  <a:txBody>
                    <a:bodyPr/>
                    <a:lstStyle/>
                    <a:p>
                      <a:r>
                        <a:rPr lang="es-MX" dirty="0" smtClean="0"/>
                        <a:t>9 horas extras</a:t>
                      </a:r>
                    </a:p>
                    <a:p>
                      <a:r>
                        <a:rPr lang="es-MX" dirty="0" smtClean="0"/>
                        <a:t>Salario</a:t>
                      </a:r>
                      <a:r>
                        <a:rPr lang="es-MX" baseline="0" dirty="0" smtClean="0"/>
                        <a:t> $100 / 8 horas= 12.50 por hora</a:t>
                      </a:r>
                    </a:p>
                    <a:p>
                      <a:r>
                        <a:rPr lang="es-MX" dirty="0" smtClean="0"/>
                        <a:t>12.50</a:t>
                      </a:r>
                      <a:r>
                        <a:rPr lang="es-MX" baseline="0" dirty="0" smtClean="0"/>
                        <a:t> * 9 * 2 = 225* 50% = </a:t>
                      </a:r>
                      <a:r>
                        <a:rPr lang="es-MX" b="1" baseline="0" dirty="0" smtClean="0"/>
                        <a:t>112.5</a:t>
                      </a:r>
                      <a:r>
                        <a:rPr lang="es-MX" baseline="0" dirty="0" smtClean="0"/>
                        <a:t> Exento</a:t>
                      </a:r>
                      <a:endParaRPr lang="es-MX" dirty="0" smtClean="0"/>
                    </a:p>
                    <a:p>
                      <a:endParaRPr lang="es-MX" dirty="0" smtClean="0"/>
                    </a:p>
                    <a:p>
                      <a:r>
                        <a:rPr lang="es-MX" dirty="0" smtClean="0"/>
                        <a:t>112.5 Gravado</a:t>
                      </a:r>
                    </a:p>
                    <a:p>
                      <a:endParaRPr lang="es-MX" dirty="0"/>
                    </a:p>
                  </a:txBody>
                  <a:tcPr/>
                </a:tc>
                <a:tc>
                  <a:txBody>
                    <a:bodyPr/>
                    <a:lstStyle/>
                    <a:p>
                      <a:pPr algn="just"/>
                      <a:r>
                        <a:rPr lang="es-MX" dirty="0" smtClean="0"/>
                        <a:t>Trabajadores que perciben más del salario mínimo: el 50% del ingreso por este concepto</a:t>
                      </a:r>
                      <a:r>
                        <a:rPr lang="es-MX" baseline="0" dirty="0" smtClean="0"/>
                        <a:t> que no exceda de los límites establecidos en la legislación laboral. La exención no debe ser superior a cinco veces el SMGAGT por cada semana de servicios.</a:t>
                      </a:r>
                    </a:p>
                    <a:p>
                      <a:pPr algn="just"/>
                      <a:r>
                        <a:rPr lang="es-MX" baseline="0" dirty="0" smtClean="0"/>
                        <a:t>(66.45 * 5 = 332.25)</a:t>
                      </a:r>
                      <a:endParaRPr lang="es-MX" dirty="0"/>
                    </a:p>
                  </a:txBody>
                  <a:tcPr/>
                </a:tc>
              </a:tr>
              <a:tr h="542787">
                <a:tc>
                  <a:txBody>
                    <a:bodyPr/>
                    <a:lstStyle/>
                    <a:p>
                      <a:endParaRPr lang="es-MX" dirty="0"/>
                    </a:p>
                  </a:txBody>
                  <a:tcPr/>
                </a:tc>
                <a:tc>
                  <a:txBody>
                    <a:bodyPr/>
                    <a:lstStyle/>
                    <a:p>
                      <a:r>
                        <a:rPr lang="es-MX" b="1" dirty="0" smtClean="0"/>
                        <a:t>$112.5</a:t>
                      </a:r>
                      <a:endParaRPr lang="es-MX" b="1" dirty="0"/>
                    </a:p>
                  </a:txBody>
                  <a:tcPr/>
                </a:tc>
              </a:tr>
            </a:tbl>
          </a:graphicData>
        </a:graphic>
      </p:graphicFrame>
    </p:spTree>
    <p:extLst>
      <p:ext uri="{BB962C8B-B14F-4D97-AF65-F5344CB8AC3E}">
        <p14:creationId xmlns:p14="http://schemas.microsoft.com/office/powerpoint/2010/main" val="19795264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17000" r="-17000"/>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marL="0" indent="0"/>
            <a:r>
              <a:rPr lang="es-MX" b="1" dirty="0">
                <a:latin typeface="Arial" pitchFamily="34" charset="0"/>
                <a:cs typeface="Arial" pitchFamily="34" charset="0"/>
              </a:rPr>
              <a:t>Referencias</a:t>
            </a:r>
          </a:p>
        </p:txBody>
      </p:sp>
      <p:sp>
        <p:nvSpPr>
          <p:cNvPr id="3" name="2 Marcador de contenido"/>
          <p:cNvSpPr>
            <a:spLocks noGrp="1"/>
          </p:cNvSpPr>
          <p:nvPr>
            <p:ph idx="1"/>
          </p:nvPr>
        </p:nvSpPr>
        <p:spPr/>
        <p:txBody>
          <a:bodyPr>
            <a:normAutofit/>
          </a:bodyPr>
          <a:lstStyle/>
          <a:p>
            <a:endParaRPr lang="es-MX" b="1" dirty="0">
              <a:latin typeface="Arial" pitchFamily="34" charset="0"/>
              <a:cs typeface="Arial" pitchFamily="34" charset="0"/>
            </a:endParaRPr>
          </a:p>
          <a:p>
            <a:endParaRPr lang="es-MX" b="1" dirty="0">
              <a:latin typeface="Arial" pitchFamily="34" charset="0"/>
              <a:cs typeface="Arial" pitchFamily="34" charset="0"/>
            </a:endParaRPr>
          </a:p>
        </p:txBody>
      </p:sp>
      <p:sp>
        <p:nvSpPr>
          <p:cNvPr id="4" name="3 CuadroTexto"/>
          <p:cNvSpPr txBox="1"/>
          <p:nvPr/>
        </p:nvSpPr>
        <p:spPr>
          <a:xfrm>
            <a:off x="971600" y="1844824"/>
            <a:ext cx="7416824" cy="1477328"/>
          </a:xfrm>
          <a:prstGeom prst="rect">
            <a:avLst/>
          </a:prstGeom>
          <a:noFill/>
        </p:spPr>
        <p:txBody>
          <a:bodyPr wrap="square" rtlCol="0">
            <a:spAutoFit/>
          </a:bodyPr>
          <a:lstStyle/>
          <a:p>
            <a:pPr marL="623888" indent="-623888" algn="just"/>
            <a:r>
              <a:rPr lang="es-MX" dirty="0" smtClean="0"/>
              <a:t>Victorio , J.C. Ajuste anual de ISR por salarios 2014, Prontuario de Actualización Fiscal PAF, 2da. Quincena de diciembre de 2014, número 605, pp. 10-13.</a:t>
            </a:r>
          </a:p>
          <a:p>
            <a:pPr marL="623888" indent="-623888" algn="just"/>
            <a:r>
              <a:rPr lang="es-MX" dirty="0" smtClean="0"/>
              <a:t>Prontuario Tributario, Ley del Impuesto Sobre la Renta, editorial TAX, décima segunda edición año 2015.</a:t>
            </a:r>
            <a:endParaRPr lang="es-MX" dirty="0"/>
          </a:p>
        </p:txBody>
      </p:sp>
    </p:spTree>
    <p:extLst>
      <p:ext uri="{BB962C8B-B14F-4D97-AF65-F5344CB8AC3E}">
        <p14:creationId xmlns:p14="http://schemas.microsoft.com/office/powerpoint/2010/main" val="1610794658"/>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177</TotalTime>
  <Words>487</Words>
  <Application>Microsoft Office PowerPoint</Application>
  <PresentationFormat>Presentación en pantalla (4:3)</PresentationFormat>
  <Paragraphs>51</Paragraphs>
  <Slides>7</Slides>
  <Notes>0</Notes>
  <HiddenSlides>0</HiddenSlides>
  <MMClips>0</MMClips>
  <ScaleCrop>false</ScaleCrop>
  <HeadingPairs>
    <vt:vector size="4" baseType="variant">
      <vt:variant>
        <vt:lpstr>Tema</vt:lpstr>
      </vt:variant>
      <vt:variant>
        <vt:i4>2</vt:i4>
      </vt:variant>
      <vt:variant>
        <vt:lpstr>Títulos de diapositiva</vt:lpstr>
      </vt:variant>
      <vt:variant>
        <vt:i4>7</vt:i4>
      </vt:variant>
    </vt:vector>
  </HeadingPairs>
  <TitlesOfParts>
    <vt:vector size="9" baseType="lpstr">
      <vt:lpstr>Tema de Office</vt:lpstr>
      <vt:lpstr>1_Tema de Office</vt:lpstr>
      <vt:lpstr>Tema: Ingresos exentos en salarios</vt:lpstr>
      <vt:lpstr>Ingresos exentos en salarios</vt:lpstr>
      <vt:lpstr>Ingresos exentos en salarios</vt:lpstr>
      <vt:lpstr>Presentación de PowerPoint</vt:lpstr>
      <vt:lpstr>Presentación de PowerPoint</vt:lpstr>
      <vt:lpstr>Presentación de PowerPoint</vt:lpstr>
      <vt:lpstr>Referencias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Citlali</dc:creator>
  <cp:lastModifiedBy>www.intercambiosvirtuales.org</cp:lastModifiedBy>
  <cp:revision>25</cp:revision>
  <dcterms:created xsi:type="dcterms:W3CDTF">2012-12-04T21:22:09Z</dcterms:created>
  <dcterms:modified xsi:type="dcterms:W3CDTF">2015-05-28T17:02:01Z</dcterms:modified>
</cp:coreProperties>
</file>