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0"/>
  </p:notesMasterIdLst>
  <p:handoutMasterIdLst>
    <p:handoutMasterId r:id="rId51"/>
  </p:handoutMasterIdLst>
  <p:sldIdLst>
    <p:sldId id="256" r:id="rId3"/>
    <p:sldId id="257" r:id="rId4"/>
    <p:sldId id="259"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18"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33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542"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fontAlgn="auto" latinLnBrk="0">
              <a:spcBef>
                <a:spcPts val="0"/>
              </a:spcBef>
              <a:spcAft>
                <a:spcPts val="0"/>
              </a:spcAft>
              <a:defRPr lang="es-ES" sz="1200">
                <a:latin typeface="+mn-lt"/>
                <a:cs typeface="+mn-cs"/>
              </a:defRPr>
            </a:lvl1pPr>
          </a:lstStyle>
          <a:p>
            <a:pPr>
              <a:defRPr/>
            </a:pPr>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rtlCol="0"/>
          <a:lstStyle>
            <a:lvl1pPr algn="r" fontAlgn="auto" latinLnBrk="0">
              <a:spcBef>
                <a:spcPts val="0"/>
              </a:spcBef>
              <a:spcAft>
                <a:spcPts val="0"/>
              </a:spcAft>
              <a:defRPr lang="es-ES" sz="1200">
                <a:latin typeface="+mn-lt"/>
                <a:cs typeface="+mn-cs"/>
              </a:defRPr>
            </a:lvl1pPr>
          </a:lstStyle>
          <a:p>
            <a:pPr>
              <a:defRPr/>
            </a:pPr>
            <a:fld id="{9D3ED742-8298-4E89-A89B-2D536CBB9FA1}" type="datetimeFigureOut">
              <a:rPr lang="es-MX"/>
              <a:pPr>
                <a:defRPr/>
              </a:pPr>
              <a:t>23/09/2014</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rtlCol="0" anchor="b"/>
          <a:lstStyle>
            <a:lvl1pPr algn="l" fontAlgn="auto" latinLnBrk="0">
              <a:spcBef>
                <a:spcPts val="0"/>
              </a:spcBef>
              <a:spcAft>
                <a:spcPts val="0"/>
              </a:spcAft>
              <a:defRPr lang="es-ES" sz="1200">
                <a:latin typeface="+mn-lt"/>
                <a:cs typeface="+mn-cs"/>
              </a:defRPr>
            </a:lvl1pPr>
          </a:lstStyle>
          <a:p>
            <a:pPr>
              <a:defRPr/>
            </a:pPr>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rtlCol="0" anchor="b"/>
          <a:lstStyle>
            <a:lvl1pPr algn="r" fontAlgn="auto" latinLnBrk="0">
              <a:spcBef>
                <a:spcPts val="0"/>
              </a:spcBef>
              <a:spcAft>
                <a:spcPts val="0"/>
              </a:spcAft>
              <a:defRPr lang="es-ES" sz="1200">
                <a:latin typeface="+mn-lt"/>
                <a:cs typeface="+mn-cs"/>
              </a:defRPr>
            </a:lvl1pPr>
          </a:lstStyle>
          <a:p>
            <a:pPr>
              <a:defRPr/>
            </a:pPr>
            <a:fld id="{1B019591-858B-4FB8-BBB1-4695C85367D1}" type="slidenum">
              <a:rPr/>
              <a:pPr>
                <a:defRPr/>
              </a:pPr>
              <a:t>‹Nº›</a:t>
            </a:fld>
            <a:endParaRPr dirty="0"/>
          </a:p>
        </p:txBody>
      </p:sp>
    </p:spTree>
    <p:extLst>
      <p:ext uri="{BB962C8B-B14F-4D97-AF65-F5344CB8AC3E}">
        <p14:creationId xmlns:p14="http://schemas.microsoft.com/office/powerpoint/2010/main" val="3663146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fontAlgn="auto" latinLnBrk="0">
              <a:spcBef>
                <a:spcPts val="0"/>
              </a:spcBef>
              <a:spcAft>
                <a:spcPts val="0"/>
              </a:spcAft>
              <a:defRPr lang="es-ES" sz="1200">
                <a:latin typeface="+mn-lt"/>
                <a:cs typeface="+mn-cs"/>
              </a:defRPr>
            </a:lvl1pPr>
          </a:lstStyle>
          <a:p>
            <a:pPr>
              <a:defRPr/>
            </a:pPr>
            <a:endParaRPr dirty="0"/>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fontAlgn="auto" latinLnBrk="0">
              <a:spcBef>
                <a:spcPts val="0"/>
              </a:spcBef>
              <a:spcAft>
                <a:spcPts val="0"/>
              </a:spcAft>
              <a:defRPr lang="es-ES" sz="1200">
                <a:latin typeface="+mn-lt"/>
                <a:cs typeface="+mn-cs"/>
              </a:defRPr>
            </a:lvl1pPr>
          </a:lstStyle>
          <a:p>
            <a:pPr>
              <a:defRPr/>
            </a:pPr>
            <a:fld id="{E28DAF95-E095-4D77-BAFF-465B5581A699}" type="datetimeFigureOut">
              <a:rPr lang="es-MX"/>
              <a:pPr>
                <a:defRPr/>
              </a:pPr>
              <a:t>23/09/2014</a:t>
            </a:fld>
            <a:endParaRPr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pPr lvl="0"/>
            <a:endParaRPr lang="es-E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s-ES" noProof="0"/>
              <a:t>Haga clic para modificar los estilos de título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fontAlgn="auto" latinLnBrk="0">
              <a:spcBef>
                <a:spcPts val="0"/>
              </a:spcBef>
              <a:spcAft>
                <a:spcPts val="0"/>
              </a:spcAft>
              <a:defRPr lang="es-ES" sz="1200">
                <a:latin typeface="+mn-lt"/>
                <a:cs typeface="+mn-cs"/>
              </a:defRPr>
            </a:lvl1pPr>
          </a:lstStyle>
          <a:p>
            <a:pPr>
              <a:defRPr/>
            </a:pPr>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fontAlgn="auto" latinLnBrk="0">
              <a:spcBef>
                <a:spcPts val="0"/>
              </a:spcBef>
              <a:spcAft>
                <a:spcPts val="0"/>
              </a:spcAft>
              <a:defRPr lang="es-ES" sz="1200">
                <a:latin typeface="+mn-lt"/>
                <a:cs typeface="+mn-cs"/>
              </a:defRPr>
            </a:lvl1pPr>
          </a:lstStyle>
          <a:p>
            <a:pPr>
              <a:defRPr/>
            </a:pPr>
            <a:fld id="{A145822C-A6FD-44F2-8233-ED2EFFFD44C1}" type="slidenum">
              <a:rPr/>
              <a:pPr>
                <a:defRPr/>
              </a:pPr>
              <a:t>‹Nº›</a:t>
            </a:fld>
            <a:endParaRPr dirty="0"/>
          </a:p>
        </p:txBody>
      </p:sp>
    </p:spTree>
    <p:extLst>
      <p:ext uri="{BB962C8B-B14F-4D97-AF65-F5344CB8AC3E}">
        <p14:creationId xmlns:p14="http://schemas.microsoft.com/office/powerpoint/2010/main" val="20535636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lang="es-ES" sz="1200" kern="1200">
        <a:solidFill>
          <a:schemeClr val="tx1"/>
        </a:solidFill>
        <a:latin typeface="+mn-lt"/>
        <a:ea typeface="+mn-ea"/>
        <a:cs typeface="+mn-cs"/>
      </a:defRPr>
    </a:lvl1pPr>
    <a:lvl2pPr marL="457200" algn="l" rtl="0" eaLnBrk="0" fontAlgn="base" hangingPunct="0">
      <a:spcBef>
        <a:spcPct val="30000"/>
      </a:spcBef>
      <a:spcAft>
        <a:spcPct val="0"/>
      </a:spcAft>
      <a:defRPr lang="es-ES" sz="1200" kern="1200">
        <a:solidFill>
          <a:schemeClr val="tx1"/>
        </a:solidFill>
        <a:latin typeface="+mn-lt"/>
        <a:ea typeface="+mn-ea"/>
        <a:cs typeface="+mn-cs"/>
      </a:defRPr>
    </a:lvl2pPr>
    <a:lvl3pPr marL="914400" algn="l" rtl="0" eaLnBrk="0" fontAlgn="base" hangingPunct="0">
      <a:spcBef>
        <a:spcPct val="30000"/>
      </a:spcBef>
      <a:spcAft>
        <a:spcPct val="0"/>
      </a:spcAft>
      <a:defRPr lang="es-ES" sz="1200" kern="1200">
        <a:solidFill>
          <a:schemeClr val="tx1"/>
        </a:solidFill>
        <a:latin typeface="+mn-lt"/>
        <a:ea typeface="+mn-ea"/>
        <a:cs typeface="+mn-cs"/>
      </a:defRPr>
    </a:lvl3pPr>
    <a:lvl4pPr marL="1371600" algn="l" rtl="0" eaLnBrk="0" fontAlgn="base" hangingPunct="0">
      <a:spcBef>
        <a:spcPct val="30000"/>
      </a:spcBef>
      <a:spcAft>
        <a:spcPct val="0"/>
      </a:spcAft>
      <a:defRPr lang="es-ES" sz="1200" kern="1200">
        <a:solidFill>
          <a:schemeClr val="tx1"/>
        </a:solidFill>
        <a:latin typeface="+mn-lt"/>
        <a:ea typeface="+mn-ea"/>
        <a:cs typeface="+mn-cs"/>
      </a:defRPr>
    </a:lvl4pPr>
    <a:lvl5pPr marL="1828800" algn="l" rtl="0" eaLnBrk="0" fontAlgn="base" hangingPunct="0">
      <a:spcBef>
        <a:spcPct val="30000"/>
      </a:spcBef>
      <a:spcAft>
        <a:spcPct val="0"/>
      </a:spcAft>
      <a:defRPr lang="es-ES" sz="1200" kern="1200">
        <a:solidFill>
          <a:schemeClr val="tx1"/>
        </a:solidFill>
        <a:latin typeface="+mn-lt"/>
        <a:ea typeface="+mn-ea"/>
        <a:cs typeface="+mn-cs"/>
      </a:defRPr>
    </a:lvl5pPr>
    <a:lvl6pPr marL="2286000" algn="l" rtl="0">
      <a:defRPr lang="es-ES" sz="1200" kern="1200">
        <a:solidFill>
          <a:schemeClr val="tx1"/>
        </a:solidFill>
        <a:latin typeface="+mn-lt"/>
        <a:ea typeface="+mn-ea"/>
        <a:cs typeface="+mn-cs"/>
      </a:defRPr>
    </a:lvl6pPr>
    <a:lvl7pPr marL="2743200" algn="l" rtl="0">
      <a:defRPr lang="es-ES" sz="1200" kern="1200">
        <a:solidFill>
          <a:schemeClr val="tx1"/>
        </a:solidFill>
        <a:latin typeface="+mn-lt"/>
        <a:ea typeface="+mn-ea"/>
        <a:cs typeface="+mn-cs"/>
      </a:defRPr>
    </a:lvl7pPr>
    <a:lvl8pPr marL="3200400" algn="l" rtl="0">
      <a:defRPr lang="es-ES" sz="1200" kern="1200">
        <a:solidFill>
          <a:schemeClr val="tx1"/>
        </a:solidFill>
        <a:latin typeface="+mn-lt"/>
        <a:ea typeface="+mn-ea"/>
        <a:cs typeface="+mn-cs"/>
      </a:defRPr>
    </a:lvl8pPr>
    <a:lvl9pPr marL="3657600" algn="l" rtl="0">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dirty="0" smtClean="0"/>
          </a:p>
        </p:txBody>
      </p:sp>
      <p:sp>
        <p:nvSpPr>
          <p:cNvPr id="21508" name="Slide Number Placeholder 3"/>
          <p:cNvSpPr>
            <a:spLocks noGrp="1"/>
          </p:cNvSpPr>
          <p:nvPr>
            <p:ph type="sldNum" sz="quarter" idx="5"/>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1B96B242-7B22-473E-B3F4-ADD1F5D4EC39}" type="slidenum">
              <a:rPr smtClean="0"/>
              <a:pPr fontAlgn="base">
                <a:spcBef>
                  <a:spcPct val="0"/>
                </a:spcBef>
                <a:spcAft>
                  <a:spcPct val="0"/>
                </a:spcAft>
                <a:defRPr/>
              </a:pPr>
              <a:t>1</a:t>
            </a:fld>
            <a:endParaRPr dirty="0" smtClean="0"/>
          </a:p>
        </p:txBody>
      </p:sp>
    </p:spTree>
    <p:extLst>
      <p:ext uri="{BB962C8B-B14F-4D97-AF65-F5344CB8AC3E}">
        <p14:creationId xmlns:p14="http://schemas.microsoft.com/office/powerpoint/2010/main" val="4229905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dirty="0" smtClean="0"/>
          </a:p>
        </p:txBody>
      </p:sp>
      <p:sp>
        <p:nvSpPr>
          <p:cNvPr id="22532" name="Slide Number Placeholder 3"/>
          <p:cNvSpPr>
            <a:spLocks noGrp="1"/>
          </p:cNvSpPr>
          <p:nvPr>
            <p:ph type="sldNum" sz="quarter" idx="5"/>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66D93FCD-784D-4F45-A1F2-EFA2DFC63146}" type="slidenum">
              <a:rPr smtClean="0"/>
              <a:pPr fontAlgn="base">
                <a:spcBef>
                  <a:spcPct val="0"/>
                </a:spcBef>
                <a:spcAft>
                  <a:spcPct val="0"/>
                </a:spcAft>
                <a:defRPr/>
              </a:pPr>
              <a:t>2</a:t>
            </a:fld>
            <a:endParaRPr dirty="0" smtClean="0"/>
          </a:p>
        </p:txBody>
      </p:sp>
    </p:spTree>
    <p:extLst>
      <p:ext uri="{BB962C8B-B14F-4D97-AF65-F5344CB8AC3E}">
        <p14:creationId xmlns:p14="http://schemas.microsoft.com/office/powerpoint/2010/main" val="3366670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dirty="0" smtClean="0"/>
          </a:p>
        </p:txBody>
      </p:sp>
      <p:sp>
        <p:nvSpPr>
          <p:cNvPr id="23556" name="Slide Number Placeholder 3"/>
          <p:cNvSpPr>
            <a:spLocks noGrp="1"/>
          </p:cNvSpPr>
          <p:nvPr>
            <p:ph type="sldNum" sz="quarter" idx="5"/>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5081EAFA-1B66-48EB-B292-11C7B38A90B0}" type="slidenum">
              <a:rPr smtClean="0"/>
              <a:pPr fontAlgn="base">
                <a:spcBef>
                  <a:spcPct val="0"/>
                </a:spcBef>
                <a:spcAft>
                  <a:spcPct val="0"/>
                </a:spcAft>
                <a:defRPr/>
              </a:pPr>
              <a:t>3</a:t>
            </a:fld>
            <a:endParaRPr dirty="0" smtClean="0"/>
          </a:p>
        </p:txBody>
      </p:sp>
    </p:spTree>
    <p:extLst>
      <p:ext uri="{BB962C8B-B14F-4D97-AF65-F5344CB8AC3E}">
        <p14:creationId xmlns:p14="http://schemas.microsoft.com/office/powerpoint/2010/main" val="1397573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4964B2CD-5140-4E22-8041-E1305EC847BB}" type="slidenum">
              <a:rPr lang="es-MX" smtClean="0"/>
              <a:t>31</a:t>
            </a:fld>
            <a:endParaRPr lang="es-MX" dirty="0"/>
          </a:p>
        </p:txBody>
      </p:sp>
    </p:spTree>
    <p:extLst>
      <p:ext uri="{BB962C8B-B14F-4D97-AF65-F5344CB8AC3E}">
        <p14:creationId xmlns:p14="http://schemas.microsoft.com/office/powerpoint/2010/main" val="3113601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4964B2CD-5140-4E22-8041-E1305EC847BB}" type="slidenum">
              <a:rPr lang="es-MX" smtClean="0"/>
              <a:t>32</a:t>
            </a:fld>
            <a:endParaRPr lang="es-MX" dirty="0"/>
          </a:p>
        </p:txBody>
      </p:sp>
    </p:spTree>
    <p:extLst>
      <p:ext uri="{BB962C8B-B14F-4D97-AF65-F5344CB8AC3E}">
        <p14:creationId xmlns:p14="http://schemas.microsoft.com/office/powerpoint/2010/main" val="1714160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4964B2CD-5140-4E22-8041-E1305EC847BB}" type="slidenum">
              <a:rPr lang="es-MX" smtClean="0"/>
              <a:t>33</a:t>
            </a:fld>
            <a:endParaRPr lang="es-MX" dirty="0"/>
          </a:p>
        </p:txBody>
      </p:sp>
    </p:spTree>
    <p:extLst>
      <p:ext uri="{BB962C8B-B14F-4D97-AF65-F5344CB8AC3E}">
        <p14:creationId xmlns:p14="http://schemas.microsoft.com/office/powerpoint/2010/main" val="11028342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grpSp>
        <p:nvGrpSpPr>
          <p:cNvPr id="4" name="Group 8"/>
          <p:cNvGrpSpPr>
            <a:grpSpLocks/>
          </p:cNvGrpSpPr>
          <p:nvPr/>
        </p:nvGrpSpPr>
        <p:grpSpPr bwMode="auto">
          <a:xfrm>
            <a:off x="0" y="0"/>
            <a:ext cx="9144000" cy="6858000"/>
            <a:chOff x="0" y="0"/>
            <a:chExt cx="9144000" cy="6858000"/>
          </a:xfrm>
        </p:grpSpPr>
        <p:pic>
          <p:nvPicPr>
            <p:cNvPr id="5" name="Rectangle 6"/>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Rectangle 15"/>
            <p:cNvSpPr/>
            <p:nvPr userDrawn="1"/>
          </p:nvSpPr>
          <p:spPr>
            <a:xfrm>
              <a:off x="0" y="5184648"/>
              <a:ext cx="9144000" cy="1673352"/>
            </a:xfrm>
            <a:prstGeom prst="rect">
              <a:avLst/>
            </a:prstGeom>
            <a:gradFill flip="none" rotWithShape="1">
              <a:gsLst>
                <a:gs pos="39000">
                  <a:schemeClr val="accent5">
                    <a:alpha val="40000"/>
                  </a:schemeClr>
                </a:gs>
                <a:gs pos="0">
                  <a:schemeClr val="accent5">
                    <a:alpha val="90000"/>
                  </a:schemeClr>
                </a:gs>
                <a:gs pos="100000">
                  <a:schemeClr val="accent3">
                    <a:alpha val="40000"/>
                  </a:schemeClr>
                </a:gs>
              </a:gsLst>
              <a:lin ang="0" scaled="1"/>
              <a:tileRect/>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7" name="Rectangle 13"/>
            <p:cNvSpPr/>
            <p:nvPr userDrawn="1"/>
          </p:nvSpPr>
          <p:spPr>
            <a:xfrm>
              <a:off x="0" y="5257800"/>
              <a:ext cx="9144000" cy="1600200"/>
            </a:xfrm>
            <a:prstGeom prst="rect">
              <a:avLst/>
            </a:prstGeom>
            <a:gradFill flip="none" rotWithShape="1">
              <a:gsLst>
                <a:gs pos="39000">
                  <a:schemeClr val="accent5">
                    <a:alpha val="25000"/>
                  </a:schemeClr>
                </a:gs>
                <a:gs pos="100000">
                  <a:schemeClr val="accent3">
                    <a:alpha val="25000"/>
                  </a:schemeClr>
                </a:gs>
              </a:gsLst>
              <a:lin ang="0" scaled="1"/>
              <a:tileRect/>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8" name="Rectangle 7"/>
            <p:cNvSpPr/>
            <p:nvPr userDrawn="1"/>
          </p:nvSpPr>
          <p:spPr>
            <a:xfrm>
              <a:off x="0" y="3352800"/>
              <a:ext cx="9144000" cy="1827213"/>
            </a:xfrm>
            <a:prstGeom prst="rect">
              <a:avLst/>
            </a:prstGeom>
            <a:gradFill flip="none" rotWithShape="1">
              <a:gsLst>
                <a:gs pos="0">
                  <a:schemeClr val="bg1">
                    <a:alpha val="50000"/>
                  </a:schemeClr>
                </a:gs>
                <a:gs pos="100000">
                  <a:schemeClr val="bg1">
                    <a:alpha val="0"/>
                  </a:schemeClr>
                </a:gs>
              </a:gsLst>
              <a:lin ang="16200000" scaled="1"/>
              <a:tileRect/>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cxnSp>
          <p:nvCxnSpPr>
            <p:cNvPr id="9" name="Straight Connector 10"/>
            <p:cNvCxnSpPr/>
            <p:nvPr/>
          </p:nvCxnSpPr>
          <p:spPr>
            <a:xfrm>
              <a:off x="0" y="5181600"/>
              <a:ext cx="9144000" cy="1588"/>
            </a:xfrm>
            <a:prstGeom prst="line">
              <a:avLst/>
            </a:prstGeom>
            <a:ln w="28575" cap="flat" cmpd="sng" algn="ctr">
              <a:solidFill>
                <a:schemeClr val="bg1"/>
              </a:solidFill>
              <a:prstDash val="solid"/>
              <a:miter lim="800000"/>
            </a:ln>
          </p:spPr>
          <p:style>
            <a:lnRef idx="1">
              <a:schemeClr val="accent1"/>
            </a:lnRef>
            <a:fillRef idx="0">
              <a:schemeClr val="accent1"/>
            </a:fillRef>
            <a:effectRef idx="0">
              <a:schemeClr val="accent1"/>
            </a:effectRef>
            <a:fontRef idx="minor">
              <a:schemeClr val="tx1"/>
            </a:fontRef>
          </p:style>
        </p:cxnSp>
      </p:grpSp>
      <p:pic>
        <p:nvPicPr>
          <p:cNvPr id="10" name="Imagen 3"/>
          <p:cNvPicPr>
            <a:picLocks noChangeAspect="1"/>
          </p:cNvPicPr>
          <p:nvPr userDrawn="1"/>
        </p:nvPicPr>
        <p:blipFill>
          <a:blip r:embed="rId3"/>
          <a:srcRect/>
          <a:stretch>
            <a:fillRect/>
          </a:stretch>
        </p:blipFill>
        <p:spPr bwMode="auto">
          <a:xfrm>
            <a:off x="3048000" y="381000"/>
            <a:ext cx="3025775" cy="2667000"/>
          </a:xfrm>
          <a:prstGeom prst="rect">
            <a:avLst/>
          </a:prstGeom>
          <a:noFill/>
          <a:ln w="9525">
            <a:noFill/>
            <a:miter lim="800000"/>
            <a:headEnd/>
            <a:tailEnd/>
          </a:ln>
        </p:spPr>
      </p:pic>
      <p:pic>
        <p:nvPicPr>
          <p:cNvPr id="11" name="Imagen 5"/>
          <p:cNvPicPr>
            <a:picLocks noChangeAspect="1"/>
          </p:cNvPicPr>
          <p:nvPr userDrawn="1"/>
        </p:nvPicPr>
        <p:blipFill>
          <a:blip r:embed="rId4"/>
          <a:srcRect/>
          <a:stretch>
            <a:fillRect/>
          </a:stretch>
        </p:blipFill>
        <p:spPr bwMode="auto">
          <a:xfrm>
            <a:off x="8305800" y="5789613"/>
            <a:ext cx="812800" cy="1068387"/>
          </a:xfrm>
          <a:prstGeom prst="rect">
            <a:avLst/>
          </a:prstGeom>
          <a:noFill/>
          <a:ln w="9525">
            <a:noFill/>
            <a:miter lim="800000"/>
            <a:headEnd/>
            <a:tailEnd/>
          </a:ln>
        </p:spPr>
      </p:pic>
      <p:sp>
        <p:nvSpPr>
          <p:cNvPr id="12" name="Title 11"/>
          <p:cNvSpPr>
            <a:spLocks noGrp="1"/>
          </p:cNvSpPr>
          <p:nvPr>
            <p:ph type="ctrTitle"/>
          </p:nvPr>
        </p:nvSpPr>
        <p:spPr>
          <a:xfrm>
            <a:off x="455676" y="3373031"/>
            <a:ext cx="8229600" cy="2043684"/>
          </a:xfrm>
          <a:noFill/>
        </p:spPr>
        <p:txBody>
          <a:bodyPr>
            <a:normAutofit/>
          </a:bodyPr>
          <a:lstStyle>
            <a:lvl1pPr algn="l" latinLnBrk="0">
              <a:lnSpc>
                <a:spcPct val="90000"/>
              </a:lnSpc>
              <a:spcBef>
                <a:spcPts val="0"/>
              </a:spcBef>
              <a:spcAft>
                <a:spcPts val="0"/>
              </a:spcAft>
              <a:defRPr lang="es-ES" sz="7000" kern="100" baseline="0">
                <a:solidFill>
                  <a:schemeClr val="tx2"/>
                </a:solidFill>
                <a:latin typeface="+mj-lt"/>
              </a:defRPr>
            </a:lvl1pPr>
          </a:lstStyle>
          <a:p>
            <a:r>
              <a:rPr lang="es-ES_tradnl" smtClean="0"/>
              <a:t>Clic para editar título</a:t>
            </a:r>
            <a:endParaRPr lang="es-ES"/>
          </a:p>
        </p:txBody>
      </p:sp>
      <p:sp>
        <p:nvSpPr>
          <p:cNvPr id="13" name="Subtitle 12"/>
          <p:cNvSpPr>
            <a:spLocks noGrp="1"/>
          </p:cNvSpPr>
          <p:nvPr>
            <p:ph type="subTitle" idx="1"/>
          </p:nvPr>
        </p:nvSpPr>
        <p:spPr>
          <a:xfrm>
            <a:off x="566801" y="5429252"/>
            <a:ext cx="8129524" cy="757517"/>
          </a:xfrm>
        </p:spPr>
        <p:txBody>
          <a:bodyPr/>
          <a:lstStyle>
            <a:lvl1pPr marL="0" indent="0" algn="l" latinLnBrk="0">
              <a:buNone/>
              <a:defRPr lang="es-ES" sz="1600" kern="100" cap="all" spc="100" baseline="0">
                <a:solidFill>
                  <a:schemeClr val="bg1"/>
                </a:solidFill>
                <a:latin typeface="+mn-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_tradnl" smtClean="0"/>
              <a:t>Haga clic para modificar el estilo de subtítulo del patrón</a:t>
            </a:r>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Rectangle 1"/>
          <p:cNvSpPr>
            <a:spLocks noGrp="1"/>
          </p:cNvSpPr>
          <p:nvPr>
            <p:ph type="title"/>
          </p:nvPr>
        </p:nvSpPr>
        <p:spPr>
          <a:xfrm>
            <a:off x="533400" y="457200"/>
            <a:ext cx="8077200" cy="1075426"/>
          </a:xfrm>
        </p:spPr>
        <p:txBody>
          <a:bodyPr/>
          <a:lstStyle/>
          <a:p>
            <a:r>
              <a:rPr lang="es-ES_tradnl" smtClean="0"/>
              <a:t>Clic para editar título</a:t>
            </a:r>
            <a:endParaRPr lang="es-ES"/>
          </a:p>
        </p:txBody>
      </p:sp>
      <p:sp>
        <p:nvSpPr>
          <p:cNvPr id="3" name="Rectangle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3"/>
          <p:cNvSpPr>
            <a:spLocks noGrp="1"/>
          </p:cNvSpPr>
          <p:nvPr>
            <p:ph type="dt" sz="half" idx="10"/>
          </p:nvPr>
        </p:nvSpPr>
        <p:spPr>
          <a:xfrm>
            <a:off x="533400" y="6103938"/>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DE471F8-3C5A-4E42-8EE5-EECB29BE7104}" type="datetimeFigureOut">
              <a:rPr lang="es-ES"/>
              <a:pPr>
                <a:defRPr/>
              </a:pPr>
              <a:t>23/09/2014</a:t>
            </a:fld>
            <a:endParaRPr lang="es-ES" dirty="0"/>
          </a:p>
        </p:txBody>
      </p:sp>
      <p:sp>
        <p:nvSpPr>
          <p:cNvPr id="5" name="Rectangle 4"/>
          <p:cNvSpPr>
            <a:spLocks noGrp="1"/>
          </p:cNvSpPr>
          <p:nvPr>
            <p:ph type="ftr" sz="quarter" idx="11"/>
          </p:nvPr>
        </p:nvSpPr>
        <p:spPr>
          <a:xfrm>
            <a:off x="3124200" y="6103938"/>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s-ES" dirty="0"/>
          </a:p>
        </p:txBody>
      </p:sp>
      <p:sp>
        <p:nvSpPr>
          <p:cNvPr id="6" name="Rectangle 5"/>
          <p:cNvSpPr>
            <a:spLocks noGrp="1"/>
          </p:cNvSpPr>
          <p:nvPr>
            <p:ph type="sldNum" sz="quarter" idx="12"/>
          </p:nvPr>
        </p:nvSpPr>
        <p:spPr>
          <a:xfrm>
            <a:off x="6477000" y="6103938"/>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711D104-067C-4750-8759-2DA903982BE4}" type="slidenum">
              <a:rPr/>
              <a:pPr>
                <a:defRPr/>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Encabezado de sección">
    <p:bg>
      <p:bgPr>
        <a:solidFill>
          <a:schemeClr val="bg1"/>
        </a:solidFill>
        <a:effectLst/>
      </p:bgPr>
    </p:bg>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9144000" cy="6858000"/>
            <a:chOff x="0" y="0"/>
            <a:chExt cx="9144000" cy="6858000"/>
          </a:xfrm>
        </p:grpSpPr>
        <p:pic>
          <p:nvPicPr>
            <p:cNvPr id="5" name="Rectangle 6"/>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Rectangle 8"/>
            <p:cNvSpPr/>
            <p:nvPr userDrawn="1"/>
          </p:nvSpPr>
          <p:spPr>
            <a:xfrm>
              <a:off x="0" y="342900"/>
              <a:ext cx="9144000" cy="6172200"/>
            </a:xfrm>
            <a:prstGeom prst="rect">
              <a:avLst/>
            </a:prstGeom>
            <a:gradFill flip="none" rotWithShape="1">
              <a:gsLst>
                <a:gs pos="39000">
                  <a:schemeClr val="accent5">
                    <a:alpha val="40000"/>
                  </a:schemeClr>
                </a:gs>
                <a:gs pos="0">
                  <a:schemeClr val="accent5">
                    <a:alpha val="90000"/>
                  </a:schemeClr>
                </a:gs>
                <a:gs pos="100000">
                  <a:schemeClr val="accent3">
                    <a:alpha val="40000"/>
                  </a:schemeClr>
                </a:gs>
              </a:gsLst>
              <a:lin ang="0" scaled="1"/>
              <a:tileRect/>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7" name="Rectangle 12"/>
            <p:cNvSpPr/>
            <p:nvPr userDrawn="1"/>
          </p:nvSpPr>
          <p:spPr>
            <a:xfrm>
              <a:off x="0" y="457200"/>
              <a:ext cx="9144000" cy="5943600"/>
            </a:xfrm>
            <a:prstGeom prst="rect">
              <a:avLst/>
            </a:prstGeom>
            <a:gradFill flip="none" rotWithShape="1">
              <a:gsLst>
                <a:gs pos="39000">
                  <a:schemeClr val="accent5">
                    <a:alpha val="25000"/>
                  </a:schemeClr>
                </a:gs>
                <a:gs pos="100000">
                  <a:schemeClr val="accent3">
                    <a:alpha val="25000"/>
                  </a:schemeClr>
                </a:gs>
              </a:gsLst>
              <a:lin ang="0" scaled="1"/>
              <a:tileRect/>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cxnSp>
          <p:nvCxnSpPr>
            <p:cNvPr id="8" name="Straight Connector 10"/>
            <p:cNvCxnSpPr/>
            <p:nvPr/>
          </p:nvCxnSpPr>
          <p:spPr>
            <a:xfrm>
              <a:off x="0" y="341313"/>
              <a:ext cx="9144000" cy="1587"/>
            </a:xfrm>
            <a:prstGeom prst="line">
              <a:avLst/>
            </a:prstGeom>
            <a:ln w="28575" cap="flat" cmpd="sng" algn="ctr">
              <a:solidFill>
                <a:schemeClr val="bg1"/>
              </a:solidFill>
              <a:prstDash val="solid"/>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11"/>
            <p:cNvCxnSpPr/>
            <p:nvPr/>
          </p:nvCxnSpPr>
          <p:spPr>
            <a:xfrm>
              <a:off x="0" y="6505575"/>
              <a:ext cx="9144000" cy="1588"/>
            </a:xfrm>
            <a:prstGeom prst="line">
              <a:avLst/>
            </a:prstGeom>
            <a:ln w="28575" cap="flat" cmpd="sng" algn="ctr">
              <a:solidFill>
                <a:schemeClr val="bg1"/>
              </a:solidFill>
              <a:prstDash val="solid"/>
              <a:miter lim="800000"/>
            </a:ln>
          </p:spPr>
          <p:style>
            <a:lnRef idx="1">
              <a:schemeClr val="accent1"/>
            </a:lnRef>
            <a:fillRef idx="0">
              <a:schemeClr val="accent1"/>
            </a:fillRef>
            <a:effectRef idx="0">
              <a:schemeClr val="accent1"/>
            </a:effectRef>
            <a:fontRef idx="minor">
              <a:schemeClr val="tx1"/>
            </a:fontRef>
          </p:style>
        </p:cxnSp>
      </p:grpSp>
      <p:sp>
        <p:nvSpPr>
          <p:cNvPr id="2" name="Rectangle 1"/>
          <p:cNvSpPr>
            <a:spLocks noGrp="1"/>
          </p:cNvSpPr>
          <p:nvPr>
            <p:ph type="title"/>
          </p:nvPr>
        </p:nvSpPr>
        <p:spPr>
          <a:xfrm>
            <a:off x="533402" y="3962402"/>
            <a:ext cx="8153399" cy="1371599"/>
          </a:xfrm>
        </p:spPr>
        <p:txBody>
          <a:bodyPr/>
          <a:lstStyle>
            <a:lvl1pPr algn="l" latinLnBrk="0">
              <a:defRPr lang="es-ES" sz="4000" b="0" cap="none" baseline="0">
                <a:solidFill>
                  <a:schemeClr val="bg1"/>
                </a:solidFill>
                <a:latin typeface="+mj-lt"/>
              </a:defRPr>
            </a:lvl1pPr>
          </a:lstStyle>
          <a:p>
            <a:r>
              <a:rPr lang="es-ES_tradnl" smtClean="0"/>
              <a:t>Clic para editar título</a:t>
            </a:r>
            <a:endParaRPr lang="es-ES"/>
          </a:p>
        </p:txBody>
      </p:sp>
      <p:sp>
        <p:nvSpPr>
          <p:cNvPr id="3" name="Rectangle 2"/>
          <p:cNvSpPr>
            <a:spLocks noGrp="1"/>
          </p:cNvSpPr>
          <p:nvPr>
            <p:ph type="body" idx="1"/>
          </p:nvPr>
        </p:nvSpPr>
        <p:spPr>
          <a:xfrm>
            <a:off x="557276" y="5438776"/>
            <a:ext cx="8129524" cy="904875"/>
          </a:xfrm>
        </p:spPr>
        <p:txBody>
          <a:bodyPr/>
          <a:lstStyle>
            <a:lvl1pPr marL="0" indent="0" latinLnBrk="0">
              <a:buNone/>
              <a:defRPr lang="es-ES" sz="1400" cap="all" spc="100" baseline="0">
                <a:solidFill>
                  <a:schemeClr val="bg1"/>
                </a:solidFill>
              </a:defRPr>
            </a:lvl1pPr>
            <a:lvl2pPr marL="457200" indent="0">
              <a:buNone/>
              <a:defRPr lang="es-ES" sz="1800">
                <a:solidFill>
                  <a:schemeClr val="tx1">
                    <a:tint val="75000"/>
                  </a:schemeClr>
                </a:solidFill>
              </a:defRPr>
            </a:lvl2pPr>
            <a:lvl3pPr marL="914400" indent="0">
              <a:buNone/>
              <a:defRPr lang="es-ES" sz="1600">
                <a:solidFill>
                  <a:schemeClr val="tx1">
                    <a:tint val="75000"/>
                  </a:schemeClr>
                </a:solidFill>
              </a:defRPr>
            </a:lvl3pPr>
            <a:lvl4pPr marL="1371600" indent="0">
              <a:buNone/>
              <a:defRPr lang="es-ES" sz="1400">
                <a:solidFill>
                  <a:schemeClr val="tx1">
                    <a:tint val="75000"/>
                  </a:schemeClr>
                </a:solidFill>
              </a:defRPr>
            </a:lvl4pPr>
            <a:lvl5pPr marL="1828800" indent="0">
              <a:buNone/>
              <a:defRPr lang="es-ES" sz="1400">
                <a:solidFill>
                  <a:schemeClr val="tx1">
                    <a:tint val="75000"/>
                  </a:schemeClr>
                </a:solidFill>
              </a:defRPr>
            </a:lvl5pPr>
            <a:lvl6pPr marL="2286000" indent="0">
              <a:buNone/>
              <a:defRPr lang="es-ES" sz="1400">
                <a:solidFill>
                  <a:schemeClr val="tx1">
                    <a:tint val="75000"/>
                  </a:schemeClr>
                </a:solidFill>
              </a:defRPr>
            </a:lvl6pPr>
            <a:lvl7pPr marL="2743200" indent="0">
              <a:buNone/>
              <a:defRPr lang="es-ES" sz="1400">
                <a:solidFill>
                  <a:schemeClr val="tx1">
                    <a:tint val="75000"/>
                  </a:schemeClr>
                </a:solidFill>
              </a:defRPr>
            </a:lvl7pPr>
            <a:lvl8pPr marL="3200400" indent="0">
              <a:buNone/>
              <a:defRPr lang="es-ES" sz="1400">
                <a:solidFill>
                  <a:schemeClr val="tx1">
                    <a:tint val="75000"/>
                  </a:schemeClr>
                </a:solidFill>
              </a:defRPr>
            </a:lvl8pPr>
            <a:lvl9pPr marL="3657600" indent="0">
              <a:buNone/>
              <a:defRPr lang="es-ES" sz="1400">
                <a:solidFill>
                  <a:schemeClr val="tx1">
                    <a:tint val="75000"/>
                  </a:schemeClr>
                </a:solidFill>
              </a:defRPr>
            </a:lvl9pPr>
          </a:lstStyle>
          <a:p>
            <a:pPr lvl="0"/>
            <a:r>
              <a:rPr lang="es-ES_tradnl"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ido dos">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s-ES_tradnl" smtClean="0"/>
              <a:t>Clic para editar título</a:t>
            </a:r>
            <a:endParaRPr lang="es-ES"/>
          </a:p>
        </p:txBody>
      </p:sp>
      <p:sp>
        <p:nvSpPr>
          <p:cNvPr id="3" name="Rectangle 2"/>
          <p:cNvSpPr>
            <a:spLocks noGrp="1"/>
          </p:cNvSpPr>
          <p:nvPr>
            <p:ph sz="half" idx="1"/>
          </p:nvPr>
        </p:nvSpPr>
        <p:spPr>
          <a:xfrm>
            <a:off x="533400" y="1600201"/>
            <a:ext cx="3962400" cy="4419600"/>
          </a:xfrm>
        </p:spPr>
        <p:txBody>
          <a:bodyPr/>
          <a:lstStyle>
            <a:lvl1pPr latinLnBrk="0">
              <a:defRPr lang="es-ES" sz="2800"/>
            </a:lvl1pPr>
            <a:lvl2pPr>
              <a:defRPr lang="es-ES" sz="2400"/>
            </a:lvl2pPr>
            <a:lvl3pPr>
              <a:defRPr lang="es-ES" sz="2000"/>
            </a:lvl3pPr>
            <a:lvl4pPr>
              <a:defRPr lang="es-ES" sz="1800"/>
            </a:lvl4pPr>
            <a:lvl5pPr>
              <a:defRPr lang="es-ES" sz="1800"/>
            </a:lvl5pPr>
            <a:lvl6pPr>
              <a:defRPr lang="es-ES" sz="1800"/>
            </a:lvl6pPr>
            <a:lvl7pPr>
              <a:defRPr lang="es-ES" sz="1800"/>
            </a:lvl7pPr>
            <a:lvl8pPr>
              <a:defRPr lang="es-ES" sz="1800"/>
            </a:lvl8pPr>
            <a:lvl9pPr>
              <a:defRPr lang="es-ES"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3"/>
          <p:cNvSpPr>
            <a:spLocks noGrp="1"/>
          </p:cNvSpPr>
          <p:nvPr>
            <p:ph sz="half" idx="2"/>
          </p:nvPr>
        </p:nvSpPr>
        <p:spPr>
          <a:xfrm>
            <a:off x="4648200" y="1600201"/>
            <a:ext cx="3962400" cy="4419600"/>
          </a:xfrm>
        </p:spPr>
        <p:txBody>
          <a:bodyPr/>
          <a:lstStyle>
            <a:lvl1pPr latinLnBrk="0">
              <a:defRPr lang="es-ES" sz="2800"/>
            </a:lvl1pPr>
            <a:lvl2pPr>
              <a:defRPr lang="es-ES" sz="2400"/>
            </a:lvl2pPr>
            <a:lvl3pPr>
              <a:defRPr lang="es-ES" sz="2000"/>
            </a:lvl3pPr>
            <a:lvl4pPr>
              <a:defRPr lang="es-ES" sz="1800"/>
            </a:lvl4pPr>
            <a:lvl5pPr>
              <a:defRPr lang="es-ES" sz="1800"/>
            </a:lvl5pPr>
            <a:lvl6pPr>
              <a:defRPr lang="es-ES" sz="1800"/>
            </a:lvl6pPr>
            <a:lvl7pPr>
              <a:defRPr lang="es-ES" sz="1800"/>
            </a:lvl7pPr>
            <a:lvl8pPr>
              <a:defRPr lang="es-ES" sz="1800"/>
            </a:lvl8pPr>
            <a:lvl9pPr>
              <a:defRPr lang="es-ES"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Rectangle 4"/>
          <p:cNvSpPr>
            <a:spLocks noGrp="1"/>
          </p:cNvSpPr>
          <p:nvPr>
            <p:ph type="dt" sz="half" idx="10"/>
          </p:nvPr>
        </p:nvSpPr>
        <p:spPr>
          <a:xfrm>
            <a:off x="533400" y="6103938"/>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369FB7E-B27F-4EEA-B315-D16289937D34}" type="datetimeFigureOut">
              <a:rPr lang="es-ES"/>
              <a:pPr>
                <a:defRPr/>
              </a:pPr>
              <a:t>23/09/2014</a:t>
            </a:fld>
            <a:endParaRPr lang="es-ES" dirty="0"/>
          </a:p>
        </p:txBody>
      </p:sp>
      <p:sp>
        <p:nvSpPr>
          <p:cNvPr id="6" name="Rectangle 5"/>
          <p:cNvSpPr>
            <a:spLocks noGrp="1"/>
          </p:cNvSpPr>
          <p:nvPr>
            <p:ph type="ftr" sz="quarter" idx="11"/>
          </p:nvPr>
        </p:nvSpPr>
        <p:spPr>
          <a:xfrm>
            <a:off x="3124200" y="6103938"/>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s-ES" dirty="0"/>
          </a:p>
        </p:txBody>
      </p:sp>
      <p:sp>
        <p:nvSpPr>
          <p:cNvPr id="7" name="Rectangle 6"/>
          <p:cNvSpPr>
            <a:spLocks noGrp="1"/>
          </p:cNvSpPr>
          <p:nvPr>
            <p:ph type="sldNum" sz="quarter" idx="12"/>
          </p:nvPr>
        </p:nvSpPr>
        <p:spPr>
          <a:xfrm>
            <a:off x="6477000" y="6103938"/>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D6F9BDC-BB61-4F2B-BBEB-9DAD3AF340BE}" type="slidenum">
              <a:rPr/>
              <a:pPr>
                <a:defRPr/>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latinLnBrk="0">
              <a:defRPr lang="es-ES"/>
            </a:lvl1pPr>
          </a:lstStyle>
          <a:p>
            <a:r>
              <a:rPr lang="es-ES_tradnl" smtClean="0"/>
              <a:t>Clic para editar título</a:t>
            </a:r>
            <a:endParaRPr lang="es-ES"/>
          </a:p>
        </p:txBody>
      </p:sp>
      <p:sp>
        <p:nvSpPr>
          <p:cNvPr id="3" name="Rectangle 2"/>
          <p:cNvSpPr>
            <a:spLocks noGrp="1"/>
          </p:cNvSpPr>
          <p:nvPr>
            <p:ph type="body" idx="1"/>
          </p:nvPr>
        </p:nvSpPr>
        <p:spPr>
          <a:xfrm>
            <a:off x="533400" y="1600201"/>
            <a:ext cx="3963988" cy="574675"/>
          </a:xfrm>
        </p:spPr>
        <p:txBody>
          <a:bodyPr anchor="b"/>
          <a:lstStyle>
            <a:lvl1pPr marL="0" indent="0" latinLnBrk="0">
              <a:buNone/>
              <a:defRPr lang="es-ES" sz="2400" b="1"/>
            </a:lvl1pPr>
            <a:lvl2pPr marL="457200" indent="0">
              <a:buNone/>
              <a:defRPr lang="es-ES" sz="2000" b="1"/>
            </a:lvl2pPr>
            <a:lvl3pPr marL="914400" indent="0">
              <a:buNone/>
              <a:defRPr lang="es-ES" sz="1800" b="1"/>
            </a:lvl3pPr>
            <a:lvl4pPr marL="1371600" indent="0">
              <a:buNone/>
              <a:defRPr lang="es-ES" sz="1600" b="1"/>
            </a:lvl4pPr>
            <a:lvl5pPr marL="1828800" indent="0">
              <a:buNone/>
              <a:defRPr lang="es-ES" sz="1600" b="1"/>
            </a:lvl5pPr>
            <a:lvl6pPr marL="2286000" indent="0">
              <a:buNone/>
              <a:defRPr lang="es-ES" sz="1600" b="1"/>
            </a:lvl6pPr>
            <a:lvl7pPr marL="2743200" indent="0">
              <a:buNone/>
              <a:defRPr lang="es-ES" sz="1600" b="1"/>
            </a:lvl7pPr>
            <a:lvl8pPr marL="3200400" indent="0">
              <a:buNone/>
              <a:defRPr lang="es-ES" sz="1600" b="1"/>
            </a:lvl8pPr>
            <a:lvl9pPr marL="3657600" indent="0">
              <a:buNone/>
              <a:defRPr lang="es-ES" sz="1600" b="1"/>
            </a:lvl9pPr>
          </a:lstStyle>
          <a:p>
            <a:pPr lvl="0"/>
            <a:r>
              <a:rPr lang="es-ES_tradnl" smtClean="0"/>
              <a:t>Haga clic para modificar el estilo de texto del patrón</a:t>
            </a:r>
          </a:p>
        </p:txBody>
      </p:sp>
      <p:sp>
        <p:nvSpPr>
          <p:cNvPr id="4" name="Rectangle 3"/>
          <p:cNvSpPr>
            <a:spLocks noGrp="1"/>
          </p:cNvSpPr>
          <p:nvPr>
            <p:ph sz="half" idx="2"/>
          </p:nvPr>
        </p:nvSpPr>
        <p:spPr>
          <a:xfrm>
            <a:off x="533400" y="2174877"/>
            <a:ext cx="3963988" cy="3844925"/>
          </a:xfrm>
        </p:spPr>
        <p:txBody>
          <a:bodyPr/>
          <a:lstStyle>
            <a:lvl1pPr latinLnBrk="0">
              <a:defRPr lang="es-ES" sz="2400"/>
            </a:lvl1pPr>
            <a:lvl2pPr>
              <a:defRPr lang="es-ES" sz="2000"/>
            </a:lvl2pPr>
            <a:lvl3pPr>
              <a:defRPr lang="es-ES" sz="1800"/>
            </a:lvl3pPr>
            <a:lvl4pPr>
              <a:defRPr lang="es-ES" sz="1600"/>
            </a:lvl4pPr>
            <a:lvl5pPr>
              <a:defRPr lang="es-ES" sz="1600"/>
            </a:lvl5pPr>
            <a:lvl6pPr>
              <a:defRPr lang="es-ES" sz="1600"/>
            </a:lvl6pPr>
            <a:lvl7pPr>
              <a:defRPr lang="es-ES" sz="1600"/>
            </a:lvl7pPr>
            <a:lvl8pPr>
              <a:defRPr lang="es-ES" sz="1600"/>
            </a:lvl8pPr>
            <a:lvl9pPr>
              <a:defRPr lang="es-ES"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Rectangle 4"/>
          <p:cNvSpPr>
            <a:spLocks noGrp="1"/>
          </p:cNvSpPr>
          <p:nvPr>
            <p:ph type="body" sz="quarter" idx="3"/>
          </p:nvPr>
        </p:nvSpPr>
        <p:spPr>
          <a:xfrm>
            <a:off x="4645027" y="1600201"/>
            <a:ext cx="3965574" cy="574675"/>
          </a:xfrm>
        </p:spPr>
        <p:txBody>
          <a:bodyPr anchor="b"/>
          <a:lstStyle>
            <a:lvl1pPr marL="0" indent="0" latinLnBrk="0">
              <a:buNone/>
              <a:defRPr lang="es-ES" sz="2400" b="1"/>
            </a:lvl1pPr>
            <a:lvl2pPr marL="457200" indent="0">
              <a:buNone/>
              <a:defRPr lang="es-ES" sz="2000" b="1"/>
            </a:lvl2pPr>
            <a:lvl3pPr marL="914400" indent="0">
              <a:buNone/>
              <a:defRPr lang="es-ES" sz="1800" b="1"/>
            </a:lvl3pPr>
            <a:lvl4pPr marL="1371600" indent="0">
              <a:buNone/>
              <a:defRPr lang="es-ES" sz="1600" b="1"/>
            </a:lvl4pPr>
            <a:lvl5pPr marL="1828800" indent="0">
              <a:buNone/>
              <a:defRPr lang="es-ES" sz="1600" b="1"/>
            </a:lvl5pPr>
            <a:lvl6pPr marL="2286000" indent="0">
              <a:buNone/>
              <a:defRPr lang="es-ES" sz="1600" b="1"/>
            </a:lvl6pPr>
            <a:lvl7pPr marL="2743200" indent="0">
              <a:buNone/>
              <a:defRPr lang="es-ES" sz="1600" b="1"/>
            </a:lvl7pPr>
            <a:lvl8pPr marL="3200400" indent="0">
              <a:buNone/>
              <a:defRPr lang="es-ES" sz="1600" b="1"/>
            </a:lvl8pPr>
            <a:lvl9pPr marL="3657600" indent="0">
              <a:buNone/>
              <a:defRPr lang="es-ES" sz="1600" b="1"/>
            </a:lvl9pPr>
          </a:lstStyle>
          <a:p>
            <a:pPr lvl="0"/>
            <a:r>
              <a:rPr lang="es-ES_tradnl" smtClean="0"/>
              <a:t>Haga clic para modificar el estilo de texto del patrón</a:t>
            </a:r>
          </a:p>
        </p:txBody>
      </p:sp>
      <p:sp>
        <p:nvSpPr>
          <p:cNvPr id="6" name="Rectangle 5"/>
          <p:cNvSpPr>
            <a:spLocks noGrp="1"/>
          </p:cNvSpPr>
          <p:nvPr>
            <p:ph sz="quarter" idx="4"/>
          </p:nvPr>
        </p:nvSpPr>
        <p:spPr>
          <a:xfrm>
            <a:off x="4645027" y="2174877"/>
            <a:ext cx="3965574" cy="3844925"/>
          </a:xfrm>
        </p:spPr>
        <p:txBody>
          <a:bodyPr/>
          <a:lstStyle>
            <a:lvl1pPr latinLnBrk="0">
              <a:defRPr lang="es-ES" sz="2400"/>
            </a:lvl1pPr>
            <a:lvl2pPr>
              <a:defRPr lang="es-ES" sz="2000"/>
            </a:lvl2pPr>
            <a:lvl3pPr>
              <a:defRPr lang="es-ES" sz="1800"/>
            </a:lvl3pPr>
            <a:lvl4pPr>
              <a:defRPr lang="es-ES" sz="1600"/>
            </a:lvl4pPr>
            <a:lvl5pPr>
              <a:defRPr lang="es-ES" sz="1600"/>
            </a:lvl5pPr>
            <a:lvl6pPr>
              <a:defRPr lang="es-ES" sz="1600"/>
            </a:lvl6pPr>
            <a:lvl7pPr>
              <a:defRPr lang="es-ES" sz="1600"/>
            </a:lvl7pPr>
            <a:lvl8pPr>
              <a:defRPr lang="es-ES" sz="1600"/>
            </a:lvl8pPr>
            <a:lvl9pPr>
              <a:defRPr lang="es-ES"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Rectangle 6"/>
          <p:cNvSpPr>
            <a:spLocks noGrp="1"/>
          </p:cNvSpPr>
          <p:nvPr>
            <p:ph type="dt" sz="half" idx="10"/>
          </p:nvPr>
        </p:nvSpPr>
        <p:spPr>
          <a:xfrm>
            <a:off x="533400" y="6103938"/>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79D0C4D-C901-4DE6-B905-4E1995873989}" type="datetimeFigureOut">
              <a:rPr lang="es-ES"/>
              <a:pPr>
                <a:defRPr/>
              </a:pPr>
              <a:t>23/09/2014</a:t>
            </a:fld>
            <a:endParaRPr lang="es-ES" dirty="0"/>
          </a:p>
        </p:txBody>
      </p:sp>
      <p:sp>
        <p:nvSpPr>
          <p:cNvPr id="8" name="Rectangle 7"/>
          <p:cNvSpPr>
            <a:spLocks noGrp="1"/>
          </p:cNvSpPr>
          <p:nvPr>
            <p:ph type="ftr" sz="quarter" idx="11"/>
          </p:nvPr>
        </p:nvSpPr>
        <p:spPr>
          <a:xfrm>
            <a:off x="3124200" y="6103938"/>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s-ES" dirty="0"/>
          </a:p>
        </p:txBody>
      </p:sp>
      <p:sp>
        <p:nvSpPr>
          <p:cNvPr id="9" name="Rectangle 8"/>
          <p:cNvSpPr>
            <a:spLocks noGrp="1"/>
          </p:cNvSpPr>
          <p:nvPr>
            <p:ph type="sldNum" sz="quarter" idx="12"/>
          </p:nvPr>
        </p:nvSpPr>
        <p:spPr>
          <a:xfrm>
            <a:off x="6477000" y="6103938"/>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AF8530B-D95F-4BCA-BB12-AB3E01EBC61B}" type="slidenum">
              <a:rPr/>
              <a:pPr>
                <a:defRPr/>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título">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s-ES_tradnl" smtClean="0"/>
              <a:t>Clic para editar título</a:t>
            </a:r>
            <a:endParaRPr lang="es-ES"/>
          </a:p>
        </p:txBody>
      </p:sp>
      <p:sp>
        <p:nvSpPr>
          <p:cNvPr id="3" name="Rectangle 2"/>
          <p:cNvSpPr>
            <a:spLocks noGrp="1"/>
          </p:cNvSpPr>
          <p:nvPr>
            <p:ph type="dt" sz="half" idx="10"/>
          </p:nvPr>
        </p:nvSpPr>
        <p:spPr>
          <a:xfrm>
            <a:off x="533400" y="6103938"/>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250E4E9-7A48-4FDE-8EC9-248B49FB861D}" type="datetimeFigureOut">
              <a:rPr lang="es-ES"/>
              <a:pPr>
                <a:defRPr/>
              </a:pPr>
              <a:t>23/09/2014</a:t>
            </a:fld>
            <a:endParaRPr lang="es-ES" dirty="0"/>
          </a:p>
        </p:txBody>
      </p:sp>
      <p:sp>
        <p:nvSpPr>
          <p:cNvPr id="4" name="Rectangle 3"/>
          <p:cNvSpPr>
            <a:spLocks noGrp="1"/>
          </p:cNvSpPr>
          <p:nvPr>
            <p:ph type="ftr" sz="quarter" idx="11"/>
          </p:nvPr>
        </p:nvSpPr>
        <p:spPr>
          <a:xfrm>
            <a:off x="3124200" y="6103938"/>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s-ES" dirty="0"/>
          </a:p>
        </p:txBody>
      </p:sp>
      <p:sp>
        <p:nvSpPr>
          <p:cNvPr id="5" name="Rectangle 4"/>
          <p:cNvSpPr>
            <a:spLocks noGrp="1"/>
          </p:cNvSpPr>
          <p:nvPr>
            <p:ph type="sldNum" sz="quarter" idx="12"/>
          </p:nvPr>
        </p:nvSpPr>
        <p:spPr>
          <a:xfrm>
            <a:off x="6477000" y="6103938"/>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CAEB54B-C69B-4827-BA95-490E8C2058CE}" type="slidenum">
              <a:rPr/>
              <a:pPr>
                <a:defRPr/>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Rectangle 1"/>
          <p:cNvSpPr>
            <a:spLocks noGrp="1"/>
          </p:cNvSpPr>
          <p:nvPr>
            <p:ph type="title"/>
          </p:nvPr>
        </p:nvSpPr>
        <p:spPr>
          <a:xfrm>
            <a:off x="533400" y="457200"/>
            <a:ext cx="2932114" cy="968375"/>
          </a:xfrm>
        </p:spPr>
        <p:txBody>
          <a:bodyPr/>
          <a:lstStyle>
            <a:lvl1pPr algn="l" latinLnBrk="0">
              <a:defRPr lang="es-ES" sz="2000" b="1">
                <a:latin typeface="+mn-lt"/>
              </a:defRPr>
            </a:lvl1pPr>
          </a:lstStyle>
          <a:p>
            <a:r>
              <a:rPr lang="es-ES_tradnl" smtClean="0"/>
              <a:t>Clic para editar título</a:t>
            </a:r>
            <a:endParaRPr lang="es-ES"/>
          </a:p>
        </p:txBody>
      </p:sp>
      <p:sp>
        <p:nvSpPr>
          <p:cNvPr id="3" name="Rectangle 2"/>
          <p:cNvSpPr>
            <a:spLocks noGrp="1"/>
          </p:cNvSpPr>
          <p:nvPr>
            <p:ph idx="1"/>
          </p:nvPr>
        </p:nvSpPr>
        <p:spPr>
          <a:xfrm>
            <a:off x="3575050" y="457200"/>
            <a:ext cx="5035550" cy="5562602"/>
          </a:xfrm>
        </p:spPr>
        <p:txBody>
          <a:bodyPr/>
          <a:lstStyle>
            <a:lvl1pPr latinLnBrk="0">
              <a:defRPr lang="es-ES" sz="3200"/>
            </a:lvl1pPr>
            <a:lvl2pPr>
              <a:defRPr lang="es-ES" sz="2800"/>
            </a:lvl2pPr>
            <a:lvl3pPr>
              <a:defRPr lang="es-ES" sz="2400"/>
            </a:lvl3pPr>
            <a:lvl4pPr>
              <a:defRPr lang="es-ES" sz="2000"/>
            </a:lvl4pPr>
            <a:lvl5pPr>
              <a:defRPr lang="es-ES" sz="2000"/>
            </a:lvl5pPr>
            <a:lvl6pPr>
              <a:defRPr lang="es-ES" sz="2000"/>
            </a:lvl6pPr>
            <a:lvl7pPr>
              <a:defRPr lang="es-ES" sz="2000"/>
            </a:lvl7pPr>
            <a:lvl8pPr>
              <a:defRPr lang="es-ES" sz="2000"/>
            </a:lvl8pPr>
            <a:lvl9pPr>
              <a:defRPr lang="es-ES"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3"/>
          <p:cNvSpPr>
            <a:spLocks noGrp="1"/>
          </p:cNvSpPr>
          <p:nvPr>
            <p:ph type="body" sz="half" idx="2"/>
          </p:nvPr>
        </p:nvSpPr>
        <p:spPr>
          <a:xfrm>
            <a:off x="533400" y="1435101"/>
            <a:ext cx="2932114" cy="4584700"/>
          </a:xfrm>
        </p:spPr>
        <p:txBody>
          <a:bodyPr/>
          <a:lstStyle>
            <a:lvl1pPr marL="0" indent="0" latinLnBrk="0">
              <a:buNone/>
              <a:defRPr lang="es-ES" sz="1400"/>
            </a:lvl1pPr>
            <a:lvl2pPr marL="457200" indent="0">
              <a:buNone/>
              <a:defRPr lang="es-ES" sz="1200"/>
            </a:lvl2pPr>
            <a:lvl3pPr marL="914400" indent="0">
              <a:buNone/>
              <a:defRPr lang="es-ES" sz="1000"/>
            </a:lvl3pPr>
            <a:lvl4pPr marL="1371600" indent="0">
              <a:buNone/>
              <a:defRPr lang="es-ES" sz="900"/>
            </a:lvl4pPr>
            <a:lvl5pPr marL="1828800" indent="0">
              <a:buNone/>
              <a:defRPr lang="es-ES" sz="900"/>
            </a:lvl5pPr>
            <a:lvl6pPr marL="2286000" indent="0">
              <a:buNone/>
              <a:defRPr lang="es-ES" sz="900"/>
            </a:lvl6pPr>
            <a:lvl7pPr marL="2743200" indent="0">
              <a:buNone/>
              <a:defRPr lang="es-ES" sz="900"/>
            </a:lvl7pPr>
            <a:lvl8pPr marL="3200400" indent="0">
              <a:buNone/>
              <a:defRPr lang="es-ES" sz="900"/>
            </a:lvl8pPr>
            <a:lvl9pPr marL="3657600" indent="0">
              <a:buNone/>
              <a:defRPr lang="es-ES" sz="900"/>
            </a:lvl9pPr>
          </a:lstStyle>
          <a:p>
            <a:pPr lvl="0"/>
            <a:r>
              <a:rPr lang="es-ES_tradnl" smtClean="0"/>
              <a:t>Haga clic para modificar el estilo de texto del patrón</a:t>
            </a:r>
          </a:p>
        </p:txBody>
      </p:sp>
      <p:sp>
        <p:nvSpPr>
          <p:cNvPr id="5" name="Rectangle 4"/>
          <p:cNvSpPr>
            <a:spLocks noGrp="1"/>
          </p:cNvSpPr>
          <p:nvPr>
            <p:ph type="dt" sz="half" idx="10"/>
          </p:nvPr>
        </p:nvSpPr>
        <p:spPr>
          <a:xfrm>
            <a:off x="533400" y="6103938"/>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7578AFE-B931-4CEA-9309-35C6B58575C3}" type="datetimeFigureOut">
              <a:rPr lang="es-ES"/>
              <a:pPr>
                <a:defRPr/>
              </a:pPr>
              <a:t>23/09/2014</a:t>
            </a:fld>
            <a:endParaRPr lang="es-ES" dirty="0"/>
          </a:p>
        </p:txBody>
      </p:sp>
      <p:sp>
        <p:nvSpPr>
          <p:cNvPr id="6" name="Rectangle 5"/>
          <p:cNvSpPr>
            <a:spLocks noGrp="1"/>
          </p:cNvSpPr>
          <p:nvPr>
            <p:ph type="ftr" sz="quarter" idx="11"/>
          </p:nvPr>
        </p:nvSpPr>
        <p:spPr>
          <a:xfrm>
            <a:off x="3124200" y="6103938"/>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s-ES" dirty="0"/>
          </a:p>
        </p:txBody>
      </p:sp>
      <p:sp>
        <p:nvSpPr>
          <p:cNvPr id="7" name="Rectangle 6"/>
          <p:cNvSpPr>
            <a:spLocks noGrp="1"/>
          </p:cNvSpPr>
          <p:nvPr>
            <p:ph type="sldNum" sz="quarter" idx="12"/>
          </p:nvPr>
        </p:nvSpPr>
        <p:spPr>
          <a:xfrm>
            <a:off x="6477000" y="6103938"/>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17968B2-3794-49A7-9444-86F164118A2F}" type="slidenum">
              <a:rPr/>
              <a:pPr>
                <a:defRPr/>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Rectangle 1"/>
          <p:cNvSpPr>
            <a:spLocks noGrp="1"/>
          </p:cNvSpPr>
          <p:nvPr>
            <p:ph type="title"/>
          </p:nvPr>
        </p:nvSpPr>
        <p:spPr>
          <a:xfrm>
            <a:off x="1792288" y="4800600"/>
            <a:ext cx="5486400" cy="566738"/>
          </a:xfrm>
        </p:spPr>
        <p:txBody>
          <a:bodyPr/>
          <a:lstStyle>
            <a:lvl1pPr algn="l" latinLnBrk="0">
              <a:defRPr lang="es-ES" sz="2000" b="1">
                <a:latin typeface="+mn-lt"/>
              </a:defRPr>
            </a:lvl1pPr>
          </a:lstStyle>
          <a:p>
            <a:r>
              <a:rPr lang="es-ES_tradnl" smtClean="0"/>
              <a:t>Clic para editar título</a:t>
            </a:r>
            <a:endParaRPr lang="es-ES"/>
          </a:p>
        </p:txBody>
      </p:sp>
      <p:sp>
        <p:nvSpPr>
          <p:cNvPr id="3" name="Rectangle 2"/>
          <p:cNvSpPr>
            <a:spLocks noGrp="1"/>
          </p:cNvSpPr>
          <p:nvPr>
            <p:ph type="pic" idx="1"/>
          </p:nvPr>
        </p:nvSpPr>
        <p:spPr>
          <a:xfrm>
            <a:off x="1792288" y="612775"/>
            <a:ext cx="5486400" cy="4114800"/>
          </a:xfrm>
        </p:spPr>
        <p:txBody>
          <a:bodyPr rtlCol="0">
            <a:normAutofit/>
          </a:bodyPr>
          <a:lstStyle>
            <a:lvl1pPr marL="0" indent="0" latinLnBrk="0">
              <a:buNone/>
              <a:defRPr lang="es-ES" sz="3200"/>
            </a:lvl1pPr>
            <a:lvl2pPr marL="457200" indent="0">
              <a:buNone/>
              <a:defRPr lang="es-ES" sz="2800"/>
            </a:lvl2pPr>
            <a:lvl3pPr marL="914400" indent="0">
              <a:buNone/>
              <a:defRPr lang="es-ES" sz="2400"/>
            </a:lvl3pPr>
            <a:lvl4pPr marL="1371600" indent="0">
              <a:buNone/>
              <a:defRPr lang="es-ES" sz="2000"/>
            </a:lvl4pPr>
            <a:lvl5pPr marL="1828800" indent="0">
              <a:buNone/>
              <a:defRPr lang="es-ES" sz="2000"/>
            </a:lvl5pPr>
            <a:lvl6pPr marL="2286000" indent="0">
              <a:buNone/>
              <a:defRPr lang="es-ES" sz="2000"/>
            </a:lvl6pPr>
            <a:lvl7pPr marL="2743200" indent="0">
              <a:buNone/>
              <a:defRPr lang="es-ES" sz="2000"/>
            </a:lvl7pPr>
            <a:lvl8pPr marL="3200400" indent="0">
              <a:buNone/>
              <a:defRPr lang="es-ES" sz="2000"/>
            </a:lvl8pPr>
            <a:lvl9pPr marL="3657600" indent="0">
              <a:buNone/>
              <a:defRPr lang="es-ES" sz="2000"/>
            </a:lvl9pPr>
          </a:lstStyle>
          <a:p>
            <a:pPr lvl="0"/>
            <a:r>
              <a:rPr lang="es-ES_tradnl" noProof="0" dirty="0" smtClean="0"/>
              <a:t>Arrastre la imagen al marcador de posición o haga clic en el icono para agregar</a:t>
            </a:r>
            <a:endParaRPr lang="es-ES" noProof="0" dirty="0"/>
          </a:p>
        </p:txBody>
      </p:sp>
      <p:sp>
        <p:nvSpPr>
          <p:cNvPr id="4" name="Rectangle 3"/>
          <p:cNvSpPr>
            <a:spLocks noGrp="1"/>
          </p:cNvSpPr>
          <p:nvPr>
            <p:ph type="body" sz="half" idx="2"/>
          </p:nvPr>
        </p:nvSpPr>
        <p:spPr>
          <a:xfrm>
            <a:off x="1792288" y="5367338"/>
            <a:ext cx="5486400" cy="652462"/>
          </a:xfrm>
        </p:spPr>
        <p:txBody>
          <a:bodyPr/>
          <a:lstStyle>
            <a:lvl1pPr marL="0" indent="0" latinLnBrk="0">
              <a:buNone/>
              <a:defRPr lang="es-ES" sz="1400"/>
            </a:lvl1pPr>
            <a:lvl2pPr marL="457200" indent="0">
              <a:buNone/>
              <a:defRPr lang="es-ES" sz="1200"/>
            </a:lvl2pPr>
            <a:lvl3pPr marL="914400" indent="0">
              <a:buNone/>
              <a:defRPr lang="es-ES" sz="1000"/>
            </a:lvl3pPr>
            <a:lvl4pPr marL="1371600" indent="0">
              <a:buNone/>
              <a:defRPr lang="es-ES" sz="900"/>
            </a:lvl4pPr>
            <a:lvl5pPr marL="1828800" indent="0">
              <a:buNone/>
              <a:defRPr lang="es-ES" sz="900"/>
            </a:lvl5pPr>
            <a:lvl6pPr marL="2286000" indent="0">
              <a:buNone/>
              <a:defRPr lang="es-ES" sz="900"/>
            </a:lvl6pPr>
            <a:lvl7pPr marL="2743200" indent="0">
              <a:buNone/>
              <a:defRPr lang="es-ES" sz="900"/>
            </a:lvl7pPr>
            <a:lvl8pPr marL="3200400" indent="0">
              <a:buNone/>
              <a:defRPr lang="es-ES" sz="900"/>
            </a:lvl8pPr>
            <a:lvl9pPr marL="3657600" indent="0">
              <a:buNone/>
              <a:defRPr lang="es-ES" sz="900"/>
            </a:lvl9pPr>
          </a:lstStyle>
          <a:p>
            <a:pPr lvl="0"/>
            <a:r>
              <a:rPr lang="es-ES_tradnl" smtClean="0"/>
              <a:t>Haga clic para modificar el estilo de texto del patrón</a:t>
            </a:r>
          </a:p>
        </p:txBody>
      </p:sp>
      <p:sp>
        <p:nvSpPr>
          <p:cNvPr id="5" name="Rectangle 4"/>
          <p:cNvSpPr>
            <a:spLocks noGrp="1"/>
          </p:cNvSpPr>
          <p:nvPr>
            <p:ph type="dt" sz="half" idx="10"/>
          </p:nvPr>
        </p:nvSpPr>
        <p:spPr>
          <a:xfrm>
            <a:off x="533400" y="6103938"/>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E6D9AD0-3117-4546-A591-30B1BDE54E88}" type="datetimeFigureOut">
              <a:rPr lang="es-ES"/>
              <a:pPr>
                <a:defRPr/>
              </a:pPr>
              <a:t>23/09/2014</a:t>
            </a:fld>
            <a:endParaRPr lang="es-ES" dirty="0"/>
          </a:p>
        </p:txBody>
      </p:sp>
      <p:sp>
        <p:nvSpPr>
          <p:cNvPr id="6" name="Rectangle 5"/>
          <p:cNvSpPr>
            <a:spLocks noGrp="1"/>
          </p:cNvSpPr>
          <p:nvPr>
            <p:ph type="ftr" sz="quarter" idx="11"/>
          </p:nvPr>
        </p:nvSpPr>
        <p:spPr>
          <a:xfrm>
            <a:off x="3124200" y="6103938"/>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s-ES" dirty="0"/>
          </a:p>
        </p:txBody>
      </p:sp>
      <p:sp>
        <p:nvSpPr>
          <p:cNvPr id="7" name="Rectangle 6"/>
          <p:cNvSpPr>
            <a:spLocks noGrp="1"/>
          </p:cNvSpPr>
          <p:nvPr>
            <p:ph type="sldNum" sz="quarter" idx="12"/>
          </p:nvPr>
        </p:nvSpPr>
        <p:spPr>
          <a:xfrm>
            <a:off x="6477000" y="6103938"/>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9034EBE-FF65-4F6A-B44F-FBC7F62169B3}" type="slidenum">
              <a:rPr/>
              <a:pPr>
                <a:defRPr/>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Rectangle 18"/>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grpSp>
        <p:nvGrpSpPr>
          <p:cNvPr id="1027" name="Group 19"/>
          <p:cNvGrpSpPr>
            <a:grpSpLocks/>
          </p:cNvGrpSpPr>
          <p:nvPr/>
        </p:nvGrpSpPr>
        <p:grpSpPr bwMode="auto">
          <a:xfrm>
            <a:off x="304800" y="0"/>
            <a:ext cx="8534400" cy="6861175"/>
            <a:chOff x="304800" y="0"/>
            <a:chExt cx="8534400" cy="6860650"/>
          </a:xfrm>
        </p:grpSpPr>
        <p:sp>
          <p:nvSpPr>
            <p:cNvPr id="21" name="Rectangle 20"/>
            <p:cNvSpPr/>
            <p:nvPr userDrawn="1"/>
          </p:nvSpPr>
          <p:spPr>
            <a:xfrm>
              <a:off x="457200" y="0"/>
              <a:ext cx="8229600" cy="6476504"/>
            </a:xfrm>
            <a:prstGeom prst="rect">
              <a:avLst/>
            </a:prstGeom>
            <a:gradFill flip="none" rotWithShape="1">
              <a:gsLst>
                <a:gs pos="0">
                  <a:schemeClr val="bg1">
                    <a:alpha val="50000"/>
                  </a:schemeClr>
                </a:gs>
                <a:gs pos="100000">
                  <a:schemeClr val="bg1">
                    <a:alpha val="0"/>
                  </a:schemeClr>
                </a:gs>
              </a:gsLst>
              <a:lin ang="10800000" scaled="1"/>
              <a:tileRect/>
            </a:gradFill>
            <a:ln w="25400">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2" name="Rectangle 21"/>
            <p:cNvSpPr/>
            <p:nvPr userDrawn="1"/>
          </p:nvSpPr>
          <p:spPr>
            <a:xfrm flipH="1">
              <a:off x="457200" y="380971"/>
              <a:ext cx="8229600" cy="6476504"/>
            </a:xfrm>
            <a:prstGeom prst="rect">
              <a:avLst/>
            </a:prstGeom>
            <a:gradFill flip="none" rotWithShape="1">
              <a:gsLst>
                <a:gs pos="0">
                  <a:schemeClr val="bg1">
                    <a:alpha val="50000"/>
                  </a:schemeClr>
                </a:gs>
                <a:gs pos="100000">
                  <a:schemeClr val="bg1">
                    <a:alpha val="0"/>
                  </a:schemeClr>
                </a:gs>
              </a:gsLst>
              <a:lin ang="10800000" scaled="1"/>
              <a:tileRect/>
            </a:gradFill>
            <a:ln w="25400">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3" name="Rectangle 22"/>
            <p:cNvSpPr/>
            <p:nvPr userDrawn="1"/>
          </p:nvSpPr>
          <p:spPr>
            <a:xfrm>
              <a:off x="8686800" y="0"/>
              <a:ext cx="152400" cy="6476504"/>
            </a:xfrm>
            <a:prstGeom prst="rect">
              <a:avLst/>
            </a:prstGeom>
            <a:solidFill>
              <a:schemeClr val="accent5"/>
            </a:solidFill>
            <a:ln w="25400">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4" name="Rectangle 23"/>
            <p:cNvSpPr/>
            <p:nvPr userDrawn="1"/>
          </p:nvSpPr>
          <p:spPr>
            <a:xfrm>
              <a:off x="304800" y="384146"/>
              <a:ext cx="152400" cy="6476504"/>
            </a:xfrm>
            <a:prstGeom prst="rect">
              <a:avLst/>
            </a:prstGeom>
            <a:solidFill>
              <a:schemeClr val="accent5"/>
            </a:solidFill>
            <a:ln w="25400">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5" name="Rectangle 24"/>
            <p:cNvSpPr/>
            <p:nvPr userDrawn="1"/>
          </p:nvSpPr>
          <p:spPr>
            <a:xfrm>
              <a:off x="457200" y="6476504"/>
              <a:ext cx="8382000" cy="76194"/>
            </a:xfrm>
            <a:prstGeom prst="rect">
              <a:avLst/>
            </a:prstGeom>
            <a:gradFill>
              <a:gsLst>
                <a:gs pos="0">
                  <a:schemeClr val="accent5"/>
                </a:gs>
                <a:gs pos="65000">
                  <a:schemeClr val="bg1">
                    <a:alpha val="0"/>
                  </a:schemeClr>
                </a:gs>
                <a:gs pos="100000">
                  <a:schemeClr val="bg1">
                    <a:alpha val="0"/>
                  </a:schemeClr>
                </a:gs>
              </a:gsLst>
              <a:lin ang="10800000" scaled="1"/>
            </a:gradFill>
            <a:ln w="25400">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6" name="Rectangle 25"/>
            <p:cNvSpPr/>
            <p:nvPr userDrawn="1"/>
          </p:nvSpPr>
          <p:spPr>
            <a:xfrm flipH="1">
              <a:off x="304800" y="311126"/>
              <a:ext cx="8382000" cy="76194"/>
            </a:xfrm>
            <a:prstGeom prst="rect">
              <a:avLst/>
            </a:prstGeom>
            <a:gradFill>
              <a:gsLst>
                <a:gs pos="0">
                  <a:schemeClr val="accent5"/>
                </a:gs>
                <a:gs pos="65000">
                  <a:schemeClr val="bg1">
                    <a:alpha val="0"/>
                  </a:schemeClr>
                </a:gs>
                <a:gs pos="100000">
                  <a:schemeClr val="bg1">
                    <a:alpha val="0"/>
                  </a:schemeClr>
                </a:gs>
              </a:gsLst>
              <a:lin ang="10800000" scaled="1"/>
            </a:gradFill>
            <a:ln w="25400">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grpSp>
      <p:sp>
        <p:nvSpPr>
          <p:cNvPr id="1028" name="Title Placeholder 1"/>
          <p:cNvSpPr>
            <a:spLocks noGrp="1"/>
          </p:cNvSpPr>
          <p:nvPr>
            <p:ph type="title"/>
          </p:nvPr>
        </p:nvSpPr>
        <p:spPr bwMode="auto">
          <a:xfrm>
            <a:off x="533400" y="457200"/>
            <a:ext cx="8077200" cy="10747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s-ES" smtClean="0"/>
              <a:t>Haga clic para modificar el estilo de título del patrón</a:t>
            </a:r>
          </a:p>
        </p:txBody>
      </p:sp>
      <p:sp>
        <p:nvSpPr>
          <p:cNvPr id="1029" name="Text Placeholder 2"/>
          <p:cNvSpPr>
            <a:spLocks noGrp="1"/>
          </p:cNvSpPr>
          <p:nvPr>
            <p:ph type="body" idx="1"/>
          </p:nvPr>
        </p:nvSpPr>
        <p:spPr bwMode="auto">
          <a:xfrm>
            <a:off x="533400" y="1600200"/>
            <a:ext cx="8077200" cy="4411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los estilos de título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pic>
        <p:nvPicPr>
          <p:cNvPr id="1030" name="Imagen 3"/>
          <p:cNvPicPr>
            <a:picLocks noChangeAspect="1"/>
          </p:cNvPicPr>
          <p:nvPr userDrawn="1"/>
        </p:nvPicPr>
        <p:blipFill>
          <a:blip r:embed="rId12"/>
          <a:srcRect/>
          <a:stretch>
            <a:fillRect/>
          </a:stretch>
        </p:blipFill>
        <p:spPr bwMode="auto">
          <a:xfrm>
            <a:off x="0" y="6019800"/>
            <a:ext cx="927100" cy="817563"/>
          </a:xfrm>
          <a:prstGeom prst="rect">
            <a:avLst/>
          </a:prstGeom>
          <a:noFill/>
          <a:ln w="9525">
            <a:noFill/>
            <a:miter lim="800000"/>
            <a:headEnd/>
            <a:tailEnd/>
          </a:ln>
        </p:spPr>
      </p:pic>
      <p:pic>
        <p:nvPicPr>
          <p:cNvPr id="1031" name="Imagen 5"/>
          <p:cNvPicPr>
            <a:picLocks noChangeAspect="1"/>
          </p:cNvPicPr>
          <p:nvPr userDrawn="1"/>
        </p:nvPicPr>
        <p:blipFill>
          <a:blip r:embed="rId13"/>
          <a:srcRect/>
          <a:stretch>
            <a:fillRect/>
          </a:stretch>
        </p:blipFill>
        <p:spPr bwMode="auto">
          <a:xfrm>
            <a:off x="8505825" y="6019800"/>
            <a:ext cx="638175" cy="838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17" r:id="rId7"/>
    <p:sldLayoutId id="2147483724" r:id="rId8"/>
    <p:sldLayoutId id="2147483725" r:id="rId9"/>
  </p:sldLayoutIdLst>
  <p:txStyles>
    <p:titleStyle>
      <a:lvl1pPr algn="l" rtl="0" eaLnBrk="0" fontAlgn="base" hangingPunct="0">
        <a:spcBef>
          <a:spcPct val="0"/>
        </a:spcBef>
        <a:spcAft>
          <a:spcPct val="0"/>
        </a:spcAft>
        <a:defRPr lang="es-ES"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Bookman Old Style" pitchFamily="18" charset="0"/>
        </a:defRPr>
      </a:lvl2pPr>
      <a:lvl3pPr algn="l" rtl="0" eaLnBrk="0" fontAlgn="base" hangingPunct="0">
        <a:spcBef>
          <a:spcPct val="0"/>
        </a:spcBef>
        <a:spcAft>
          <a:spcPct val="0"/>
        </a:spcAft>
        <a:defRPr sz="4000">
          <a:solidFill>
            <a:schemeClr val="tx2"/>
          </a:solidFill>
          <a:latin typeface="Bookman Old Style" pitchFamily="18" charset="0"/>
        </a:defRPr>
      </a:lvl3pPr>
      <a:lvl4pPr algn="l" rtl="0" eaLnBrk="0" fontAlgn="base" hangingPunct="0">
        <a:spcBef>
          <a:spcPct val="0"/>
        </a:spcBef>
        <a:spcAft>
          <a:spcPct val="0"/>
        </a:spcAft>
        <a:defRPr sz="4000">
          <a:solidFill>
            <a:schemeClr val="tx2"/>
          </a:solidFill>
          <a:latin typeface="Bookman Old Style" pitchFamily="18" charset="0"/>
        </a:defRPr>
      </a:lvl4pPr>
      <a:lvl5pPr algn="l" rtl="0" eaLnBrk="0" fontAlgn="base" hangingPunct="0">
        <a:spcBef>
          <a:spcPct val="0"/>
        </a:spcBef>
        <a:spcAft>
          <a:spcPct val="0"/>
        </a:spcAft>
        <a:defRPr sz="4000">
          <a:solidFill>
            <a:schemeClr val="tx2"/>
          </a:solidFill>
          <a:latin typeface="Bookman Old Style" pitchFamily="18" charset="0"/>
        </a:defRPr>
      </a:lvl5pPr>
      <a:lvl6pPr marL="457200" algn="l" rtl="0" fontAlgn="base">
        <a:spcBef>
          <a:spcPct val="0"/>
        </a:spcBef>
        <a:spcAft>
          <a:spcPct val="0"/>
        </a:spcAft>
        <a:defRPr sz="4000">
          <a:solidFill>
            <a:schemeClr val="tx2"/>
          </a:solidFill>
          <a:latin typeface="Bookman Old Style" pitchFamily="18" charset="0"/>
        </a:defRPr>
      </a:lvl6pPr>
      <a:lvl7pPr marL="914400" algn="l" rtl="0" fontAlgn="base">
        <a:spcBef>
          <a:spcPct val="0"/>
        </a:spcBef>
        <a:spcAft>
          <a:spcPct val="0"/>
        </a:spcAft>
        <a:defRPr sz="4000">
          <a:solidFill>
            <a:schemeClr val="tx2"/>
          </a:solidFill>
          <a:latin typeface="Bookman Old Style" pitchFamily="18" charset="0"/>
        </a:defRPr>
      </a:lvl7pPr>
      <a:lvl8pPr marL="1371600" algn="l" rtl="0" fontAlgn="base">
        <a:spcBef>
          <a:spcPct val="0"/>
        </a:spcBef>
        <a:spcAft>
          <a:spcPct val="0"/>
        </a:spcAft>
        <a:defRPr sz="4000">
          <a:solidFill>
            <a:schemeClr val="tx2"/>
          </a:solidFill>
          <a:latin typeface="Bookman Old Style" pitchFamily="18" charset="0"/>
        </a:defRPr>
      </a:lvl8pPr>
      <a:lvl9pPr marL="1828800" algn="l" rtl="0" fontAlgn="base">
        <a:spcBef>
          <a:spcPct val="0"/>
        </a:spcBef>
        <a:spcAft>
          <a:spcPct val="0"/>
        </a:spcAft>
        <a:defRPr sz="4000">
          <a:solidFill>
            <a:schemeClr val="tx2"/>
          </a:solidFill>
          <a:latin typeface="Bookman Old Style" pitchFamily="18" charset="0"/>
        </a:defRPr>
      </a:lvl9pPr>
    </p:titleStyle>
    <p:bodyStyle>
      <a:lvl1pPr marL="342900" indent="-342900" algn="l" rtl="0" eaLnBrk="0" fontAlgn="base" hangingPunct="0">
        <a:spcBef>
          <a:spcPct val="20000"/>
        </a:spcBef>
        <a:spcAft>
          <a:spcPct val="0"/>
        </a:spcAft>
        <a:buFont typeface="Arial" pitchFamily="34" charset="0"/>
        <a:buChar char="•"/>
        <a:defRPr lang="es-ES" sz="28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lang="es-ES" sz="2400"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s-ES" sz="2000" kern="1200">
          <a:solidFill>
            <a:schemeClr val="tx2"/>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lang="es-ES" kern="1200">
          <a:solidFill>
            <a:schemeClr val="tx2"/>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lang="es-ES" kern="1200">
          <a:solidFill>
            <a:schemeClr val="tx2"/>
          </a:solidFill>
          <a:latin typeface="+mn-lt"/>
          <a:ea typeface="+mn-ea"/>
          <a:cs typeface="+mn-cs"/>
        </a:defRPr>
      </a:lvl5pPr>
      <a:lvl6pPr marL="2514600" indent="-228600" algn="l" rtl="0" eaLnBrk="1" latinLnBrk="0" hangingPunct="1">
        <a:spcBef>
          <a:spcPct val="20000"/>
        </a:spcBef>
        <a:buFont typeface="Arial"/>
        <a:buChar char="•"/>
        <a:defRPr lang="es-ES"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lang="es-ES"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lang="es-ES"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lang="es-ES" sz="2000" kern="1200">
          <a:solidFill>
            <a:schemeClr val="tx1"/>
          </a:solidFill>
          <a:latin typeface="+mn-lt"/>
          <a:ea typeface="+mn-ea"/>
          <a:cs typeface="+mn-cs"/>
        </a:defRPr>
      </a:lvl9pPr>
    </p:bodyStyle>
    <p:otherStyle>
      <a:lvl1pPr marL="0" algn="l" rtl="0" eaLnBrk="1" latinLnBrk="0" hangingPunct="1">
        <a:defRPr lang="es-ES" kern="1200">
          <a:solidFill>
            <a:schemeClr val="tx1"/>
          </a:solidFill>
          <a:latin typeface="+mn-lt"/>
          <a:ea typeface="+mn-ea"/>
          <a:cs typeface="+mn-cs"/>
        </a:defRPr>
      </a:lvl1pPr>
      <a:lvl2pPr marL="457200" algn="l" rtl="0" eaLnBrk="1" hangingPunct="1">
        <a:defRPr lang="es-ES" kern="1200">
          <a:solidFill>
            <a:schemeClr val="tx1"/>
          </a:solidFill>
          <a:latin typeface="+mn-lt"/>
          <a:ea typeface="+mn-ea"/>
          <a:cs typeface="+mn-cs"/>
        </a:defRPr>
      </a:lvl2pPr>
      <a:lvl3pPr marL="914400" algn="l" rtl="0" eaLnBrk="1" hangingPunct="1">
        <a:defRPr lang="es-ES" kern="1200">
          <a:solidFill>
            <a:schemeClr val="tx1"/>
          </a:solidFill>
          <a:latin typeface="+mn-lt"/>
          <a:ea typeface="+mn-ea"/>
          <a:cs typeface="+mn-cs"/>
        </a:defRPr>
      </a:lvl3pPr>
      <a:lvl4pPr marL="1371600" algn="l" rtl="0" eaLnBrk="1" hangingPunct="1">
        <a:defRPr lang="es-ES" kern="1200">
          <a:solidFill>
            <a:schemeClr val="tx1"/>
          </a:solidFill>
          <a:latin typeface="+mn-lt"/>
          <a:ea typeface="+mn-ea"/>
          <a:cs typeface="+mn-cs"/>
        </a:defRPr>
      </a:lvl4pPr>
      <a:lvl5pPr marL="1828800" algn="l" rtl="0" eaLnBrk="1" hangingPunct="1">
        <a:defRPr lang="es-ES" kern="1200">
          <a:solidFill>
            <a:schemeClr val="tx1"/>
          </a:solidFill>
          <a:latin typeface="+mn-lt"/>
          <a:ea typeface="+mn-ea"/>
          <a:cs typeface="+mn-cs"/>
        </a:defRPr>
      </a:lvl5pPr>
      <a:lvl6pPr marL="2286000" algn="l" rtl="0" eaLnBrk="1" hangingPunct="1">
        <a:defRPr lang="es-ES" kern="1200">
          <a:solidFill>
            <a:schemeClr val="tx1"/>
          </a:solidFill>
          <a:latin typeface="+mn-lt"/>
          <a:ea typeface="+mn-ea"/>
          <a:cs typeface="+mn-cs"/>
        </a:defRPr>
      </a:lvl6pPr>
      <a:lvl7pPr marL="2743200" algn="l" rtl="0" eaLnBrk="1" hangingPunct="1">
        <a:defRPr lang="es-ES" kern="1200">
          <a:solidFill>
            <a:schemeClr val="tx1"/>
          </a:solidFill>
          <a:latin typeface="+mn-lt"/>
          <a:ea typeface="+mn-ea"/>
          <a:cs typeface="+mn-cs"/>
        </a:defRPr>
      </a:lvl7pPr>
      <a:lvl8pPr marL="3200400" algn="l" rtl="0" eaLnBrk="1" hangingPunct="1">
        <a:defRPr lang="es-ES" kern="1200">
          <a:solidFill>
            <a:schemeClr val="tx1"/>
          </a:solidFill>
          <a:latin typeface="+mn-lt"/>
          <a:ea typeface="+mn-ea"/>
          <a:cs typeface="+mn-cs"/>
        </a:defRPr>
      </a:lvl8pPr>
      <a:lvl9pPr marL="3657600" algn="l" rtl="0" eaLnBrk="1" hangingPunct="1">
        <a:defRPr lang="es-ES"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gif"/></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ctrTitle"/>
          </p:nvPr>
        </p:nvSpPr>
        <p:spPr>
          <a:xfrm>
            <a:off x="455613" y="3200400"/>
            <a:ext cx="8229600" cy="2043113"/>
          </a:xfrm>
        </p:spPr>
        <p:txBody>
          <a:bodyPr rtlCol="0">
            <a:noAutofit/>
          </a:bodyPr>
          <a:lstStyle/>
          <a:p>
            <a:pPr eaLnBrk="1" fontAlgn="auto" hangingPunct="1">
              <a:defRPr/>
            </a:pPr>
            <a:r>
              <a:rPr sz="5400" dirty="0" smtClean="0"/>
              <a:t>Universidad Autónoma del Estado de Hidalgo</a:t>
            </a:r>
            <a:endParaRPr sz="5400" dirty="0"/>
          </a:p>
        </p:txBody>
      </p:sp>
      <p:sp>
        <p:nvSpPr>
          <p:cNvPr id="5" name="Rectangle 4"/>
          <p:cNvSpPr>
            <a:spLocks noGrp="1"/>
          </p:cNvSpPr>
          <p:nvPr>
            <p:ph type="subTitle" idx="1"/>
          </p:nvPr>
        </p:nvSpPr>
        <p:spPr>
          <a:xfrm>
            <a:off x="566738" y="5429250"/>
            <a:ext cx="8129587" cy="757238"/>
          </a:xfrm>
        </p:spPr>
        <p:txBody>
          <a:bodyPr rtlCol="0">
            <a:noAutofit/>
          </a:bodyPr>
          <a:lstStyle/>
          <a:p>
            <a:pPr eaLnBrk="1" fontAlgn="auto" hangingPunct="1">
              <a:spcAft>
                <a:spcPts val="0"/>
              </a:spcAft>
              <a:buFont typeface="Arial"/>
              <a:buNone/>
              <a:defRPr/>
            </a:pPr>
            <a:r>
              <a:rPr sz="2800" dirty="0" smtClean="0"/>
              <a:t>Instituto de Ciencias económico administrativas</a:t>
            </a:r>
            <a:endParaRPr sz="2800" dirty="0"/>
          </a:p>
        </p:txBody>
      </p:sp>
      <p:pic>
        <p:nvPicPr>
          <p:cNvPr id="10244" name="Imagen 5"/>
          <p:cNvPicPr>
            <a:picLocks noChangeAspect="1"/>
          </p:cNvPicPr>
          <p:nvPr/>
        </p:nvPicPr>
        <p:blipFill>
          <a:blip r:embed="rId3"/>
          <a:srcRect/>
          <a:stretch>
            <a:fillRect/>
          </a:stretch>
        </p:blipFill>
        <p:spPr bwMode="auto">
          <a:xfrm>
            <a:off x="8383588" y="5891213"/>
            <a:ext cx="735012" cy="966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1600200"/>
            <a:ext cx="838200" cy="2799928"/>
          </a:xfrm>
        </p:spPr>
        <p:txBody>
          <a:bodyPr vert="vert270">
            <a:normAutofit/>
          </a:bodyPr>
          <a:lstStyle/>
          <a:p>
            <a:pPr algn="ctr"/>
            <a:r>
              <a:rPr lang="es-MX" b="1" dirty="0" smtClean="0"/>
              <a:t>Una Tesis</a:t>
            </a:r>
            <a:endParaRPr lang="es-MX" b="1" dirty="0"/>
          </a:p>
        </p:txBody>
      </p:sp>
      <p:sp>
        <p:nvSpPr>
          <p:cNvPr id="3" name="2 Marcador de contenido"/>
          <p:cNvSpPr>
            <a:spLocks noGrp="1"/>
          </p:cNvSpPr>
          <p:nvPr>
            <p:ph idx="1"/>
          </p:nvPr>
        </p:nvSpPr>
        <p:spPr>
          <a:xfrm>
            <a:off x="457200" y="5373216"/>
            <a:ext cx="8153400" cy="1080120"/>
          </a:xfrm>
        </p:spPr>
        <p:txBody>
          <a:bodyPr>
            <a:noAutofit/>
          </a:bodyPr>
          <a:lstStyle/>
          <a:p>
            <a:pPr marL="68580" indent="0" algn="ctr">
              <a:buNone/>
            </a:pPr>
            <a:r>
              <a:rPr lang="es-MX" dirty="0" smtClean="0"/>
              <a:t>Los Problemas del Desarrollo No Sostenible son:</a:t>
            </a:r>
          </a:p>
          <a:p>
            <a:pPr marL="68580" indent="0" algn="ctr">
              <a:buNone/>
            </a:pPr>
            <a:r>
              <a:rPr lang="es-MX" dirty="0" smtClean="0"/>
              <a:t>Ambientales-Sociales-Económicos</a:t>
            </a:r>
          </a:p>
          <a:p>
            <a:endParaRPr lang="es-MX" sz="3600" dirty="0" smtClean="0"/>
          </a:p>
        </p:txBody>
      </p:sp>
      <p:pic>
        <p:nvPicPr>
          <p:cNvPr id="6146" name="Picture 2" descr="http://sustainabilityadvantage.com/wp-content/uploads/2010/07/Blog-07-27-10-Slid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614908"/>
            <a:ext cx="6248400"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5661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548680"/>
            <a:ext cx="3312486" cy="504056"/>
          </a:xfrm>
        </p:spPr>
        <p:txBody>
          <a:bodyPr>
            <a:normAutofit fontScale="90000"/>
          </a:bodyPr>
          <a:lstStyle/>
          <a:p>
            <a:r>
              <a:rPr lang="es-MX" b="1" dirty="0" smtClean="0"/>
              <a:t>Reflexione</a:t>
            </a:r>
            <a:endParaRPr lang="es-MX" b="1" dirty="0"/>
          </a:p>
        </p:txBody>
      </p:sp>
      <p:sp>
        <p:nvSpPr>
          <p:cNvPr id="3" name="2 Marcador de contenido"/>
          <p:cNvSpPr>
            <a:spLocks noGrp="1"/>
          </p:cNvSpPr>
          <p:nvPr>
            <p:ph idx="1"/>
          </p:nvPr>
        </p:nvSpPr>
        <p:spPr>
          <a:xfrm>
            <a:off x="683568" y="1124744"/>
            <a:ext cx="7704856" cy="5112568"/>
          </a:xfrm>
        </p:spPr>
        <p:txBody>
          <a:bodyPr>
            <a:normAutofit fontScale="92500" lnSpcReduction="20000"/>
          </a:bodyPr>
          <a:lstStyle/>
          <a:p>
            <a:pPr marL="68580" indent="0">
              <a:buNone/>
            </a:pPr>
            <a:r>
              <a:rPr lang="es-MX" dirty="0" smtClean="0"/>
              <a:t>Asuma por un momento que los escenarios mostrados son descubrimientos resultado del empleo de métodos apropiados de pronostico basados en datos científicos confiables:</a:t>
            </a:r>
          </a:p>
          <a:p>
            <a:pPr marL="68580" indent="0">
              <a:buNone/>
            </a:pPr>
            <a:endParaRPr lang="es-MX" dirty="0" smtClean="0"/>
          </a:p>
          <a:p>
            <a:r>
              <a:rPr lang="es-MX" dirty="0" smtClean="0"/>
              <a:t>¿</a:t>
            </a:r>
            <a:r>
              <a:rPr lang="es-MX" dirty="0"/>
              <a:t>S</a:t>
            </a:r>
            <a:r>
              <a:rPr lang="es-MX" dirty="0" smtClean="0"/>
              <a:t>ignifica que los hechos descritos son inevitables?</a:t>
            </a:r>
          </a:p>
          <a:p>
            <a:endParaRPr lang="es-MX" dirty="0" smtClean="0"/>
          </a:p>
          <a:p>
            <a:r>
              <a:rPr lang="es-MX" dirty="0" smtClean="0"/>
              <a:t>¿Cuáles acciones, si existen, podrían acarrear resultados diferentes a los descritos?</a:t>
            </a:r>
          </a:p>
          <a:p>
            <a:endParaRPr lang="es-MX" dirty="0" smtClean="0"/>
          </a:p>
          <a:p>
            <a:r>
              <a:rPr lang="es-MX" dirty="0" smtClean="0"/>
              <a:t>¿En que grado esas acciones necesitan ser tomadas? </a:t>
            </a:r>
            <a:endParaRPr lang="es-MX" dirty="0"/>
          </a:p>
        </p:txBody>
      </p:sp>
    </p:spTree>
    <p:extLst>
      <p:ext uri="{BB962C8B-B14F-4D97-AF65-F5344CB8AC3E}">
        <p14:creationId xmlns:p14="http://schemas.microsoft.com/office/powerpoint/2010/main" val="190746208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p:cTn id="1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p:cTn id="2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58" y="548680"/>
            <a:ext cx="5179641" cy="576064"/>
          </a:xfrm>
        </p:spPr>
        <p:txBody>
          <a:bodyPr>
            <a:normAutofit fontScale="90000"/>
          </a:bodyPr>
          <a:lstStyle/>
          <a:p>
            <a:r>
              <a:rPr lang="es-MX" b="1" dirty="0" smtClean="0"/>
              <a:t>1.4 Buenas Noticias</a:t>
            </a:r>
            <a:endParaRPr lang="es-MX" b="1" dirty="0"/>
          </a:p>
        </p:txBody>
      </p:sp>
      <p:sp>
        <p:nvSpPr>
          <p:cNvPr id="3" name="2 Marcador de contenido"/>
          <p:cNvSpPr>
            <a:spLocks noGrp="1"/>
          </p:cNvSpPr>
          <p:nvPr>
            <p:ph idx="1"/>
          </p:nvPr>
        </p:nvSpPr>
        <p:spPr>
          <a:xfrm>
            <a:off x="5148064" y="1396093"/>
            <a:ext cx="3456384" cy="3901175"/>
          </a:xfrm>
        </p:spPr>
        <p:txBody>
          <a:bodyPr>
            <a:normAutofit/>
          </a:bodyPr>
          <a:lstStyle/>
          <a:p>
            <a:pPr marL="68580" indent="0">
              <a:buNone/>
            </a:pPr>
            <a:r>
              <a:rPr lang="es-MX" dirty="0" smtClean="0"/>
              <a:t>Los científicos también están de acuerdo en que los peores escenarios de cambio climático y degradación ambiental pueden ser evitados</a:t>
            </a:r>
            <a:endParaRPr lang="es-MX" dirty="0"/>
          </a:p>
        </p:txBody>
      </p:sp>
      <p:pic>
        <p:nvPicPr>
          <p:cNvPr id="7170" name="Picture 2" descr="https://encrypted-tbn3.gstatic.com/images?q=tbn:ANd9GcQ3Y9mZ6_4SW36q81L33EAZIAN0XAd9_uyl28es_zkPaVncOW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24000"/>
            <a:ext cx="4348317" cy="3257042"/>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683568" y="5297269"/>
            <a:ext cx="7632848" cy="584775"/>
          </a:xfrm>
          <a:prstGeom prst="rect">
            <a:avLst/>
          </a:prstGeom>
          <a:noFill/>
        </p:spPr>
        <p:txBody>
          <a:bodyPr wrap="square" rtlCol="0">
            <a:spAutoFit/>
          </a:bodyPr>
          <a:lstStyle/>
          <a:p>
            <a:r>
              <a:rPr lang="es-MX" sz="1600" b="1" dirty="0" smtClean="0"/>
              <a:t>The Intergovernmental Panel on </a:t>
            </a:r>
            <a:r>
              <a:rPr lang="es-MX" sz="1600" b="1" dirty="0"/>
              <a:t>C</a:t>
            </a:r>
            <a:r>
              <a:rPr lang="es-MX" sz="1600" b="1" dirty="0" smtClean="0"/>
              <a:t>limate Change 2007 Report, http.//:www.ipcc.ch/,accesed May 20, 2009 </a:t>
            </a:r>
            <a:endParaRPr lang="es-MX" sz="1600" b="1" dirty="0"/>
          </a:p>
        </p:txBody>
      </p:sp>
    </p:spTree>
    <p:extLst>
      <p:ext uri="{BB962C8B-B14F-4D97-AF65-F5344CB8AC3E}">
        <p14:creationId xmlns:p14="http://schemas.microsoft.com/office/powerpoint/2010/main" val="3614828561"/>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3" y="404664"/>
            <a:ext cx="8036462" cy="720080"/>
          </a:xfrm>
        </p:spPr>
        <p:txBody>
          <a:bodyPr>
            <a:normAutofit/>
          </a:bodyPr>
          <a:lstStyle/>
          <a:p>
            <a:pPr algn="ctr"/>
            <a:r>
              <a:rPr lang="es-MX" b="1" dirty="0" smtClean="0"/>
              <a:t>Buenas Noticias</a:t>
            </a:r>
            <a:endParaRPr lang="es-MX" b="1" dirty="0"/>
          </a:p>
        </p:txBody>
      </p:sp>
      <p:sp>
        <p:nvSpPr>
          <p:cNvPr id="3" name="2 Marcador de contenido"/>
          <p:cNvSpPr>
            <a:spLocks noGrp="1"/>
          </p:cNvSpPr>
          <p:nvPr>
            <p:ph idx="1"/>
          </p:nvPr>
        </p:nvSpPr>
        <p:spPr>
          <a:xfrm>
            <a:off x="539552" y="1143000"/>
            <a:ext cx="8064896" cy="2160240"/>
          </a:xfrm>
        </p:spPr>
        <p:txBody>
          <a:bodyPr>
            <a:normAutofit lnSpcReduction="10000"/>
          </a:bodyPr>
          <a:lstStyle/>
          <a:p>
            <a:pPr marL="68580" indent="0">
              <a:buNone/>
            </a:pPr>
            <a:r>
              <a:rPr lang="es-MX" dirty="0" smtClean="0"/>
              <a:t>La Mercadotecnia y la Estimulación de la Demanda entre los Consumidores han sido criticados con frecuencia como un importante componente de la problemática del Crecimiento Económico No Sostenible</a:t>
            </a:r>
            <a:r>
              <a:rPr lang="es-MX" b="1" dirty="0" smtClean="0"/>
              <a:t>…</a:t>
            </a:r>
          </a:p>
          <a:p>
            <a:pPr marL="68580" indent="0">
              <a:buNone/>
            </a:pPr>
            <a:endParaRPr lang="es-MX" b="1" dirty="0" smtClean="0"/>
          </a:p>
        </p:txBody>
      </p:sp>
      <p:sp>
        <p:nvSpPr>
          <p:cNvPr id="4" name="3 CuadroTexto"/>
          <p:cNvSpPr txBox="1"/>
          <p:nvPr/>
        </p:nvSpPr>
        <p:spPr>
          <a:xfrm>
            <a:off x="3048000" y="3482876"/>
            <a:ext cx="2939175" cy="2308324"/>
          </a:xfrm>
          <a:prstGeom prst="rect">
            <a:avLst/>
          </a:prstGeom>
          <a:noFill/>
        </p:spPr>
        <p:txBody>
          <a:bodyPr wrap="square" rtlCol="0">
            <a:spAutoFit/>
          </a:bodyPr>
          <a:lstStyle/>
          <a:p>
            <a:pPr marL="68580" indent="0" algn="ctr">
              <a:buNone/>
            </a:pPr>
            <a:r>
              <a:rPr lang="es-MX" sz="2400" b="1" dirty="0"/>
              <a:t>¡Eso significa que la Mercadotecnia es también, afortunadamente, parte crucial en su solución!  </a:t>
            </a:r>
          </a:p>
        </p:txBody>
      </p:sp>
      <p:pic>
        <p:nvPicPr>
          <p:cNvPr id="6146" name="Picture 2" descr="http://www.expoknews.com/wp-content/uploads/2012/08/1comproverd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0975" y="3356993"/>
            <a:ext cx="2665040" cy="258364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acuerdos.cl/wp-content/uploads/2012/06/producto_verde_carri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3" y="3356992"/>
            <a:ext cx="2592288" cy="2583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9448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548680"/>
            <a:ext cx="3668216" cy="601136"/>
          </a:xfrm>
        </p:spPr>
        <p:txBody>
          <a:bodyPr>
            <a:normAutofit fontScale="90000"/>
          </a:bodyPr>
          <a:lstStyle/>
          <a:p>
            <a:r>
              <a:rPr lang="es-MX" b="1" dirty="0" smtClean="0"/>
              <a:t>1.5 Conceptos</a:t>
            </a:r>
            <a:endParaRPr lang="es-MX" b="1" dirty="0"/>
          </a:p>
        </p:txBody>
      </p:sp>
      <p:sp>
        <p:nvSpPr>
          <p:cNvPr id="3" name="2 Marcador de contenido"/>
          <p:cNvSpPr>
            <a:spLocks noGrp="1"/>
          </p:cNvSpPr>
          <p:nvPr>
            <p:ph idx="1"/>
          </p:nvPr>
        </p:nvSpPr>
        <p:spPr>
          <a:xfrm>
            <a:off x="899592" y="1340769"/>
            <a:ext cx="7272808" cy="1584176"/>
          </a:xfrm>
        </p:spPr>
        <p:txBody>
          <a:bodyPr>
            <a:normAutofit fontScale="92500"/>
          </a:bodyPr>
          <a:lstStyle/>
          <a:p>
            <a:pPr marL="68580" indent="0">
              <a:buNone/>
            </a:pPr>
            <a:r>
              <a:rPr lang="es-MX" b="1" dirty="0" smtClean="0"/>
              <a:t>Sustentabilidad</a:t>
            </a:r>
          </a:p>
          <a:p>
            <a:pPr marL="68580" indent="0">
              <a:buNone/>
            </a:pPr>
            <a:endParaRPr lang="es-MX" sz="800" dirty="0"/>
          </a:p>
          <a:p>
            <a:pPr marL="68580" indent="0">
              <a:buNone/>
            </a:pPr>
            <a:r>
              <a:rPr lang="es-MX" dirty="0" smtClean="0"/>
              <a:t>La capacidad de un sistema para mantenerse o renovarse a si mismo indefinidamente.</a:t>
            </a:r>
          </a:p>
          <a:p>
            <a:pPr marL="68580" indent="0">
              <a:buNone/>
            </a:pPr>
            <a:endParaRPr lang="es-MX" dirty="0"/>
          </a:p>
        </p:txBody>
      </p:sp>
      <p:sp>
        <p:nvSpPr>
          <p:cNvPr id="4" name="3 CuadroTexto"/>
          <p:cNvSpPr txBox="1"/>
          <p:nvPr/>
        </p:nvSpPr>
        <p:spPr>
          <a:xfrm>
            <a:off x="539552" y="5096470"/>
            <a:ext cx="8064896" cy="1384995"/>
          </a:xfrm>
          <a:prstGeom prst="rect">
            <a:avLst/>
          </a:prstGeom>
          <a:noFill/>
        </p:spPr>
        <p:txBody>
          <a:bodyPr wrap="square" rtlCol="0">
            <a:spAutoFit/>
          </a:bodyPr>
          <a:lstStyle/>
          <a:p>
            <a:pPr marL="68580" indent="0" algn="ctr">
              <a:buNone/>
            </a:pPr>
            <a:r>
              <a:rPr lang="es-MX" sz="2800" dirty="0"/>
              <a:t>Por esa razón enfrentamos problemas con los materiales  que no son renovables: mientras mas se usan, mas se dificulta disponer de ellos. </a:t>
            </a:r>
          </a:p>
        </p:txBody>
      </p:sp>
      <p:sp>
        <p:nvSpPr>
          <p:cNvPr id="5" name="AutoShape 2" descr="data:image/jpeg;base64,/9j/4AAQSkZJRgABAQAAAQABAAD/2wCEAAkGBhQSERQUEhQVFBQVGBUYFxcYGBcaGBcXFxUXFxgUGhgXHCYfFxwjHRgXHy8gIycpLCwsFx4xNTAqNSYrLCkBCQoKDgwOGg8PGiwkHyQpLCksLCwvLCwsKSksLCwpKSwsKSwpLCwpLCwsKSwsKSwsLCwpLCksLCwsLCwpLCkpKf/AABEIALcBFAMBIgACEQEDEQH/xAAcAAABBQEBAQAAAAAAAAAAAAADAAECBAUGBwj/xABOEAACAQIEAgUFCgkKBgMAAAABAhEAAwQSITEFQQYTIlFhBzJxgZEUI0JSobGywdHwFyQzVHJzo9PhJTRDRIOSk6Kz0hU1U2Jj8RaCw//EABoBAAIDAQEAAAAAAAAAAAAAAAABAgMEBQb/xAAuEQACAgECBQMEAQQDAAAAAAAAAQIRAwQSFCExQWETUXEiMjORwaGx0fAFI4H/2gAMAwEAAhEDEQA/AOdRaOiUkSj20r1548SW6MLdOq0cLQIgtuiBKkqUQLQBEJUhbqQWpCgCOWny09PFFgNFKKeniiwGikBUopRRYEaUVKkVosRGKWWplaUUADK1HLRStNFAwZWmy0QLSigAWWmNuikUxFAAilDZKORUWFAFdkoTLVpqE60gKjW6Cy1cZaCy0wKbpVa4lX2SgOtAGfcSs/F2JFa9y3Va4lQasvxz2s9n8iaRwpB/5b3+oaaj+R9Y4Yn6y99M0q8xmX/ZL5Z6bG7gn4PMLdqrFtKdEoyJXqDygyJRAtTVaIFoEQVamFqapUglFjoHlpyKKLdPkpWFA8tLLRclPFKwoEFpwlEAp6dhQPLSiiZaaiwIAUoqcUopgQilFTy0xFAiBFRiiRTRQAOKWWiZaYrQAOKiRRYpiKLCgRFNFFio5aAAlaGy1YK1FloArMlCdKtMKG6UAUmt0B00q860G6KAM+4lVriVfuJVd7dA0ew+SYRw5f1l36ZpVLyVCOHJ+su/TNKvM5/yS+Wemwfjj8HnVu3VgLTKKMq16SzzQlFEApBaIFpANUqcLT5aAIxSip5afLSGQApwKllp4oEQC0+Wp5aQFMdEMtLLRIpZaLFQOKUVWxvF7NkTduokd5+oUfh2KS+jvbcEW3NtpkQ41jUQfSKreaCdNl0cGSStJkopBattgGCB9wSwMaxBjcUCPv8ALTWRNWmReKUXTQHLSy1cx2D6u46b5SRNAFuTA56D01JTtWRcWnTBZaiRRivqqJWnZGgZFRiikUxWiwoERUStGK1HLRYActRK0crUctFioAUobJVgrUGWpAVHSgslXGWhXEpWBQe3Ve4lX3Wq9xKVjPV/JcP5PX9Zd+maVS8mQ/EF/Tu/TNKvOZvyS+Welwfjj8I4C2tGVKZFoyrXobPOUJVqYWnValFKx0Ry1ILUqllosKIZaWWihaWWix0DipRUop8tFiohlpRUXvGWAUmAh03ObPMDwhf73hT27wbY68xsR6qrhljO1Hs6f+/+lksUoU335jxSip5anbtyQBuam2RSs8w4n0Xv/jRCW2tqbtxNBnUs2gDNsAttWgHZh3kUPgfTrFYLC9ZbKHrLtzMHGbO+S02YkENPackzuVrq+kOLvhz1FsOim2YzFA+dM8OS3bXKPNG4DSIFY3CeGm11SBWskXELhlHbWbdu46GJKt1iww5Ix8a4WVx3XE9Fi37akdBY8pKWcHhr2IsS169iA4ttlNk51YaHXVXmCRVnifTvBmwffHtXTbQoty3J7SggZwG1jftAajesD/hLtgWF7Di+Eu3mYWrkEFFQ5lN1DAM7LmmO13DG43wlbqW7r2sRKWkyqAgDqJkkrJznYkLAOXlBNanJdGWuKa5o9m4ibbXsWgKFl6tmCsM485jK8tAumk5vXXIcM4nZxVu81tny2UDEkMsgyAIBnlOvKDzFVemuFsjiGMZnW3mXDF2cgQVW0yjeW7I1UCdeegGHgbQ6nENhbquTZtIMjlj2bd3MrK2xJCwTrvFWLUSitqKZaaEndHo3GcIRfu5V0zE6chpyG2pqi1kxMaEkesb1S6S9O7mHxmNVrVu5bw6WmWTlZutOH+FJG7trHIVuHGJcsShzgsxDKysu40mT4jTurbh1V1GjFm0SVzvyZhFMVosUxFdGzk0DiolaKRUSKdhQMrUStFNRIosKAkVAijsKgVosVFdloTrVkrQnWnYUVHWq7rVx1qu4pWFHqPk1H4iv6dz6Zpqn5OR+Ir+nc+kaVedzfkl8s9Hh/HH4OEQUZRUEoqV3bOBRICpRSFSFFjobLTXgcpygFoMAkgTGkkAwPVRKcUWFGeDe0ylEjdTZMHke1IJ7xtvVvqDI7exmIEHSI7x3zO47tKNFPFVQxqPdmmeeU65JV7JDZaeKlFM7gCSQB3kgD2mrbM1Gdg7yPedkcHzVIUyDC3N4/wC4j1rV27YVtx6O8evlWXw3EW3v3msMrgCzISSAQzyZGhEA7afXY4zxm3hgDdbqwSQJ+FEHTKD9W9cfS6iMc2WMn1d/wdfU6eUseNxXRV/JY6p1805x3Nv/AHh9Yo2Dxa51zdgzs2ny7VyOF8pOHa6ia9p8oZmhACYVzGYxrqOXjW9/x3DPKi9aJkyvW2QQdtrjqZEfFmtz1MHaTMsdLOLTov8ATHg1q5buOzlI6tyQO1Ko9sDUgD8puTprWXe4aAuCy5Xe0cMC7FkbI/UWGcoCQ0yykHbXXerOLLOl2LbtqrZQZzgXRcEkdkDVtNfNPIgVfucdtphLWayrOq2xkQ6oevUgFQT2VIDQeQrkTk2dqMUipeMYPEvaIy2TdQE7MFtWMm8QHOYn9NjWH0nwLnB2GtOzI/V7HdOovMrTqZLFTE8lrq+IJhzhMQrdbZS4z9rS435C4mdACcwhdBvpsK4bjoy8NwymZt2nBzcili/aYAfGLKT6CahbJtG15WuCG7dm0CLj27bAoDLQ9hCTl5Kp3+oVz+B4EtnAXwQHPuZO2G/pHfGgyNDlCaQecHWAK73jas+MQAZ1uYewwt/BYhlJVxHmlV5hh4awcSynVi7hxbBt66AqWKPiLuZXAgqMrjbYGNMpJBV3D9K8Db69nzsr9hSrWs6sq28McoaIGrprI7TaeaanwrhdxLVybilbZQoAGUdWZAGVmIAyhdQSZBHKrHG8a1q/cV7R7aYdluCBlDW0QqS2gl7foOVdoqwuNHVMmTKTatvqd5FzNHiCCPWPRV+N1JV7lORXF2uwBhTRRDUSK7tnnKBkUxFEIqJFFhQOokUQimIp2FAitMRRIqJFFioCy0FxVk0FxTsVFW4Kr3KtuKA60WFHpnk6/mK/p3PpGnp/J5/Ml/TufSpV5/N+SXyz0OH8cfg4VKMgoSUZa7VnEoIKcUwqQosKHFOKYUO5dIYALmnfYROx132Og1qMsiirZOMHJ0g8UorOs8YnzrboNdWyxoSJmfCi3eKqoJyuwGsqMw/y71BZoPuSeCa7F6KzOkpHudgy5lbsnwkGGzfAhgDm5RNNhOk9i4JFxVmQA5yEwYPneNA6RcV6uyLihnUMCeq7bBQC2YRsBl87loaWaV43T7EsMWsitHM37bLab3FiFvsTZzKAFZAJzLlvOc2y8o8O7G6ZdGbwdb2QkEKXJAUK2UatJygkzoN48KvYTpJZa8Xu2cSSxuDs27fWZ5UswuEzmhQuUDYx6TcR4rhWLke6rGcC5Nu1ZZVViMikIdFnkSCC7bzFeYhhyY8n0u17vv8Ao9RPLGcPq6/2BWOhVm7ZtXFKDQNeUMGcowOVlJkJBmSBBjlFYPTnhSpddrYPZuPauSQTmUkI5jYsoM97Ix+EK6Dox0kweHa8Mbbu3LWdktIh7SBW1DWy6kAh5nacw5Vkcb4hh3vXrq4kslx7wNlrTA9W90MmVxKlhOcTABQama1QU0/qfIzycK5dQvkwwpa6CRoMRhCD3w7yPmmve7uGBHjr3mJBG014PhuH4rBYXNauKxvXMP1OQBpzdYQyhlMFuxB35aVuYPp3jnvtZtXBd6lVDtlzC4+cK7ArsgLQI+CubvFaYySVFVHo2A4CgzhgpMqJVAmyKu41Pt51zfSXg4GGgalFvECTrmS8TObMWzSVMfH8K7LFYrqwTlkswAAJksSFGkd0VgY3imHL57quGSUGVVdTn1IXtgtopBMRE8t5SS7DXlmNiON2has4lmKsloC47gMoOU2Q1sL52YAsqHcHUjtED4J0uw+JaBhs2qwy3mDQHD5itxYYrlBMRtoKuYPoYuIJ68KMJBNtQwIJzAm8WiFOh7XwgQBCgS3DeitjClGw7PkukqQ0aglWDKQATIA1Bqv0w3s2uJk3btxriXMrWbYTKVkAZzIZWmSSARpGsyCazLfFgLl5GLALaW0uZcuYr1lxmBLwwJ5TIjatLDYd7b3bZCCyAgskElmBg3GeSRmNwtyG9E4xhhvsGJkgsJ94bxjcd1NQG5GanFbZa4C6jqxOfNbAYSozZRcYp56+dH21LvSjCrviLXqYH6Pqqj0u6PrcuYi3byq16xaYk7di+hYlgCR6NRrrtXEcN6ItaLFrqfBgAmWC3rTyO8QBr/3LWpamcVRhnpccnu6HfWemGFckLcJywScjgCdtwKvWOK2XMJcRjtAYE6biKt8A6PImLxN9rhDMtq4D8QhTbEGdRrqOYkbGr/Tjoz1mHBtC311p7bnQByC2UwwBZSddfA91Naqd86DgYNcmzMFwGQCDGhg0jWdwe6hz2lVw2HdkJuK0yRmIViT4bnaK0a2Y8m6Ns52XGoSpETUDUzUSKssqoGxob0VhpOnonXbeKCwp2KgFwUBxVhjQHpbg2npnk8/mS/p3PpUqXk8H4kv6dz6Rp64uX738nexfYvg4VKKpqqjUYNXVs4+0sA0+ahBqnNFj2hAaZj84pkEkDvIHtNUn4nCXWKFTaYAr1gk6LpCoeVxedQnkUOpZDE59DRQQO6IoV3BW23RSe+IPtGtc8ekKYjKB2CVV8pBbKVhi5y5tB4DdhHeDYjjSYdPfbufttBOdRE7KpHZI0B7MeuBWWWqV1Rrjo3V2aI4FbC5UNy2NdFdiJOpOV8w3M7VyHEsMltyt25cbMl52ypbQRbk9o24JLEGBmg+ut9uliKBnVcxBK++IBl3Wc+Uwe+TzPICuD6TYhmvB2vQt2QUQrcgLkUzlYwCBExupMamqsuZSVIsxYXF2w/RQe6scvUh8qEGWYgzvnY9qJZVOkkE0fj+Ave6Ltor1WHQ5Z7XbVQjtLk6gaN3SBpIrC4dxM27DvnQuqjKnaG7FSQEgaDnoQflzuJYws7jOfOuEEszdmTlXUnu01Pnb92dmlFrpBh1W6zo8qe2smQ+ZsrhTzE5vV6Ktcb6M21t9ZYu2yijtTetMxOUGERe0QNe0QJPLTXmQd5+5kfVNQmhchnd9FuNYcYVrN7FtZcMRaY2nYWwVPbGUwD27oHMFgeQiHD+klrAXbvVOuIVktqGVSshUymA3mE89DrGhFcVaUGZnY7ejc+FOrgnXQeAB+cipWI9XxflOt4hSLlu5azKwLAB4zEQq9u3oRM8zoNqv8J47gwtsyWzZioFh1JyE5gdG0nU66xvvXH8H6XvDqHtFVUEG9hrBgm5bQszDUr2jpOgjuqGI6ZqrgrYsXDbLdrq2UCXYZx1bqIIYd2pmNqe4VPqz1zC+UPh9zQ37cEa5ldRljXz1A7qa50hwjLaFu/ZYIU824h2CCSM0nY7CvJV6RrkBbA2084Fj1624OWAPO1P2U/DeIYYur3LItZCsOpuNqcx80ptqNzOvOhzJHtXELynaCcpB581zAab76eHsqdJ8PbewhaDBzLv53VvlOh8TvpXmFnB2b158RatXxbdcXLjJqxRpA1GpDGBEyV5TVrGYvD2sU7i7eYvI6toS2MyD31WDtmCQdMup0FSWQTVh8FeRcXdbtOpwiq1tiN/xedSTlkMNI5k89bFuzdvWD1GH97CSrKpZtSpKjMEKxC6AEkAaaVaxnGlw5L5rLP1S9VbFy4zv1gtwSvVKFUr75OZjAGmtU+A8SvMRby4ewo7SnJevfkgCpk3ANwYMfAPLWobg2+52fCrd83LpNwqOpBAUK7GD5oBEAn0mtq1YSyWNy7evRbts5uwwMXCUgqqgZWDGAPheivLeFdIuIXXYNntHLAFq0rPA8SNuZHcCRXQcHstiRF3F8QUic+YrZjQnTLbk7LzG52iKjassTZoPbALZUK5md2B3zs7FiY5mmZDuQR/CsrH9HLRKFbmIbMisyviLjEE/AOUjXUSRse+q93gNhZ96DMYyhi78jBhmMxE+rxroY5y2qjl5scN7uzUuYu2vn3La/pOg+c1Xu8aw4IBxFqddA0n/ACg1Wt8HsWzpatKRrGRNBESZGp319Prl11oyqNa01Ygooykzvtr3DxqzdPuyuodojf8AyLDMRlul9/MtXWPLWMvy/ZUbnGrcSLWKYQdRZyjTvzsIqJ4vYzEdapbmQ0zOsDLM/V3zQvd6PoCREHVLhLzrAyKddNZjl3mFz7yDl2iDbjRLQuEvZiPh3LSaAk6wG+MdJ+2oNxG+ZAw9pYPw7rHlM9iPD5ai/EtY6i+RvOQDU/pMNfGhHEM5ym1ctp3xbP8A9QA+x8aVe7Y9z9keueTK+z4BGdUUl7miZssZzB7euu/rpVPycR7hWJjPc33PaOuhNKsE/uZ0IP6UefI9GVqpW3oqXK6pyS4HqQaqy3KkHoAfE4rKUgEnrbBEQNBetzuRtI0/jWHw7i1pnuomUuoMMQWlcxgDZjDR4EssHem4/wASXOlm8UW0YuN5wzAOqhCZPiduQ9XD8PxmTGG7bWUZnmD5qOxJkvOqyDrHwe+udnf1WdLA/po18P0lcrnu4fO1hrwBzuirntPnWApBOW20SwJ8RUcDxG3fBe4tx2lnclFKrlU+92yW7ABCmCZI9JrpbmQ2uyqytwOVTUG51d5XBHj1mkASMsnUVu5cXiM7JhUA9+tEl1BLouQP36lm31GUExWVybZqUUkebY7pBaK2eszkhFgFDEMTmOl2JyjmNgBIrQxWEtXBcAVibYuQz2gDBZ385mlhJ87WJHMiSYbpnF+6lywhVysDQFGtgKyCdwY2G8t31z3SXHe+XFKoJu3GAGaRmVQe0DJ2XeRPopdRvkA4OUZWsZGa4+YIDoBpmA+MSYiIEnLqOeBIJJaZ5aTr7RFamCwdwuzqACgzI8ZFlCIiQAT9zWfjSpuuUEKWYqO4EmB7KsKwE0p0itF+HZkLhhMiQSo02GkzNOvCcrCbludCO0CANySZgQIMc6E7GxuG4MnMZykKu41hmUSPU2/jVdcCdNRGfJuJmJ23jxrbXBpmecTbbsIqkv2uy1sga6AAKRE6QKvcHsWutyO1szy1MMWtDZQSIYaRr4RTIpW+pRsWWuYe82YF7aC1lAhiiXcPlICjXdpJOvtqkvD71uz1vaVWLJBDDNl6toXSDqR/dNep9GOD4Wx1qtftds3cphlYhlQqTnKnslC0TrFdJYv4RcOli7dBCuzKzBFIGbNGrk94kb66ClTJ0fOovkEx7SBP1xWkl4XHQMgUFLayJ0ygJngsBrGY+M7Tp6B0o6F2cRiUu2btjqWyhwLttSMpXNGsbGdAT371Y4l0Cw1lVuYLEF7yQApvYfUAlgNQupIA+qq5ZFGSi0+fj+49rq0ci/DrgDrYDkdsCEWSIQgsM5AktAyztRzwrEXALoW4CpCy97DWxJBhe206qDpyE71uWeBXHYPeZFYOXI6zDmcyhYADDmo2HwjtXVYjh1k5TmhU7WRRahmHmmes1A1IG0weVWJIhbOJ6XuRfwyXAAt3D4MLN8ABhh0Q62wzAAse0dD2iNCaF0o6E4y0OvNu24Ziw6m5euZDqc2sQNSZ119Nd3jONWWIDvbVktooVmTMDkEHfQnTbwro+D8ctvYVbTi52crZWByHUDbYneD6abVIcfqdHzvbx7XCALVoODo2V845CArfB0ghZGUevseHYH3PbR3uZLl0DJklcyslu6ogWzqTyPxlnQNQxgrtvit5gHAe9eZSZGcC4QDJQiDmmRIiSdq2eLYpVS2Ql2LTrkJtvA/FssAZJALSddi51jWly9xU+fIs4HANeKvibl4t2ozXWE6HSEKwOcTqCZ8Lp4LYDEi2J75Y6GDzbYwKN0dRMbYuG6GtshmO0FOa2wa0Q0BtZM+iohoAA0AAEd0AAD5K34Euxh1DkkrBDhdkf0Nqe/IhPtIoosoNlUehR9lMWobvWmkY7YUv6qA9yotcoNy5TEO71WuPT3LlVnuUAeveTU/iC/p3fpmmqPkwP8nr+nd+maVcqf3M6+P7EeYJco63a523xRuZHsow4k07j2V2fQkcN6iKOgW7RFuVgLxRu8eyiLxVo3Hso9CRDioGd09wJdesXMWRVECYylnnQejfwrklx114tvcAVdhlJjTNIGWIECRIroelWOLWXBPahdQIgSf41ncMsM7tevEW7TLctwFBMOrKAIGnbIBO+tc3Pie+kdXT5ovHbMrCh1uBVusBlLXIYgAAEsNP+0AaeirB6Wtr2CD3i9iPV/ScqhxNUtLcCEk3WMyDKWw5ZVMgTn97aY+D6qtdDMEjOzuqvAgBgGAJjUg6fc1nx4/VltRqy5fSg5vsc6b5kkEgmeZ576706XgAREk6SeQ02HI6b123GOjyXSHtKltgPNCAI3pA0B8a5HGtDAG2LZVcsARJ17R7576nlwSxOmQwaiGdXH9FWRHjy2+/dUK6McXwob+bAiRHbaBA5CqFo2Ga6GTKGDm2S7QhAYgEZSXmABMcpNRnDb3TLITcnTi1+v8AJntdlVEaide+dR9dJb5AYT5wAPoBBHo2FDNSy6T6KrLBi1TxF8uxZjLEkk95O5p+q0nkCAT6R3eo1BRofV30Aa/ACqE3C5R1MJp2WzW7gYGVYRqggiDmg7yNZ8EgtIM7AAsey8NLEjKZEEQoYRGjnSZnW6LYdUs23UdorJY68yeeg/8AdWuI4FbvnKhOXKCV1HMGRv6966EdFJxUrOVL/koLI4U+Xc569hiLKsGvhQxIi4oLK3YLFuZzWz6APCq/B1a9cHVjFXIO+YMF0JE7CdOZj5qs28MiDqr1pWYNowWJE7yO0dD8o8aboPdyFyAcwI17gVIM+yq1p7lGN9TTLU7ccp10/qDxuDfDD3xcWFIiS6gSQNokTqeZ09cAOFxL5WslkQ6KDfUGQCWOrA6kMZI5+iuh6W8UJw7ozSWy6afGBrEbpriVAS2QFUADsjzRoPkijLgjjltkyODUTzQ3Rj+wNvAYm3buDsdsoS3XJK5TB+Fses18Ae403DulN+yPy+ISSD71cyAwAO0sQTHPxotrpvimGUEMTPwROxnT21Do9hXupdyBGa3ZzJnIOUdeubKrmASCRoOfjWeShy2s0wlPnuRrf8exF6xbu279xr1m4wBa5mvjrVGoGWBbi208wYPOla6aY5msk3rmV3RQD5jgZQQTvJkFojztIqjglxQBcIoYoVE5FyjYnJGkgeurPR/Dy1pWdGtreQpDFu3oIhRqYgx4UOCT52HqNp1X7O66PcRxttScRiWuORAGhC9qcw7I1I0M0W5dkkncyT6awjjn+Mf41A4xj8I+2u1DSKK+lnAnrnN/UjdNyhs9YTYpvjN7T9tQ61j8Jvaanw7IcSvY2muUB7tZRut3t7T9tCNx+/5alw79x+v4NK5dqtcu1n3Lr9/+aqly6Tz/AM1RenfuWxm2e/eSo/ycv6y79M0qreRo/wAlpOvvl7nPwzT1wsqqbXk7uP7EeDWLpndqsi4e81RtgnnI9Gnrq0GPfHq++telRwpwVloXT40RS33iqaqYgNr6PrqYtQNyT6gKkZ3BFHpNiG6rLpGYHbXtab93YHy1HEcLTqRJynMAe3I/KR83P10HieAz7KAeZEnn3ffesi7aK6Hv8frrl5o1KTa6rkdfDFOEVF1Ts2n4k1m0Sl2xdfOBm6q0+gBETctltMoIjSCKngLvupM2IIOUkAKiWxsP+moJNc0U0qVldIg+o1ixKMZrdG+Rsypyi0pUdXbwOFBmNtpL7j0mK53jrr1zZNtOZMk6k6nxqo1o/wDuoNbP3IqzPkjONRhRXhwuErc2/kt3MJc6hbxXsFigaAAWUAx3nQ0f3Fb6sMznMVcgDLBKsECj1ktPcDRcRxdTgLeGjtW71y5PeHVVj5KopiQEjtebG+n5UPoOQge2sbRoRqYPo0r2DcLw3WvbCkadhM5Mzr3Rp3+gC8EIvC25IUlxMDe3OYQG0iD65HKla4sRbZVZlk3m0MDNc6sbDnAI9dExHHSzqwJZle5lBkgK1tU09eYxSpjOixfRGz7mtXDft2Ve5ctFriMJNrrMrBUJGYyB2j8Ge8Vm4Xofh2YKOJYUk8st6DGsSVAqxx3iC3eE4bPcBvrfusU+EQ+7mBA1Uf3q420SCCO+mwjR3lzhVoXCLOJTqhAWUxDGOZJAA3X5fCgvgbaGDieWnvLiW07Es43AMEnQjWK469eYnWdyfbyqaXjpM+sn5q0Y5cqdlMsfO+X6OzvcFsuZ69xBBDLaXeIK9q/Ec+fnH1x4eiWbL9XcljfdQWUKCgtW2mAzQZfvMxy1rmjj3B0Onh99TUcJfeVBbsBi2XxZQpOn6Kj1CtEtsMkXjbfvZQ4OWOUZ1QTjNnMzNmtlixMhjJB2EHQRWYMMT3e0VvswO339tTFqac8EZysjHUbIpUYFrDsCDAOuxOh8DBmK6Po7xy5hhdy2x27BtKRHnG4j52+OOwVjuMd9DOFB3Aqa4QAbVDh0hS1QS/x64c2W2qq3IyY02nn4VPCcYcXLji2qlw+2bsuxWbgk7wMsdzH00AYIHnHrP1UexhI5n2n6zV0oudbjMssIJ7VRqDiBclioDEkneJJnbXT11LrD8UVVtsRtrRyzd9bscnVHMnFN2Ra6aj1pNQZz8b56C7D42nfr9tXWTUAjue6q7Xx4VFoP3OtAeN509MfPSs0QxolcxI8KrXMSvPTfmKmbA3Ez6ap3rXifbUW2a8cI9D6L8ijA8KSP+pe/1DSofkNWOEW/1t7/AFDT15zK7nL5OrFUkeGWXeBOU+s/NFWVYtpPyfbWQ8CMq5tdiT8lFNtm+Mo7uz9lej3HGljT5mxaWNyPlGnoovy+Op+WKx1ZxoCw9GX21YsoQN2PsPtqSl4M08Vc7DYhQRrHsPzxpWZfwwJ5e2r1y2x1J07qAUPd81UzVlmN7ejKXuIfFn7+FSTCgcoqyNKcmdjVGxF3qSKNywCTp9dAbDDmDp4MNfYa0Lq6an1xVR7scpGvOR7BVcoo0Y5tmXcCzz+/pApnVdIJn5Ksm4hkFSD4fYaAbOvL5BWOUTbFkDbA2YH0T9lDAoxwx8KG1kj/AN1U4v2Jpk5MRI9v2U1tfT9/XTrhyasLgwNT8kiPkqW1sg2kDWzP3/jRxhfV6qNZtAd8eirAtjxq6MTPPLRSOHPfU7WGPjVhlFSt/fX5IFOqK3kdBLafePtq3ZWhjQaAfxqaTV6Mc3ZPLUo+80pp9/uatSKR1oinehi1z7u4mpZ4+5NOiL59CzJ8Pv6KgwPOPmoIcnl7PuKYPGxPoP2QauiRUCYY7agfpGKDcLb/AG+zwopbXzfm+wRQruJMxln+99kVPkWRTvoCZ+8eiJoGTTf2fwqy7yNF19IqncuGRyPjtR0NEAb9nmTPo+saVSvXTtB9dXGuTzB74I19QNAvMJ1n11CXg1w5dT6J8hf/ACi3+svf6hpUvIb/AMot/rb/APqGnrgZPvfyb10PKfwRcVzSMLtsetse38rVpvJXxU/1QT3m9Y9vn01KtPG5PBS8EH1FZ8l/FVP8z9fXYf8AeUZfJnxUk/igHibtj6rk0qVHHZfBCWlxvnRBvJTxSZ6gn+1sR/qU48lnFN/c37Wx+8pUqfGZPBDhoDHyVcT/ADb9rY/eVL8FXEvzb9rY/wB9KlUeLn4DhoEH8lPE+WFHrvWf99R/BPxOD+K6n/zWP3lKlS4qfgktNCjNueRfiuaRhSfTdw5+e5UbvkZ4udfcgn9dh/3kUqVUvLI0qKIjyNcY2OEBH67DfvKf8DPFz/VAB+tw/wBVylSqPqMe1C/A5xiI9y/tsP8AvKdfI1xf80P+Nh/3lKlRvYtqJ2vI5xadcJA7zesH/wDSraeSHivPD/tbH7ympVNZpIrliiwn4IeJfmw/xbP1PSXyQcSH9V/a2f3lPSp+tIr9CPkKPJPxL82/a2f3lTHkp4l+b/tbP++npVLiJFb00PIvwWcS/Nv2lj/fUh5LOJfm/wC1s/76alUuJmR4WHkX4LOJfm/7Wz/vpDyW8TG2H/a2f99KlT4qfgOFgFXyZcS54cf4ln6nprnk04lyws/2tn67lPSqXGZF7CWjx2CueSziJ/qw5f0tr94KH+CfiQ2w5/xrP7ynpU+NyeyJrTQ8gx5KuKfmsem7YPzXaBe8knFT/VZ/trA9f5WmpVHjcngujp4IAfIzxP8ANWB/XYeP9Wh3fIzxblhp/tsP+8pUqi9XN+xYoJHtnko4DfwXDksYlOruh7pK5lbRnJGqEjbxpUqVZW7dl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6" name="AutoShape 4" descr="data:image/jpeg;base64,/9j/4AAQSkZJRgABAQAAAQABAAD/2wCEAAkGBhQSERQUEhQVFBQVGBUYFxcYGBcaGBcXFxUXFxgUGhgXHCYfFxwjHRgXHy8gIycpLCwsFx4xNTAqNSYrLCkBCQoKDgwOGg8PGiwkHyQpLCksLCwvLCwsKSksLCwpKSwsKSwpLCwpLCwsKSwsKSwsLCwpLCksLCwsLCwpLCkpKf/AABEIALcBFAMBIgACEQEDEQH/xAAcAAABBQEBAQAAAAAAAAAAAAADAAECBAUGBwj/xABOEAACAQIEAgUFCgkKBgMAAAABAhEAAwQSITEFQQYTIlFhBzJxgZEUI0JSobGywdHwFyQzVHJzo9PhJTRDRIOSk6Kz0hU1U2Jj8RaCw//EABoBAAIDAQEAAAAAAAAAAAAAAAABAgMEBQb/xAAuEQACAgECBQMEAQQDAAAAAAAAAQIRAwQSFCExQWETUXEiMjORwaGx0fAFI4H/2gAMAwEAAhEDEQA/AOdRaOiUkSj20r1548SW6MLdOq0cLQIgtuiBKkqUQLQBEJUhbqQWpCgCOWny09PFFgNFKKeniiwGikBUopRRYEaUVKkVosRGKWWplaUUADK1HLRStNFAwZWmy0QLSigAWWmNuikUxFAAilDZKORUWFAFdkoTLVpqE60gKjW6Cy1cZaCy0wKbpVa4lX2SgOtAGfcSs/F2JFa9y3Va4lQasvxz2s9n8iaRwpB/5b3+oaaj+R9Y4Yn6y99M0q8xmX/ZL5Z6bG7gn4PMLdqrFtKdEoyJXqDygyJRAtTVaIFoEQVamFqapUglFjoHlpyKKLdPkpWFA8tLLRclPFKwoEFpwlEAp6dhQPLSiiZaaiwIAUoqcUopgQilFTy0xFAiBFRiiRTRQAOKWWiZaYrQAOKiRRYpiKLCgRFNFFio5aAAlaGy1YK1FloArMlCdKtMKG6UAUmt0B00q860G6KAM+4lVriVfuJVd7dA0ew+SYRw5f1l36ZpVLyVCOHJ+su/TNKvM5/yS+Wemwfjj8HnVu3VgLTKKMq16SzzQlFEApBaIFpANUqcLT5aAIxSip5afLSGQApwKllp4oEQC0+Wp5aQFMdEMtLLRIpZaLFQOKUVWxvF7NkTduokd5+oUfh2KS+jvbcEW3NtpkQ41jUQfSKreaCdNl0cGSStJkopBattgGCB9wSwMaxBjcUCPv8ALTWRNWmReKUXTQHLSy1cx2D6u46b5SRNAFuTA56D01JTtWRcWnTBZaiRRivqqJWnZGgZFRiikUxWiwoERUStGK1HLRYActRK0crUctFioAUobJVgrUGWpAVHSgslXGWhXEpWBQe3Ve4lX3Wq9xKVjPV/JcP5PX9Zd+maVS8mQ/EF/Tu/TNKvOZvyS+Welwfjj8I4C2tGVKZFoyrXobPOUJVqYWnValFKx0Ry1ILUqllosKIZaWWihaWWix0DipRUop8tFiohlpRUXvGWAUmAh03ObPMDwhf73hT27wbY68xsR6qrhljO1Hs6f+/+lksUoU335jxSip5anbtyQBuam2RSs8w4n0Xv/jRCW2tqbtxNBnUs2gDNsAttWgHZh3kUPgfTrFYLC9ZbKHrLtzMHGbO+S02YkENPackzuVrq+kOLvhz1FsOim2YzFA+dM8OS3bXKPNG4DSIFY3CeGm11SBWskXELhlHbWbdu46GJKt1iww5Ix8a4WVx3XE9Fi37akdBY8pKWcHhr2IsS169iA4ttlNk51YaHXVXmCRVnifTvBmwffHtXTbQoty3J7SggZwG1jftAajesD/hLtgWF7Di+Eu3mYWrkEFFQ5lN1DAM7LmmO13DG43wlbqW7r2sRKWkyqAgDqJkkrJznYkLAOXlBNanJdGWuKa5o9m4ibbXsWgKFl6tmCsM485jK8tAumk5vXXIcM4nZxVu81tny2UDEkMsgyAIBnlOvKDzFVemuFsjiGMZnW3mXDF2cgQVW0yjeW7I1UCdeegGHgbQ6nENhbquTZtIMjlj2bd3MrK2xJCwTrvFWLUSitqKZaaEndHo3GcIRfu5V0zE6chpyG2pqi1kxMaEkesb1S6S9O7mHxmNVrVu5bw6WmWTlZutOH+FJG7trHIVuHGJcsShzgsxDKysu40mT4jTurbh1V1GjFm0SVzvyZhFMVosUxFdGzk0DiolaKRUSKdhQMrUStFNRIosKAkVAijsKgVosVFdloTrVkrQnWnYUVHWq7rVx1qu4pWFHqPk1H4iv6dz6Zpqn5OR+Ir+nc+kaVedzfkl8s9Hh/HH4OEQUZRUEoqV3bOBRICpRSFSFFjobLTXgcpygFoMAkgTGkkAwPVRKcUWFGeDe0ylEjdTZMHke1IJ7xtvVvqDI7exmIEHSI7x3zO47tKNFPFVQxqPdmmeeU65JV7JDZaeKlFM7gCSQB3kgD2mrbM1Gdg7yPedkcHzVIUyDC3N4/wC4j1rV27YVtx6O8evlWXw3EW3v3msMrgCzISSAQzyZGhEA7afXY4zxm3hgDdbqwSQJ+FEHTKD9W9cfS6iMc2WMn1d/wdfU6eUseNxXRV/JY6p1805x3Nv/AHh9Yo2Dxa51zdgzs2ny7VyOF8pOHa6ia9p8oZmhACYVzGYxrqOXjW9/x3DPKi9aJkyvW2QQdtrjqZEfFmtz1MHaTMsdLOLTov8ATHg1q5buOzlI6tyQO1Ko9sDUgD8puTprWXe4aAuCy5Xe0cMC7FkbI/UWGcoCQ0yykHbXXerOLLOl2LbtqrZQZzgXRcEkdkDVtNfNPIgVfucdtphLWayrOq2xkQ6oevUgFQT2VIDQeQrkTk2dqMUipeMYPEvaIy2TdQE7MFtWMm8QHOYn9NjWH0nwLnB2GtOzI/V7HdOovMrTqZLFTE8lrq+IJhzhMQrdbZS4z9rS435C4mdACcwhdBvpsK4bjoy8NwymZt2nBzcili/aYAfGLKT6CahbJtG15WuCG7dm0CLj27bAoDLQ9hCTl5Kp3+oVz+B4EtnAXwQHPuZO2G/pHfGgyNDlCaQecHWAK73jas+MQAZ1uYewwt/BYhlJVxHmlV5hh4awcSynVi7hxbBt66AqWKPiLuZXAgqMrjbYGNMpJBV3D9K8Db69nzsr9hSrWs6sq28McoaIGrprI7TaeaanwrhdxLVybilbZQoAGUdWZAGVmIAyhdQSZBHKrHG8a1q/cV7R7aYdluCBlDW0QqS2gl7foOVdoqwuNHVMmTKTatvqd5FzNHiCCPWPRV+N1JV7lORXF2uwBhTRRDUSK7tnnKBkUxFEIqJFFhQOokUQimIp2FAitMRRIqJFFioCy0FxVk0FxTsVFW4Kr3KtuKA60WFHpnk6/mK/p3PpGnp/J5/Ml/TufSpV5/N+SXyz0OH8cfg4VKMgoSUZa7VnEoIKcUwqQosKHFOKYUO5dIYALmnfYROx132Og1qMsiirZOMHJ0g8UorOs8YnzrboNdWyxoSJmfCi3eKqoJyuwGsqMw/y71BZoPuSeCa7F6KzOkpHudgy5lbsnwkGGzfAhgDm5RNNhOk9i4JFxVmQA5yEwYPneNA6RcV6uyLihnUMCeq7bBQC2YRsBl87loaWaV43T7EsMWsitHM37bLab3FiFvsTZzKAFZAJzLlvOc2y8o8O7G6ZdGbwdb2QkEKXJAUK2UatJygkzoN48KvYTpJZa8Xu2cSSxuDs27fWZ5UswuEzmhQuUDYx6TcR4rhWLke6rGcC5Nu1ZZVViMikIdFnkSCC7bzFeYhhyY8n0u17vv8Ao9RPLGcPq6/2BWOhVm7ZtXFKDQNeUMGcowOVlJkJBmSBBjlFYPTnhSpddrYPZuPauSQTmUkI5jYsoM97Ix+EK6Dox0kweHa8Mbbu3LWdktIh7SBW1DWy6kAh5nacw5Vkcb4hh3vXrq4kslx7wNlrTA9W90MmVxKlhOcTABQama1QU0/qfIzycK5dQvkwwpa6CRoMRhCD3w7yPmmve7uGBHjr3mJBG014PhuH4rBYXNauKxvXMP1OQBpzdYQyhlMFuxB35aVuYPp3jnvtZtXBd6lVDtlzC4+cK7ArsgLQI+CubvFaYySVFVHo2A4CgzhgpMqJVAmyKu41Pt51zfSXg4GGgalFvECTrmS8TObMWzSVMfH8K7LFYrqwTlkswAAJksSFGkd0VgY3imHL57quGSUGVVdTn1IXtgtopBMRE8t5SS7DXlmNiON2has4lmKsloC47gMoOU2Q1sL52YAsqHcHUjtED4J0uw+JaBhs2qwy3mDQHD5itxYYrlBMRtoKuYPoYuIJ68KMJBNtQwIJzAm8WiFOh7XwgQBCgS3DeitjClGw7PkukqQ0aglWDKQATIA1Bqv0w3s2uJk3btxriXMrWbYTKVkAZzIZWmSSARpGsyCazLfFgLl5GLALaW0uZcuYr1lxmBLwwJ5TIjatLDYd7b3bZCCyAgskElmBg3GeSRmNwtyG9E4xhhvsGJkgsJ94bxjcd1NQG5GanFbZa4C6jqxOfNbAYSozZRcYp56+dH21LvSjCrviLXqYH6Pqqj0u6PrcuYi3byq16xaYk7di+hYlgCR6NRrrtXEcN6ItaLFrqfBgAmWC3rTyO8QBr/3LWpamcVRhnpccnu6HfWemGFckLcJywScjgCdtwKvWOK2XMJcRjtAYE6biKt8A6PImLxN9rhDMtq4D8QhTbEGdRrqOYkbGr/Tjoz1mHBtC311p7bnQByC2UwwBZSddfA91Naqd86DgYNcmzMFwGQCDGhg0jWdwe6hz2lVw2HdkJuK0yRmIViT4bnaK0a2Y8m6Ns52XGoSpETUDUzUSKssqoGxob0VhpOnonXbeKCwp2KgFwUBxVhjQHpbg2npnk8/mS/p3PpUqXk8H4kv6dz6Rp64uX738nexfYvg4VKKpqqjUYNXVs4+0sA0+ahBqnNFj2hAaZj84pkEkDvIHtNUn4nCXWKFTaYAr1gk6LpCoeVxedQnkUOpZDE59DRQQO6IoV3BW23RSe+IPtGtc8ekKYjKB2CVV8pBbKVhi5y5tB4DdhHeDYjjSYdPfbufttBOdRE7KpHZI0B7MeuBWWWqV1Rrjo3V2aI4FbC5UNy2NdFdiJOpOV8w3M7VyHEsMltyt25cbMl52ypbQRbk9o24JLEGBmg+ut9uliKBnVcxBK++IBl3Wc+Uwe+TzPICuD6TYhmvB2vQt2QUQrcgLkUzlYwCBExupMamqsuZSVIsxYXF2w/RQe6scvUh8qEGWYgzvnY9qJZVOkkE0fj+Ave6Ltor1WHQ5Z7XbVQjtLk6gaN3SBpIrC4dxM27DvnQuqjKnaG7FSQEgaDnoQflzuJYws7jOfOuEEszdmTlXUnu01Pnb92dmlFrpBh1W6zo8qe2smQ+ZsrhTzE5vV6Ktcb6M21t9ZYu2yijtTetMxOUGERe0QNe0QJPLTXmQd5+5kfVNQmhchnd9FuNYcYVrN7FtZcMRaY2nYWwVPbGUwD27oHMFgeQiHD+klrAXbvVOuIVktqGVSshUymA3mE89DrGhFcVaUGZnY7ejc+FOrgnXQeAB+cipWI9XxflOt4hSLlu5azKwLAB4zEQq9u3oRM8zoNqv8J47gwtsyWzZioFh1JyE5gdG0nU66xvvXH8H6XvDqHtFVUEG9hrBgm5bQszDUr2jpOgjuqGI6ZqrgrYsXDbLdrq2UCXYZx1bqIIYd2pmNqe4VPqz1zC+UPh9zQ37cEa5ldRljXz1A7qa50hwjLaFu/ZYIU824h2CCSM0nY7CvJV6RrkBbA2084Fj1624OWAPO1P2U/DeIYYur3LItZCsOpuNqcx80ptqNzOvOhzJHtXELynaCcpB581zAab76eHsqdJ8PbewhaDBzLv53VvlOh8TvpXmFnB2b158RatXxbdcXLjJqxRpA1GpDGBEyV5TVrGYvD2sU7i7eYvI6toS2MyD31WDtmCQdMup0FSWQTVh8FeRcXdbtOpwiq1tiN/xedSTlkMNI5k89bFuzdvWD1GH97CSrKpZtSpKjMEKxC6AEkAaaVaxnGlw5L5rLP1S9VbFy4zv1gtwSvVKFUr75OZjAGmtU+A8SvMRby4ewo7SnJevfkgCpk3ANwYMfAPLWobg2+52fCrd83LpNwqOpBAUK7GD5oBEAn0mtq1YSyWNy7evRbts5uwwMXCUgqqgZWDGAPheivLeFdIuIXXYNntHLAFq0rPA8SNuZHcCRXQcHstiRF3F8QUic+YrZjQnTLbk7LzG52iKjassTZoPbALZUK5md2B3zs7FiY5mmZDuQR/CsrH9HLRKFbmIbMisyviLjEE/AOUjXUSRse+q93gNhZ96DMYyhi78jBhmMxE+rxroY5y2qjl5scN7uzUuYu2vn3La/pOg+c1Xu8aw4IBxFqddA0n/ACg1Wt8HsWzpatKRrGRNBESZGp319Prl11oyqNa01Ygooykzvtr3DxqzdPuyuodojf8AyLDMRlul9/MtXWPLWMvy/ZUbnGrcSLWKYQdRZyjTvzsIqJ4vYzEdapbmQ0zOsDLM/V3zQvd6PoCREHVLhLzrAyKddNZjl3mFz7yDl2iDbjRLQuEvZiPh3LSaAk6wG+MdJ+2oNxG+ZAw9pYPw7rHlM9iPD5ai/EtY6i+RvOQDU/pMNfGhHEM5ym1ctp3xbP8A9QA+x8aVe7Y9z9keueTK+z4BGdUUl7miZssZzB7euu/rpVPycR7hWJjPc33PaOuhNKsE/uZ0IP6UefI9GVqpW3oqXK6pyS4HqQaqy3KkHoAfE4rKUgEnrbBEQNBetzuRtI0/jWHw7i1pnuomUuoMMQWlcxgDZjDR4EssHem4/wASXOlm8UW0YuN5wzAOqhCZPiduQ9XD8PxmTGG7bWUZnmD5qOxJkvOqyDrHwe+udnf1WdLA/po18P0lcrnu4fO1hrwBzuirntPnWApBOW20SwJ8RUcDxG3fBe4tx2lnclFKrlU+92yW7ABCmCZI9JrpbmQ2uyqytwOVTUG51d5XBHj1mkASMsnUVu5cXiM7JhUA9+tEl1BLouQP36lm31GUExWVybZqUUkebY7pBaK2eszkhFgFDEMTmOl2JyjmNgBIrQxWEtXBcAVibYuQz2gDBZ385mlhJ87WJHMiSYbpnF+6lywhVysDQFGtgKyCdwY2G8t31z3SXHe+XFKoJu3GAGaRmVQe0DJ2XeRPopdRvkA4OUZWsZGa4+YIDoBpmA+MSYiIEnLqOeBIJJaZ5aTr7RFamCwdwuzqACgzI8ZFlCIiQAT9zWfjSpuuUEKWYqO4EmB7KsKwE0p0itF+HZkLhhMiQSo02GkzNOvCcrCbludCO0CANySZgQIMc6E7GxuG4MnMZykKu41hmUSPU2/jVdcCdNRGfJuJmJ23jxrbXBpmecTbbsIqkv2uy1sga6AAKRE6QKvcHsWutyO1szy1MMWtDZQSIYaRr4RTIpW+pRsWWuYe82YF7aC1lAhiiXcPlICjXdpJOvtqkvD71uz1vaVWLJBDDNl6toXSDqR/dNep9GOD4Wx1qtftds3cphlYhlQqTnKnslC0TrFdJYv4RcOli7dBCuzKzBFIGbNGrk94kb66ClTJ0fOovkEx7SBP1xWkl4XHQMgUFLayJ0ygJngsBrGY+M7Tp6B0o6F2cRiUu2btjqWyhwLttSMpXNGsbGdAT371Y4l0Cw1lVuYLEF7yQApvYfUAlgNQupIA+qq5ZFGSi0+fj+49rq0ci/DrgDrYDkdsCEWSIQgsM5AktAyztRzwrEXALoW4CpCy97DWxJBhe206qDpyE71uWeBXHYPeZFYOXI6zDmcyhYADDmo2HwjtXVYjh1k5TmhU7WRRahmHmmes1A1IG0weVWJIhbOJ6XuRfwyXAAt3D4MLN8ABhh0Q62wzAAse0dD2iNCaF0o6E4y0OvNu24Ziw6m5euZDqc2sQNSZ119Nd3jONWWIDvbVktooVmTMDkEHfQnTbwro+D8ctvYVbTi52crZWByHUDbYneD6abVIcfqdHzvbx7XCALVoODo2V845CArfB0ghZGUevseHYH3PbR3uZLl0DJklcyslu6ogWzqTyPxlnQNQxgrtvit5gHAe9eZSZGcC4QDJQiDmmRIiSdq2eLYpVS2Ql2LTrkJtvA/FssAZJALSddi51jWly9xU+fIs4HANeKvibl4t2ozXWE6HSEKwOcTqCZ8Lp4LYDEi2J75Y6GDzbYwKN0dRMbYuG6GtshmO0FOa2wa0Q0BtZM+iohoAA0AAEd0AAD5K34Euxh1DkkrBDhdkf0Nqe/IhPtIoosoNlUehR9lMWobvWmkY7YUv6qA9yotcoNy5TEO71WuPT3LlVnuUAeveTU/iC/p3fpmmqPkwP8nr+nd+maVcqf3M6+P7EeYJco63a523xRuZHsow4k07j2V2fQkcN6iKOgW7RFuVgLxRu8eyiLxVo3Hso9CRDioGd09wJdesXMWRVECYylnnQejfwrklx114tvcAVdhlJjTNIGWIECRIroelWOLWXBPahdQIgSf41ncMsM7tevEW7TLctwFBMOrKAIGnbIBO+tc3Pie+kdXT5ovHbMrCh1uBVusBlLXIYgAAEsNP+0AaeirB6Wtr2CD3i9iPV/ScqhxNUtLcCEk3WMyDKWw5ZVMgTn97aY+D6qtdDMEjOzuqvAgBgGAJjUg6fc1nx4/VltRqy5fSg5vsc6b5kkEgmeZ576706XgAREk6SeQ02HI6b123GOjyXSHtKltgPNCAI3pA0B8a5HGtDAG2LZVcsARJ17R7576nlwSxOmQwaiGdXH9FWRHjy2+/dUK6McXwob+bAiRHbaBA5CqFo2Ga6GTKGDm2S7QhAYgEZSXmABMcpNRnDb3TLITcnTi1+v8AJntdlVEaide+dR9dJb5AYT5wAPoBBHo2FDNSy6T6KrLBi1TxF8uxZjLEkk95O5p+q0nkCAT6R3eo1BRofV30Aa/ACqE3C5R1MJp2WzW7gYGVYRqggiDmg7yNZ8EgtIM7AAsey8NLEjKZEEQoYRGjnSZnW6LYdUs23UdorJY68yeeg/8AdWuI4FbvnKhOXKCV1HMGRv6966EdFJxUrOVL/koLI4U+Xc569hiLKsGvhQxIi4oLK3YLFuZzWz6APCq/B1a9cHVjFXIO+YMF0JE7CdOZj5qs28MiDqr1pWYNowWJE7yO0dD8o8aboPdyFyAcwI17gVIM+yq1p7lGN9TTLU7ccp10/qDxuDfDD3xcWFIiS6gSQNokTqeZ09cAOFxL5WslkQ6KDfUGQCWOrA6kMZI5+iuh6W8UJw7ozSWy6afGBrEbpriVAS2QFUADsjzRoPkijLgjjltkyODUTzQ3Rj+wNvAYm3buDsdsoS3XJK5TB+Fses18Ae403DulN+yPy+ISSD71cyAwAO0sQTHPxotrpvimGUEMTPwROxnT21Do9hXupdyBGa3ZzJnIOUdeubKrmASCRoOfjWeShy2s0wlPnuRrf8exF6xbu279xr1m4wBa5mvjrVGoGWBbi208wYPOla6aY5msk3rmV3RQD5jgZQQTvJkFojztIqjglxQBcIoYoVE5FyjYnJGkgeurPR/Dy1pWdGtreQpDFu3oIhRqYgx4UOCT52HqNp1X7O66PcRxttScRiWuORAGhC9qcw7I1I0M0W5dkkncyT6awjjn+Mf41A4xj8I+2u1DSKK+lnAnrnN/UjdNyhs9YTYpvjN7T9tQ61j8Jvaanw7IcSvY2muUB7tZRut3t7T9tCNx+/5alw79x+v4NK5dqtcu1n3Lr9/+aqly6Tz/AM1RenfuWxm2e/eSo/ycv6y79M0qreRo/wAlpOvvl7nPwzT1wsqqbXk7uP7EeDWLpndqsi4e81RtgnnI9Gnrq0GPfHq++telRwpwVloXT40RS33iqaqYgNr6PrqYtQNyT6gKkZ3BFHpNiG6rLpGYHbXtab93YHy1HEcLTqRJynMAe3I/KR83P10HieAz7KAeZEnn3ffesi7aK6Hv8frrl5o1KTa6rkdfDFOEVF1Ts2n4k1m0Sl2xdfOBm6q0+gBETctltMoIjSCKngLvupM2IIOUkAKiWxsP+moJNc0U0qVldIg+o1ixKMZrdG+Rsypyi0pUdXbwOFBmNtpL7j0mK53jrr1zZNtOZMk6k6nxqo1o/wDuoNbP3IqzPkjONRhRXhwuErc2/kt3MJc6hbxXsFigaAAWUAx3nQ0f3Fb6sMznMVcgDLBKsECj1ktPcDRcRxdTgLeGjtW71y5PeHVVj5KopiQEjtebG+n5UPoOQge2sbRoRqYPo0r2DcLw3WvbCkadhM5Mzr3Rp3+gC8EIvC25IUlxMDe3OYQG0iD65HKla4sRbZVZlk3m0MDNc6sbDnAI9dExHHSzqwJZle5lBkgK1tU09eYxSpjOixfRGz7mtXDft2Ve5ctFriMJNrrMrBUJGYyB2j8Ge8Vm4Xofh2YKOJYUk8st6DGsSVAqxx3iC3eE4bPcBvrfusU+EQ+7mBA1Uf3q420SCCO+mwjR3lzhVoXCLOJTqhAWUxDGOZJAA3X5fCgvgbaGDieWnvLiW07Es43AMEnQjWK469eYnWdyfbyqaXjpM+sn5q0Y5cqdlMsfO+X6OzvcFsuZ69xBBDLaXeIK9q/Ec+fnH1x4eiWbL9XcljfdQWUKCgtW2mAzQZfvMxy1rmjj3B0Onh99TUcJfeVBbsBi2XxZQpOn6Kj1CtEtsMkXjbfvZQ4OWOUZ1QTjNnMzNmtlixMhjJB2EHQRWYMMT3e0VvswO339tTFqac8EZysjHUbIpUYFrDsCDAOuxOh8DBmK6Po7xy5hhdy2x27BtKRHnG4j52+OOwVjuMd9DOFB3Aqa4QAbVDh0hS1QS/x64c2W2qq3IyY02nn4VPCcYcXLji2qlw+2bsuxWbgk7wMsdzH00AYIHnHrP1UexhI5n2n6zV0oudbjMssIJ7VRqDiBclioDEkneJJnbXT11LrD8UVVtsRtrRyzd9bscnVHMnFN2Ra6aj1pNQZz8b56C7D42nfr9tXWTUAjue6q7Xx4VFoP3OtAeN509MfPSs0QxolcxI8KrXMSvPTfmKmbA3Ez6ap3rXifbUW2a8cI9D6L8ijA8KSP+pe/1DSofkNWOEW/1t7/AFDT15zK7nL5OrFUkeGWXeBOU+s/NFWVYtpPyfbWQ8CMq5tdiT8lFNtm+Mo7uz9lej3HGljT5mxaWNyPlGnoovy+Op+WKx1ZxoCw9GX21YsoQN2PsPtqSl4M08Vc7DYhQRrHsPzxpWZfwwJ5e2r1y2x1J07qAUPd81UzVlmN7ejKXuIfFn7+FSTCgcoqyNKcmdjVGxF3qSKNywCTp9dAbDDmDp4MNfYa0Lq6an1xVR7scpGvOR7BVcoo0Y5tmXcCzz+/pApnVdIJn5Ksm4hkFSD4fYaAbOvL5BWOUTbFkDbA2YH0T9lDAoxwx8KG1kj/AN1U4v2Jpk5MRI9v2U1tfT9/XTrhyasLgwNT8kiPkqW1sg2kDWzP3/jRxhfV6qNZtAd8eirAtjxq6MTPPLRSOHPfU7WGPjVhlFSt/fX5IFOqK3kdBLafePtq3ZWhjQaAfxqaTV6Mc3ZPLUo+80pp9/uatSKR1oinehi1z7u4mpZ4+5NOiL59CzJ8Pv6KgwPOPmoIcnl7PuKYPGxPoP2QauiRUCYY7agfpGKDcLb/AG+zwopbXzfm+wRQruJMxln+99kVPkWRTvoCZ+8eiJoGTTf2fwqy7yNF19IqncuGRyPjtR0NEAb9nmTPo+saVSvXTtB9dXGuTzB74I19QNAvMJ1n11CXg1w5dT6J8hf/ACi3+svf6hpUvIb/AMot/rb/APqGnrgZPvfyb10PKfwRcVzSMLtsetse38rVpvJXxU/1QT3m9Y9vn01KtPG5PBS8EH1FZ8l/FVP8z9fXYf8AeUZfJnxUk/igHibtj6rk0qVHHZfBCWlxvnRBvJTxSZ6gn+1sR/qU48lnFN/c37Wx+8pUqfGZPBDhoDHyVcT/ADb9rY/eVL8FXEvzb9rY/wB9KlUeLn4DhoEH8lPE+WFHrvWf99R/BPxOD+K6n/zWP3lKlS4qfgktNCjNueRfiuaRhSfTdw5+e5UbvkZ4udfcgn9dh/3kUqVUvLI0qKIjyNcY2OEBH67DfvKf8DPFz/VAB+tw/wBVylSqPqMe1C/A5xiI9y/tsP8AvKdfI1xf80P+Nh/3lKlRvYtqJ2vI5xadcJA7zesH/wDSraeSHivPD/tbH7ympVNZpIrliiwn4IeJfmw/xbP1PSXyQcSH9V/a2f3lPSp+tIr9CPkKPJPxL82/a2f3lTHkp4l+b/tbP++npVLiJFb00PIvwWcS/Nv2lj/fUh5LOJfm/wC1s/76alUuJmR4WHkX4LOJfm/7Wz/vpDyW8TG2H/a2f99KlT4qfgOFgFXyZcS54cf4ln6nprnk04lyws/2tn67lPSqXGZF7CWjx2CueSziJ/qw5f0tr94KH+CfiQ2w5/xrP7ynpU+NyeyJrTQ8gx5KuKfmsem7YPzXaBe8knFT/VZ/trA9f5WmpVHjcngujp4IAfIzxP8ANWB/XYeP9Wh3fIzxblhp/tsP+8pUqi9XN+xYoJHtnko4DfwXDksYlOruh7pK5lbRnJGqEjbxpUqVZW7dl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7" name="AutoShape 6" descr="data:image/jpeg;base64,/9j/4AAQSkZJRgABAQAAAQABAAD/2wCEAAkGBhQSERQUEhQVFBQVGBUYFxcYGBcaGBcXFxUXFxgUGhgXHCYfFxwjHRgXHy8gIycpLCwsFx4xNTAqNSYrLCkBCQoKDgwOGg8PGiwkHyQpLCksLCwvLCwsKSksLCwpKSwsKSwpLCwpLCwsKSwsKSwsLCwpLCksLCwsLCwpLCkpKf/AABEIALcBFAMBIgACEQEDEQH/xAAcAAABBQEBAQAAAAAAAAAAAAADAAECBAUGBwj/xABOEAACAQIEAgUFCgkKBgMAAAABAhEAAwQSITEFQQYTIlFhBzJxgZEUI0JSobGywdHwFyQzVHJzo9PhJTRDRIOSk6Kz0hU1U2Jj8RaCw//EABoBAAIDAQEAAAAAAAAAAAAAAAABAgMEBQb/xAAuEQACAgECBQMEAQQDAAAAAAAAAQIRAwQSFCExQWETUXEiMjORwaGx0fAFI4H/2gAMAwEAAhEDEQA/AOdRaOiUkSj20r1548SW6MLdOq0cLQIgtuiBKkqUQLQBEJUhbqQWpCgCOWny09PFFgNFKKeniiwGikBUopRRYEaUVKkVosRGKWWplaUUADK1HLRStNFAwZWmy0QLSigAWWmNuikUxFAAilDZKORUWFAFdkoTLVpqE60gKjW6Cy1cZaCy0wKbpVa4lX2SgOtAGfcSs/F2JFa9y3Va4lQasvxz2s9n8iaRwpB/5b3+oaaj+R9Y4Yn6y99M0q8xmX/ZL5Z6bG7gn4PMLdqrFtKdEoyJXqDygyJRAtTVaIFoEQVamFqapUglFjoHlpyKKLdPkpWFA8tLLRclPFKwoEFpwlEAp6dhQPLSiiZaaiwIAUoqcUopgQilFTy0xFAiBFRiiRTRQAOKWWiZaYrQAOKiRRYpiKLCgRFNFFio5aAAlaGy1YK1FloArMlCdKtMKG6UAUmt0B00q860G6KAM+4lVriVfuJVd7dA0ew+SYRw5f1l36ZpVLyVCOHJ+su/TNKvM5/yS+Wemwfjj8HnVu3VgLTKKMq16SzzQlFEApBaIFpANUqcLT5aAIxSip5afLSGQApwKllp4oEQC0+Wp5aQFMdEMtLLRIpZaLFQOKUVWxvF7NkTduokd5+oUfh2KS+jvbcEW3NtpkQ41jUQfSKreaCdNl0cGSStJkopBattgGCB9wSwMaxBjcUCPv8ALTWRNWmReKUXTQHLSy1cx2D6u46b5SRNAFuTA56D01JTtWRcWnTBZaiRRivqqJWnZGgZFRiikUxWiwoERUStGK1HLRYActRK0crUctFioAUobJVgrUGWpAVHSgslXGWhXEpWBQe3Ve4lX3Wq9xKVjPV/JcP5PX9Zd+maVS8mQ/EF/Tu/TNKvOZvyS+Welwfjj8I4C2tGVKZFoyrXobPOUJVqYWnValFKx0Ry1ILUqllosKIZaWWihaWWix0DipRUop8tFiohlpRUXvGWAUmAh03ObPMDwhf73hT27wbY68xsR6qrhljO1Hs6f+/+lksUoU335jxSip5anbtyQBuam2RSs8w4n0Xv/jRCW2tqbtxNBnUs2gDNsAttWgHZh3kUPgfTrFYLC9ZbKHrLtzMHGbO+S02YkENPackzuVrq+kOLvhz1FsOim2YzFA+dM8OS3bXKPNG4DSIFY3CeGm11SBWskXELhlHbWbdu46GJKt1iww5Ix8a4WVx3XE9Fi37akdBY8pKWcHhr2IsS169iA4ttlNk51YaHXVXmCRVnifTvBmwffHtXTbQoty3J7SggZwG1jftAajesD/hLtgWF7Di+Eu3mYWrkEFFQ5lN1DAM7LmmO13DG43wlbqW7r2sRKWkyqAgDqJkkrJznYkLAOXlBNanJdGWuKa5o9m4ibbXsWgKFl6tmCsM485jK8tAumk5vXXIcM4nZxVu81tny2UDEkMsgyAIBnlOvKDzFVemuFsjiGMZnW3mXDF2cgQVW0yjeW7I1UCdeegGHgbQ6nENhbquTZtIMjlj2bd3MrK2xJCwTrvFWLUSitqKZaaEndHo3GcIRfu5V0zE6chpyG2pqi1kxMaEkesb1S6S9O7mHxmNVrVu5bw6WmWTlZutOH+FJG7trHIVuHGJcsShzgsxDKysu40mT4jTurbh1V1GjFm0SVzvyZhFMVosUxFdGzk0DiolaKRUSKdhQMrUStFNRIosKAkVAijsKgVosVFdloTrVkrQnWnYUVHWq7rVx1qu4pWFHqPk1H4iv6dz6Zpqn5OR+Ir+nc+kaVedzfkl8s9Hh/HH4OEQUZRUEoqV3bOBRICpRSFSFFjobLTXgcpygFoMAkgTGkkAwPVRKcUWFGeDe0ylEjdTZMHke1IJ7xtvVvqDI7exmIEHSI7x3zO47tKNFPFVQxqPdmmeeU65JV7JDZaeKlFM7gCSQB3kgD2mrbM1Gdg7yPedkcHzVIUyDC3N4/wC4j1rV27YVtx6O8evlWXw3EW3v3msMrgCzISSAQzyZGhEA7afXY4zxm3hgDdbqwSQJ+FEHTKD9W9cfS6iMc2WMn1d/wdfU6eUseNxXRV/JY6p1805x3Nv/AHh9Yo2Dxa51zdgzs2ny7VyOF8pOHa6ia9p8oZmhACYVzGYxrqOXjW9/x3DPKi9aJkyvW2QQdtrjqZEfFmtz1MHaTMsdLOLTov8ATHg1q5buOzlI6tyQO1Ko9sDUgD8puTprWXe4aAuCy5Xe0cMC7FkbI/UWGcoCQ0yykHbXXerOLLOl2LbtqrZQZzgXRcEkdkDVtNfNPIgVfucdtphLWayrOq2xkQ6oevUgFQT2VIDQeQrkTk2dqMUipeMYPEvaIy2TdQE7MFtWMm8QHOYn9NjWH0nwLnB2GtOzI/V7HdOovMrTqZLFTE8lrq+IJhzhMQrdbZS4z9rS435C4mdACcwhdBvpsK4bjoy8NwymZt2nBzcili/aYAfGLKT6CahbJtG15WuCG7dm0CLj27bAoDLQ9hCTl5Kp3+oVz+B4EtnAXwQHPuZO2G/pHfGgyNDlCaQecHWAK73jas+MQAZ1uYewwt/BYhlJVxHmlV5hh4awcSynVi7hxbBt66AqWKPiLuZXAgqMrjbYGNMpJBV3D9K8Db69nzsr9hSrWs6sq28McoaIGrprI7TaeaanwrhdxLVybilbZQoAGUdWZAGVmIAyhdQSZBHKrHG8a1q/cV7R7aYdluCBlDW0QqS2gl7foOVdoqwuNHVMmTKTatvqd5FzNHiCCPWPRV+N1JV7lORXF2uwBhTRRDUSK7tnnKBkUxFEIqJFFhQOokUQimIp2FAitMRRIqJFFioCy0FxVk0FxTsVFW4Kr3KtuKA60WFHpnk6/mK/p3PpGnp/J5/Ml/TufSpV5/N+SXyz0OH8cfg4VKMgoSUZa7VnEoIKcUwqQosKHFOKYUO5dIYALmnfYROx132Og1qMsiirZOMHJ0g8UorOs8YnzrboNdWyxoSJmfCi3eKqoJyuwGsqMw/y71BZoPuSeCa7F6KzOkpHudgy5lbsnwkGGzfAhgDm5RNNhOk9i4JFxVmQA5yEwYPneNA6RcV6uyLihnUMCeq7bBQC2YRsBl87loaWaV43T7EsMWsitHM37bLab3FiFvsTZzKAFZAJzLlvOc2y8o8O7G6ZdGbwdb2QkEKXJAUK2UatJygkzoN48KvYTpJZa8Xu2cSSxuDs27fWZ5UswuEzmhQuUDYx6TcR4rhWLke6rGcC5Nu1ZZVViMikIdFnkSCC7bzFeYhhyY8n0u17vv8Ao9RPLGcPq6/2BWOhVm7ZtXFKDQNeUMGcowOVlJkJBmSBBjlFYPTnhSpddrYPZuPauSQTmUkI5jYsoM97Ix+EK6Dox0kweHa8Mbbu3LWdktIh7SBW1DWy6kAh5nacw5Vkcb4hh3vXrq4kslx7wNlrTA9W90MmVxKlhOcTABQama1QU0/qfIzycK5dQvkwwpa6CRoMRhCD3w7yPmmve7uGBHjr3mJBG014PhuH4rBYXNauKxvXMP1OQBpzdYQyhlMFuxB35aVuYPp3jnvtZtXBd6lVDtlzC4+cK7ArsgLQI+CubvFaYySVFVHo2A4CgzhgpMqJVAmyKu41Pt51zfSXg4GGgalFvECTrmS8TObMWzSVMfH8K7LFYrqwTlkswAAJksSFGkd0VgY3imHL57quGSUGVVdTn1IXtgtopBMRE8t5SS7DXlmNiON2has4lmKsloC47gMoOU2Q1sL52YAsqHcHUjtED4J0uw+JaBhs2qwy3mDQHD5itxYYrlBMRtoKuYPoYuIJ68KMJBNtQwIJzAm8WiFOh7XwgQBCgS3DeitjClGw7PkukqQ0aglWDKQATIA1Bqv0w3s2uJk3btxriXMrWbYTKVkAZzIZWmSSARpGsyCazLfFgLl5GLALaW0uZcuYr1lxmBLwwJ5TIjatLDYd7b3bZCCyAgskElmBg3GeSRmNwtyG9E4xhhvsGJkgsJ94bxjcd1NQG5GanFbZa4C6jqxOfNbAYSozZRcYp56+dH21LvSjCrviLXqYH6Pqqj0u6PrcuYi3byq16xaYk7di+hYlgCR6NRrrtXEcN6ItaLFrqfBgAmWC3rTyO8QBr/3LWpamcVRhnpccnu6HfWemGFckLcJywScjgCdtwKvWOK2XMJcRjtAYE6biKt8A6PImLxN9rhDMtq4D8QhTbEGdRrqOYkbGr/Tjoz1mHBtC311p7bnQByC2UwwBZSddfA91Naqd86DgYNcmzMFwGQCDGhg0jWdwe6hz2lVw2HdkJuK0yRmIViT4bnaK0a2Y8m6Ns52XGoSpETUDUzUSKssqoGxob0VhpOnonXbeKCwp2KgFwUBxVhjQHpbg2npnk8/mS/p3PpUqXk8H4kv6dz6Rp64uX738nexfYvg4VKKpqqjUYNXVs4+0sA0+ahBqnNFj2hAaZj84pkEkDvIHtNUn4nCXWKFTaYAr1gk6LpCoeVxedQnkUOpZDE59DRQQO6IoV3BW23RSe+IPtGtc8ekKYjKB2CVV8pBbKVhi5y5tB4DdhHeDYjjSYdPfbufttBOdRE7KpHZI0B7MeuBWWWqV1Rrjo3V2aI4FbC5UNy2NdFdiJOpOV8w3M7VyHEsMltyt25cbMl52ypbQRbk9o24JLEGBmg+ut9uliKBnVcxBK++IBl3Wc+Uwe+TzPICuD6TYhmvB2vQt2QUQrcgLkUzlYwCBExupMamqsuZSVIsxYXF2w/RQe6scvUh8qEGWYgzvnY9qJZVOkkE0fj+Ave6Ltor1WHQ5Z7XbVQjtLk6gaN3SBpIrC4dxM27DvnQuqjKnaG7FSQEgaDnoQflzuJYws7jOfOuEEszdmTlXUnu01Pnb92dmlFrpBh1W6zo8qe2smQ+ZsrhTzE5vV6Ktcb6M21t9ZYu2yijtTetMxOUGERe0QNe0QJPLTXmQd5+5kfVNQmhchnd9FuNYcYVrN7FtZcMRaY2nYWwVPbGUwD27oHMFgeQiHD+klrAXbvVOuIVktqGVSshUymA3mE89DrGhFcVaUGZnY7ejc+FOrgnXQeAB+cipWI9XxflOt4hSLlu5azKwLAB4zEQq9u3oRM8zoNqv8J47gwtsyWzZioFh1JyE5gdG0nU66xvvXH8H6XvDqHtFVUEG9hrBgm5bQszDUr2jpOgjuqGI6ZqrgrYsXDbLdrq2UCXYZx1bqIIYd2pmNqe4VPqz1zC+UPh9zQ37cEa5ldRljXz1A7qa50hwjLaFu/ZYIU824h2CCSM0nY7CvJV6RrkBbA2084Fj1624OWAPO1P2U/DeIYYur3LItZCsOpuNqcx80ptqNzOvOhzJHtXELynaCcpB581zAab76eHsqdJ8PbewhaDBzLv53VvlOh8TvpXmFnB2b158RatXxbdcXLjJqxRpA1GpDGBEyV5TVrGYvD2sU7i7eYvI6toS2MyD31WDtmCQdMup0FSWQTVh8FeRcXdbtOpwiq1tiN/xedSTlkMNI5k89bFuzdvWD1GH97CSrKpZtSpKjMEKxC6AEkAaaVaxnGlw5L5rLP1S9VbFy4zv1gtwSvVKFUr75OZjAGmtU+A8SvMRby4ewo7SnJevfkgCpk3ANwYMfAPLWobg2+52fCrd83LpNwqOpBAUK7GD5oBEAn0mtq1YSyWNy7evRbts5uwwMXCUgqqgZWDGAPheivLeFdIuIXXYNntHLAFq0rPA8SNuZHcCRXQcHstiRF3F8QUic+YrZjQnTLbk7LzG52iKjassTZoPbALZUK5md2B3zs7FiY5mmZDuQR/CsrH9HLRKFbmIbMisyviLjEE/AOUjXUSRse+q93gNhZ96DMYyhi78jBhmMxE+rxroY5y2qjl5scN7uzUuYu2vn3La/pOg+c1Xu8aw4IBxFqddA0n/ACg1Wt8HsWzpatKRrGRNBESZGp319Prl11oyqNa01Ygooykzvtr3DxqzdPuyuodojf8AyLDMRlul9/MtXWPLWMvy/ZUbnGrcSLWKYQdRZyjTvzsIqJ4vYzEdapbmQ0zOsDLM/V3zQvd6PoCREHVLhLzrAyKddNZjl3mFz7yDl2iDbjRLQuEvZiPh3LSaAk6wG+MdJ+2oNxG+ZAw9pYPw7rHlM9iPD5ai/EtY6i+RvOQDU/pMNfGhHEM5ym1ctp3xbP8A9QA+x8aVe7Y9z9keueTK+z4BGdUUl7miZssZzB7euu/rpVPycR7hWJjPc33PaOuhNKsE/uZ0IP6UefI9GVqpW3oqXK6pyS4HqQaqy3KkHoAfE4rKUgEnrbBEQNBetzuRtI0/jWHw7i1pnuomUuoMMQWlcxgDZjDR4EssHem4/wASXOlm8UW0YuN5wzAOqhCZPiduQ9XD8PxmTGG7bWUZnmD5qOxJkvOqyDrHwe+udnf1WdLA/po18P0lcrnu4fO1hrwBzuirntPnWApBOW20SwJ8RUcDxG3fBe4tx2lnclFKrlU+92yW7ABCmCZI9JrpbmQ2uyqytwOVTUG51d5XBHj1mkASMsnUVu5cXiM7JhUA9+tEl1BLouQP36lm31GUExWVybZqUUkebY7pBaK2eszkhFgFDEMTmOl2JyjmNgBIrQxWEtXBcAVibYuQz2gDBZ385mlhJ87WJHMiSYbpnF+6lywhVysDQFGtgKyCdwY2G8t31z3SXHe+XFKoJu3GAGaRmVQe0DJ2XeRPopdRvkA4OUZWsZGa4+YIDoBpmA+MSYiIEnLqOeBIJJaZ5aTr7RFamCwdwuzqACgzI8ZFlCIiQAT9zWfjSpuuUEKWYqO4EmB7KsKwE0p0itF+HZkLhhMiQSo02GkzNOvCcrCbludCO0CANySZgQIMc6E7GxuG4MnMZykKu41hmUSPU2/jVdcCdNRGfJuJmJ23jxrbXBpmecTbbsIqkv2uy1sga6AAKRE6QKvcHsWutyO1szy1MMWtDZQSIYaRr4RTIpW+pRsWWuYe82YF7aC1lAhiiXcPlICjXdpJOvtqkvD71uz1vaVWLJBDDNl6toXSDqR/dNep9GOD4Wx1qtftds3cphlYhlQqTnKnslC0TrFdJYv4RcOli7dBCuzKzBFIGbNGrk94kb66ClTJ0fOovkEx7SBP1xWkl4XHQMgUFLayJ0ygJngsBrGY+M7Tp6B0o6F2cRiUu2btjqWyhwLttSMpXNGsbGdAT371Y4l0Cw1lVuYLEF7yQApvYfUAlgNQupIA+qq5ZFGSi0+fj+49rq0ci/DrgDrYDkdsCEWSIQgsM5AktAyztRzwrEXALoW4CpCy97DWxJBhe206qDpyE71uWeBXHYPeZFYOXI6zDmcyhYADDmo2HwjtXVYjh1k5TmhU7WRRahmHmmes1A1IG0weVWJIhbOJ6XuRfwyXAAt3D4MLN8ABhh0Q62wzAAse0dD2iNCaF0o6E4y0OvNu24Ziw6m5euZDqc2sQNSZ119Nd3jONWWIDvbVktooVmTMDkEHfQnTbwro+D8ctvYVbTi52crZWByHUDbYneD6abVIcfqdHzvbx7XCALVoODo2V845CArfB0ghZGUevseHYH3PbR3uZLl0DJklcyslu6ogWzqTyPxlnQNQxgrtvit5gHAe9eZSZGcC4QDJQiDmmRIiSdq2eLYpVS2Ql2LTrkJtvA/FssAZJALSddi51jWly9xU+fIs4HANeKvibl4t2ozXWE6HSEKwOcTqCZ8Lp4LYDEi2J75Y6GDzbYwKN0dRMbYuG6GtshmO0FOa2wa0Q0BtZM+iohoAA0AAEd0AAD5K34Euxh1DkkrBDhdkf0Nqe/IhPtIoosoNlUehR9lMWobvWmkY7YUv6qA9yotcoNy5TEO71WuPT3LlVnuUAeveTU/iC/p3fpmmqPkwP8nr+nd+maVcqf3M6+P7EeYJco63a523xRuZHsow4k07j2V2fQkcN6iKOgW7RFuVgLxRu8eyiLxVo3Hso9CRDioGd09wJdesXMWRVECYylnnQejfwrklx114tvcAVdhlJjTNIGWIECRIroelWOLWXBPahdQIgSf41ncMsM7tevEW7TLctwFBMOrKAIGnbIBO+tc3Pie+kdXT5ovHbMrCh1uBVusBlLXIYgAAEsNP+0AaeirB6Wtr2CD3i9iPV/ScqhxNUtLcCEk3WMyDKWw5ZVMgTn97aY+D6qtdDMEjOzuqvAgBgGAJjUg6fc1nx4/VltRqy5fSg5vsc6b5kkEgmeZ576706XgAREk6SeQ02HI6b123GOjyXSHtKltgPNCAI3pA0B8a5HGtDAG2LZVcsARJ17R7576nlwSxOmQwaiGdXH9FWRHjy2+/dUK6McXwob+bAiRHbaBA5CqFo2Ga6GTKGDm2S7QhAYgEZSXmABMcpNRnDb3TLITcnTi1+v8AJntdlVEaide+dR9dJb5AYT5wAPoBBHo2FDNSy6T6KrLBi1TxF8uxZjLEkk95O5p+q0nkCAT6R3eo1BRofV30Aa/ACqE3C5R1MJp2WzW7gYGVYRqggiDmg7yNZ8EgtIM7AAsey8NLEjKZEEQoYRGjnSZnW6LYdUs23UdorJY68yeeg/8AdWuI4FbvnKhOXKCV1HMGRv6966EdFJxUrOVL/koLI4U+Xc569hiLKsGvhQxIi4oLK3YLFuZzWz6APCq/B1a9cHVjFXIO+YMF0JE7CdOZj5qs28MiDqr1pWYNowWJE7yO0dD8o8aboPdyFyAcwI17gVIM+yq1p7lGN9TTLU7ccp10/qDxuDfDD3xcWFIiS6gSQNokTqeZ09cAOFxL5WslkQ6KDfUGQCWOrA6kMZI5+iuh6W8UJw7ozSWy6afGBrEbpriVAS2QFUADsjzRoPkijLgjjltkyODUTzQ3Rj+wNvAYm3buDsdsoS3XJK5TB+Fses18Ae403DulN+yPy+ISSD71cyAwAO0sQTHPxotrpvimGUEMTPwROxnT21Do9hXupdyBGa3ZzJnIOUdeubKrmASCRoOfjWeShy2s0wlPnuRrf8exF6xbu279xr1m4wBa5mvjrVGoGWBbi208wYPOla6aY5msk3rmV3RQD5jgZQQTvJkFojztIqjglxQBcIoYoVE5FyjYnJGkgeurPR/Dy1pWdGtreQpDFu3oIhRqYgx4UOCT52HqNp1X7O66PcRxttScRiWuORAGhC9qcw7I1I0M0W5dkkncyT6awjjn+Mf41A4xj8I+2u1DSKK+lnAnrnN/UjdNyhs9YTYpvjN7T9tQ61j8Jvaanw7IcSvY2muUB7tZRut3t7T9tCNx+/5alw79x+v4NK5dqtcu1n3Lr9/+aqly6Tz/AM1RenfuWxm2e/eSo/ycv6y79M0qreRo/wAlpOvvl7nPwzT1wsqqbXk7uP7EeDWLpndqsi4e81RtgnnI9Gnrq0GPfHq++telRwpwVloXT40RS33iqaqYgNr6PrqYtQNyT6gKkZ3BFHpNiG6rLpGYHbXtab93YHy1HEcLTqRJynMAe3I/KR83P10HieAz7KAeZEnn3ffesi7aK6Hv8frrl5o1KTa6rkdfDFOEVF1Ts2n4k1m0Sl2xdfOBm6q0+gBETctltMoIjSCKngLvupM2IIOUkAKiWxsP+moJNc0U0qVldIg+o1ixKMZrdG+Rsypyi0pUdXbwOFBmNtpL7j0mK53jrr1zZNtOZMk6k6nxqo1o/wDuoNbP3IqzPkjONRhRXhwuErc2/kt3MJc6hbxXsFigaAAWUAx3nQ0f3Fb6sMznMVcgDLBKsECj1ktPcDRcRxdTgLeGjtW71y5PeHVVj5KopiQEjtebG+n5UPoOQge2sbRoRqYPo0r2DcLw3WvbCkadhM5Mzr3Rp3+gC8EIvC25IUlxMDe3OYQG0iD65HKla4sRbZVZlk3m0MDNc6sbDnAI9dExHHSzqwJZle5lBkgK1tU09eYxSpjOixfRGz7mtXDft2Ve5ctFriMJNrrMrBUJGYyB2j8Ge8Vm4Xofh2YKOJYUk8st6DGsSVAqxx3iC3eE4bPcBvrfusU+EQ+7mBA1Uf3q420SCCO+mwjR3lzhVoXCLOJTqhAWUxDGOZJAA3X5fCgvgbaGDieWnvLiW07Es43AMEnQjWK469eYnWdyfbyqaXjpM+sn5q0Y5cqdlMsfO+X6OzvcFsuZ69xBBDLaXeIK9q/Ec+fnH1x4eiWbL9XcljfdQWUKCgtW2mAzQZfvMxy1rmjj3B0Onh99TUcJfeVBbsBi2XxZQpOn6Kj1CtEtsMkXjbfvZQ4OWOUZ1QTjNnMzNmtlixMhjJB2EHQRWYMMT3e0VvswO339tTFqac8EZysjHUbIpUYFrDsCDAOuxOh8DBmK6Po7xy5hhdy2x27BtKRHnG4j52+OOwVjuMd9DOFB3Aqa4QAbVDh0hS1QS/x64c2W2qq3IyY02nn4VPCcYcXLji2qlw+2bsuxWbgk7wMsdzH00AYIHnHrP1UexhI5n2n6zV0oudbjMssIJ7VRqDiBclioDEkneJJnbXT11LrD8UVVtsRtrRyzd9bscnVHMnFN2Ra6aj1pNQZz8b56C7D42nfr9tXWTUAjue6q7Xx4VFoP3OtAeN509MfPSs0QxolcxI8KrXMSvPTfmKmbA3Ez6ap3rXifbUW2a8cI9D6L8ijA8KSP+pe/1DSofkNWOEW/1t7/AFDT15zK7nL5OrFUkeGWXeBOU+s/NFWVYtpPyfbWQ8CMq5tdiT8lFNtm+Mo7uz9lej3HGljT5mxaWNyPlGnoovy+Op+WKx1ZxoCw9GX21YsoQN2PsPtqSl4M08Vc7DYhQRrHsPzxpWZfwwJ5e2r1y2x1J07qAUPd81UzVlmN7ejKXuIfFn7+FSTCgcoqyNKcmdjVGxF3qSKNywCTp9dAbDDmDp4MNfYa0Lq6an1xVR7scpGvOR7BVcoo0Y5tmXcCzz+/pApnVdIJn5Ksm4hkFSD4fYaAbOvL5BWOUTbFkDbA2YH0T9lDAoxwx8KG1kj/AN1U4v2Jpk5MRI9v2U1tfT9/XTrhyasLgwNT8kiPkqW1sg2kDWzP3/jRxhfV6qNZtAd8eirAtjxq6MTPPLRSOHPfU7WGPjVhlFSt/fX5IFOqK3kdBLafePtq3ZWhjQaAfxqaTV6Mc3ZPLUo+80pp9/uatSKR1oinehi1z7u4mpZ4+5NOiL59CzJ8Pv6KgwPOPmoIcnl7PuKYPGxPoP2QauiRUCYY7agfpGKDcLb/AG+zwopbXzfm+wRQruJMxln+99kVPkWRTvoCZ+8eiJoGTTf2fwqy7yNF19IqncuGRyPjtR0NEAb9nmTPo+saVSvXTtB9dXGuTzB74I19QNAvMJ1n11CXg1w5dT6J8hf/ACi3+svf6hpUvIb/AMot/rb/APqGnrgZPvfyb10PKfwRcVzSMLtsetse38rVpvJXxU/1QT3m9Y9vn01KtPG5PBS8EH1FZ8l/FVP8z9fXYf8AeUZfJnxUk/igHibtj6rk0qVHHZfBCWlxvnRBvJTxSZ6gn+1sR/qU48lnFN/c37Wx+8pUqfGZPBDhoDHyVcT/ADb9rY/eVL8FXEvzb9rY/wB9KlUeLn4DhoEH8lPE+WFHrvWf99R/BPxOD+K6n/zWP3lKlS4qfgktNCjNueRfiuaRhSfTdw5+e5UbvkZ4udfcgn9dh/3kUqVUvLI0qKIjyNcY2OEBH67DfvKf8DPFz/VAB+tw/wBVylSqPqMe1C/A5xiI9y/tsP8AvKdfI1xf80P+Nh/3lKlRvYtqJ2vI5xadcJA7zesH/wDSraeSHivPD/tbH7ympVNZpIrliiwn4IeJfmw/xbP1PSXyQcSH9V/a2f3lPSp+tIr9CPkKPJPxL82/a2f3lTHkp4l+b/tbP++npVLiJFb00PIvwWcS/Nv2lj/fUh5LOJfm/wC1s/76alUuJmR4WHkX4LOJfm/7Wz/vpDyW8TG2H/a2f99KlT4qfgOFgFXyZcS54cf4ln6nprnk04lyws/2tn67lPSqXGZF7CWjx2CueSziJ/qw5f0tr94KH+CfiQ2w5/xrP7ynpU+NyeyJrTQ8gx5KuKfmsem7YPzXaBe8knFT/VZ/trA9f5WmpVHjcngujp4IAfIzxP8ANWB/XYeP9Wh3fIzxblhp/tsP+8pUqi9XN+xYoJHtnko4DfwXDksYlOruh7pK5lbRnJGqEjbxpUqVZW7dlh//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7176" name="Picture 8" descr="http://static.icarito.cl/20121220/16745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000400"/>
            <a:ext cx="2700300" cy="180020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s://encrypted-tbn1.gstatic.com/images?q=tbn:ANd9GcSNXudYi_HKW0ZcRb3ujbDgW_8vxm18PagmaIS4vfcA7puaqgpK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971800"/>
            <a:ext cx="2787962"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9422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842472"/>
            <a:ext cx="7848872" cy="529128"/>
          </a:xfrm>
        </p:spPr>
        <p:txBody>
          <a:bodyPr>
            <a:normAutofit fontScale="90000"/>
          </a:bodyPr>
          <a:lstStyle/>
          <a:p>
            <a:pPr algn="ctr"/>
            <a:r>
              <a:rPr lang="es-MX" b="1" dirty="0" smtClean="0"/>
              <a:t>El Lado </a:t>
            </a:r>
            <a:r>
              <a:rPr lang="es-MX" b="1" dirty="0"/>
              <a:t>P</a:t>
            </a:r>
            <a:r>
              <a:rPr lang="es-MX" b="1" dirty="0" smtClean="0"/>
              <a:t>ositivo</a:t>
            </a:r>
            <a:endParaRPr lang="es-MX" b="1" dirty="0"/>
          </a:p>
        </p:txBody>
      </p:sp>
      <p:sp>
        <p:nvSpPr>
          <p:cNvPr id="3" name="2 Marcador de contenido"/>
          <p:cNvSpPr>
            <a:spLocks noGrp="1"/>
          </p:cNvSpPr>
          <p:nvPr>
            <p:ph idx="1"/>
          </p:nvPr>
        </p:nvSpPr>
        <p:spPr>
          <a:xfrm>
            <a:off x="755576" y="1734344"/>
            <a:ext cx="7704856" cy="4514056"/>
          </a:xfrm>
        </p:spPr>
        <p:txBody>
          <a:bodyPr>
            <a:noAutofit/>
          </a:bodyPr>
          <a:lstStyle/>
          <a:p>
            <a:pPr marL="68580" indent="0">
              <a:buNone/>
            </a:pPr>
            <a:r>
              <a:rPr lang="es-MX" sz="2600" dirty="0" smtClean="0"/>
              <a:t>Desde al menos el inicio de la Revolución Industrial, cada generación ha dejado la carrera tecnológica mas adelantada de lo que la recibió:</a:t>
            </a:r>
          </a:p>
          <a:p>
            <a:r>
              <a:rPr lang="es-MX" sz="2600" dirty="0" smtClean="0"/>
              <a:t>Las medicinas mas avanzadas (mas efectivas)…lamentablemente también las armas.</a:t>
            </a:r>
          </a:p>
          <a:p>
            <a:r>
              <a:rPr lang="es-MX" sz="2600" dirty="0" smtClean="0"/>
              <a:t>Producción de alimentos mas eficiente.</a:t>
            </a:r>
          </a:p>
          <a:p>
            <a:r>
              <a:rPr lang="es-MX" sz="2600" dirty="0" smtClean="0"/>
              <a:t>Transportes mas rápidos y confiables.</a:t>
            </a:r>
          </a:p>
          <a:p>
            <a:r>
              <a:rPr lang="es-MX" sz="2600" dirty="0" smtClean="0"/>
              <a:t>Entretenimiento mas variado y sofisticado.</a:t>
            </a:r>
            <a:endParaRPr lang="es-MX" sz="2600" dirty="0"/>
          </a:p>
          <a:p>
            <a:r>
              <a:rPr lang="es-MX" sz="2600" dirty="0" smtClean="0"/>
              <a:t>Comunicación que acerca al mundo mas que nunca…</a:t>
            </a:r>
            <a:endParaRPr lang="es-MX" sz="2600" dirty="0"/>
          </a:p>
        </p:txBody>
      </p:sp>
    </p:spTree>
    <p:extLst>
      <p:ext uri="{BB962C8B-B14F-4D97-AF65-F5344CB8AC3E}">
        <p14:creationId xmlns:p14="http://schemas.microsoft.com/office/powerpoint/2010/main" val="3390174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509049"/>
            <a:ext cx="3816424" cy="529128"/>
          </a:xfrm>
        </p:spPr>
        <p:txBody>
          <a:bodyPr>
            <a:noAutofit/>
          </a:bodyPr>
          <a:lstStyle/>
          <a:p>
            <a:pPr algn="ctr"/>
            <a:r>
              <a:rPr lang="es-MX" sz="2800" b="1" dirty="0" smtClean="0"/>
              <a:t>Ahora…el Negativo!</a:t>
            </a:r>
            <a:endParaRPr lang="es-MX" sz="2800" b="1" dirty="0"/>
          </a:p>
        </p:txBody>
      </p:sp>
      <p:sp>
        <p:nvSpPr>
          <p:cNvPr id="3" name="2 Marcador de contenido"/>
          <p:cNvSpPr>
            <a:spLocks noGrp="1"/>
          </p:cNvSpPr>
          <p:nvPr>
            <p:ph idx="1"/>
          </p:nvPr>
        </p:nvSpPr>
        <p:spPr>
          <a:xfrm>
            <a:off x="755576" y="1124744"/>
            <a:ext cx="7704856" cy="5112568"/>
          </a:xfrm>
        </p:spPr>
        <p:txBody>
          <a:bodyPr>
            <a:noAutofit/>
          </a:bodyPr>
          <a:lstStyle/>
          <a:p>
            <a:pPr marL="68580" indent="0">
              <a:buNone/>
            </a:pPr>
            <a:r>
              <a:rPr lang="es-MX" sz="2600" dirty="0" smtClean="0"/>
              <a:t>Sin embargo, al mismo tiempo, cada generación ha dejado el mundo en una peor condición de lo que lo recibió:</a:t>
            </a:r>
          </a:p>
          <a:p>
            <a:r>
              <a:rPr lang="es-MX" sz="2600" dirty="0" smtClean="0"/>
              <a:t>Menos recursos valiosos disponibles</a:t>
            </a:r>
          </a:p>
          <a:p>
            <a:r>
              <a:rPr lang="es-MX" sz="2600" dirty="0" smtClean="0"/>
              <a:t>Mas contaminantes en el ambiente</a:t>
            </a:r>
          </a:p>
          <a:p>
            <a:r>
              <a:rPr lang="es-MX" sz="2600" dirty="0" smtClean="0"/>
              <a:t>?</a:t>
            </a:r>
          </a:p>
          <a:p>
            <a:r>
              <a:rPr lang="es-MX" sz="2600" dirty="0" smtClean="0"/>
              <a:t>?</a:t>
            </a:r>
          </a:p>
          <a:p>
            <a:r>
              <a:rPr lang="es-MX" sz="2600" dirty="0" smtClean="0"/>
              <a:t>?</a:t>
            </a:r>
          </a:p>
          <a:p>
            <a:r>
              <a:rPr lang="es-MX" sz="2600" dirty="0" smtClean="0"/>
              <a:t>?</a:t>
            </a:r>
          </a:p>
          <a:p>
            <a:r>
              <a:rPr lang="es-MX" sz="2600" dirty="0" smtClean="0"/>
              <a:t>?</a:t>
            </a:r>
          </a:p>
          <a:p>
            <a:r>
              <a:rPr lang="es-MX" sz="2600" dirty="0"/>
              <a:t>?</a:t>
            </a:r>
            <a:endParaRPr lang="es-MX" sz="2600" dirty="0" smtClean="0"/>
          </a:p>
          <a:p>
            <a:endParaRPr lang="es-MX" sz="2600" dirty="0" smtClean="0"/>
          </a:p>
        </p:txBody>
      </p:sp>
    </p:spTree>
    <p:extLst>
      <p:ext uri="{BB962C8B-B14F-4D97-AF65-F5344CB8AC3E}">
        <p14:creationId xmlns:p14="http://schemas.microsoft.com/office/powerpoint/2010/main" val="38208220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690072"/>
            <a:ext cx="7704856" cy="529128"/>
          </a:xfrm>
        </p:spPr>
        <p:txBody>
          <a:bodyPr>
            <a:noAutofit/>
          </a:bodyPr>
          <a:lstStyle/>
          <a:p>
            <a:pPr algn="ctr"/>
            <a:r>
              <a:rPr lang="es-MX" sz="2800" b="1" dirty="0" smtClean="0"/>
              <a:t>El Dilema</a:t>
            </a:r>
            <a:endParaRPr lang="es-MX" sz="2800" b="1" dirty="0"/>
          </a:p>
        </p:txBody>
      </p:sp>
      <p:sp>
        <p:nvSpPr>
          <p:cNvPr id="3" name="2 Marcador de contenido"/>
          <p:cNvSpPr>
            <a:spLocks noGrp="1"/>
          </p:cNvSpPr>
          <p:nvPr>
            <p:ph idx="1"/>
          </p:nvPr>
        </p:nvSpPr>
        <p:spPr>
          <a:xfrm>
            <a:off x="755576" y="1581944"/>
            <a:ext cx="7704856" cy="3980656"/>
          </a:xfrm>
        </p:spPr>
        <p:txBody>
          <a:bodyPr>
            <a:noAutofit/>
          </a:bodyPr>
          <a:lstStyle/>
          <a:p>
            <a:pPr marL="68580" indent="0">
              <a:buNone/>
            </a:pPr>
            <a:r>
              <a:rPr lang="es-MX" sz="2600" dirty="0" smtClean="0"/>
              <a:t>Lo que obliga a replantearse si el intercambio de tecnología por recursos resulta de verdad un buen acuerdo.</a:t>
            </a:r>
          </a:p>
          <a:p>
            <a:pPr marL="68580" indent="0">
              <a:buNone/>
            </a:pPr>
            <a:endParaRPr lang="es-MX" sz="2600" dirty="0"/>
          </a:p>
          <a:p>
            <a:pPr marL="68580" indent="0">
              <a:buNone/>
            </a:pPr>
            <a:r>
              <a:rPr lang="es-MX" sz="2600" dirty="0" smtClean="0"/>
              <a:t>La Tierra es el soporte vital de la Humanidad…Si interrumpimos su capacidad de renovarse a si misma, estaremos minando la disponibilidad de aire limpio, agua fresca y alimento suficiente para las generaciones futuras. </a:t>
            </a:r>
          </a:p>
          <a:p>
            <a:endParaRPr lang="es-MX" sz="2600" dirty="0" smtClean="0"/>
          </a:p>
        </p:txBody>
      </p:sp>
    </p:spTree>
    <p:extLst>
      <p:ext uri="{BB962C8B-B14F-4D97-AF65-F5344CB8AC3E}">
        <p14:creationId xmlns:p14="http://schemas.microsoft.com/office/powerpoint/2010/main" val="950464787"/>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3160" y="966249"/>
            <a:ext cx="683840" cy="2996151"/>
          </a:xfrm>
        </p:spPr>
        <p:txBody>
          <a:bodyPr vert="vert270">
            <a:noAutofit/>
          </a:bodyPr>
          <a:lstStyle/>
          <a:p>
            <a:pPr algn="ctr"/>
            <a:r>
              <a:rPr lang="es-MX" sz="2800" b="1" dirty="0" smtClean="0"/>
              <a:t>El Dilema</a:t>
            </a:r>
            <a:endParaRPr lang="es-MX" sz="2800" b="1" dirty="0"/>
          </a:p>
        </p:txBody>
      </p:sp>
      <p:sp>
        <p:nvSpPr>
          <p:cNvPr id="3" name="2 Marcador de contenido"/>
          <p:cNvSpPr>
            <a:spLocks noGrp="1"/>
          </p:cNvSpPr>
          <p:nvPr>
            <p:ph idx="1"/>
          </p:nvPr>
        </p:nvSpPr>
        <p:spPr>
          <a:xfrm>
            <a:off x="1066800" y="4077072"/>
            <a:ext cx="7465640" cy="2376264"/>
          </a:xfrm>
        </p:spPr>
        <p:txBody>
          <a:bodyPr>
            <a:noAutofit/>
          </a:bodyPr>
          <a:lstStyle/>
          <a:p>
            <a:pPr marL="68580" indent="0">
              <a:buNone/>
            </a:pPr>
            <a:r>
              <a:rPr lang="es-MX" sz="2600" dirty="0" smtClean="0"/>
              <a:t>La Degradación Ambiental a menudo es considerada como el resultado de una demanda creciente de recursos escasos y de la contaminación resultante del incremento de los estándares de vida relativamente holgados.</a:t>
            </a:r>
          </a:p>
        </p:txBody>
      </p:sp>
      <p:pic>
        <p:nvPicPr>
          <p:cNvPr id="1026" name="Picture 2" descr="http://richpeoplethings.com/wp-content/uploads/2012/09/historic_silicon_valley_flood_estate_built_in_1941_listed_for_85_million_4nqse-55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8450" y="952500"/>
            <a:ext cx="52387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40110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509049"/>
            <a:ext cx="3816424" cy="529128"/>
          </a:xfrm>
        </p:spPr>
        <p:txBody>
          <a:bodyPr>
            <a:noAutofit/>
          </a:bodyPr>
          <a:lstStyle/>
          <a:p>
            <a:pPr algn="ctr"/>
            <a:r>
              <a:rPr lang="es-MX" sz="2800" b="1" dirty="0" smtClean="0"/>
              <a:t>El Dilema</a:t>
            </a:r>
            <a:endParaRPr lang="es-MX" sz="2800" b="1" dirty="0"/>
          </a:p>
        </p:txBody>
      </p:sp>
      <p:sp>
        <p:nvSpPr>
          <p:cNvPr id="3" name="2 Marcador de contenido"/>
          <p:cNvSpPr>
            <a:spLocks noGrp="1"/>
          </p:cNvSpPr>
          <p:nvPr>
            <p:ph idx="1"/>
          </p:nvPr>
        </p:nvSpPr>
        <p:spPr>
          <a:xfrm>
            <a:off x="611560" y="1052736"/>
            <a:ext cx="7920880" cy="4890864"/>
          </a:xfrm>
        </p:spPr>
        <p:txBody>
          <a:bodyPr>
            <a:noAutofit/>
          </a:bodyPr>
          <a:lstStyle/>
          <a:p>
            <a:pPr marL="68580" indent="0">
              <a:buNone/>
            </a:pPr>
            <a:r>
              <a:rPr lang="es-MX" sz="2600" dirty="0" smtClean="0"/>
              <a:t>No obstante, la pobreza en si misma también produce contaminación, creando Degradación Ambiental en un modo diferente:  Aquellos que son pobres y padecen hambre frecuentemente destruirán su entorno inmediato a fin de sobrevivir: talaran arboles, sobre utilizaran su tierra y en números crecientes se hacinaran en ciudades congestionadas. </a:t>
            </a:r>
          </a:p>
          <a:p>
            <a:pPr marL="68580" indent="0">
              <a:buNone/>
            </a:pPr>
            <a:r>
              <a:rPr lang="es-MX" sz="2600" dirty="0" smtClean="0"/>
              <a:t>El efecto acumulado de estas aspectos están incrementando gravemente la amenaza de la pobreza como un azote global.</a:t>
            </a:r>
          </a:p>
          <a:p>
            <a:pPr marL="68580" indent="0">
              <a:buNone/>
            </a:pPr>
            <a:endParaRPr lang="es-MX" sz="800" dirty="0" smtClean="0"/>
          </a:p>
          <a:p>
            <a:pPr marL="68580" indent="0" algn="r">
              <a:buNone/>
            </a:pPr>
            <a:r>
              <a:rPr lang="es-MX" sz="1800" b="1" dirty="0" smtClean="0"/>
              <a:t>http://un-documents.net/ocf-01.htm#I</a:t>
            </a:r>
          </a:p>
        </p:txBody>
      </p:sp>
    </p:spTree>
    <p:extLst>
      <p:ext uri="{BB962C8B-B14F-4D97-AF65-F5344CB8AC3E}">
        <p14:creationId xmlns:p14="http://schemas.microsoft.com/office/powerpoint/2010/main" val="2948514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p:cNvSpPr>
          <p:nvPr>
            <p:ph type="title"/>
          </p:nvPr>
        </p:nvSpPr>
        <p:spPr>
          <a:xfrm>
            <a:off x="533400" y="76200"/>
            <a:ext cx="8077200" cy="1074738"/>
          </a:xfrm>
        </p:spPr>
        <p:txBody>
          <a:bodyPr/>
          <a:lstStyle/>
          <a:p>
            <a:pPr eaLnBrk="1" hangingPunct="1"/>
            <a:r>
              <a:rPr sz="2000" dirty="0" smtClean="0"/>
              <a:t>Área Académica</a:t>
            </a:r>
          </a:p>
        </p:txBody>
      </p:sp>
      <p:sp>
        <p:nvSpPr>
          <p:cNvPr id="11267" name="Rectangle 2"/>
          <p:cNvSpPr>
            <a:spLocks noGrp="1"/>
          </p:cNvSpPr>
          <p:nvPr>
            <p:ph idx="1"/>
          </p:nvPr>
        </p:nvSpPr>
        <p:spPr>
          <a:xfrm>
            <a:off x="533400" y="1219200"/>
            <a:ext cx="8077200" cy="609600"/>
          </a:xfrm>
        </p:spPr>
        <p:txBody>
          <a:bodyPr/>
          <a:lstStyle/>
          <a:p>
            <a:pPr marL="0" indent="0" eaLnBrk="1" hangingPunct="1">
              <a:buNone/>
            </a:pPr>
            <a:r>
              <a:rPr sz="2400" dirty="0" smtClean="0">
                <a:solidFill>
                  <a:srgbClr val="003366"/>
                </a:solidFill>
              </a:rPr>
              <a:t>Mercadotecnia</a:t>
            </a:r>
          </a:p>
        </p:txBody>
      </p:sp>
      <p:sp>
        <p:nvSpPr>
          <p:cNvPr id="11268" name="Rectangle 1"/>
          <p:cNvSpPr txBox="1">
            <a:spLocks/>
          </p:cNvSpPr>
          <p:nvPr/>
        </p:nvSpPr>
        <p:spPr bwMode="auto">
          <a:xfrm>
            <a:off x="533400" y="1905000"/>
            <a:ext cx="8077200" cy="388938"/>
          </a:xfrm>
          <a:prstGeom prst="rect">
            <a:avLst/>
          </a:prstGeom>
          <a:noFill/>
          <a:ln w="9525">
            <a:noFill/>
            <a:miter lim="800000"/>
            <a:headEnd/>
            <a:tailEnd/>
          </a:ln>
        </p:spPr>
        <p:txBody>
          <a:bodyPr anchor="b"/>
          <a:lstStyle/>
          <a:p>
            <a:r>
              <a:rPr lang="es-ES" sz="2000" dirty="0">
                <a:solidFill>
                  <a:schemeClr val="tx2"/>
                </a:solidFill>
                <a:latin typeface="Bookman Old Style" pitchFamily="18" charset="0"/>
              </a:rPr>
              <a:t>Asignatura</a:t>
            </a:r>
          </a:p>
        </p:txBody>
      </p:sp>
      <p:sp>
        <p:nvSpPr>
          <p:cNvPr id="11269" name="Rectangle 2"/>
          <p:cNvSpPr txBox="1">
            <a:spLocks/>
          </p:cNvSpPr>
          <p:nvPr/>
        </p:nvSpPr>
        <p:spPr bwMode="auto">
          <a:xfrm>
            <a:off x="533400" y="2362200"/>
            <a:ext cx="8077200" cy="609600"/>
          </a:xfrm>
          <a:prstGeom prst="rect">
            <a:avLst/>
          </a:prstGeom>
          <a:noFill/>
          <a:ln w="9525">
            <a:noFill/>
            <a:miter lim="800000"/>
            <a:headEnd/>
            <a:tailEnd/>
          </a:ln>
        </p:spPr>
        <p:txBody>
          <a:bodyPr/>
          <a:lstStyle/>
          <a:p>
            <a:pPr>
              <a:spcBef>
                <a:spcPct val="20000"/>
              </a:spcBef>
            </a:pPr>
            <a:r>
              <a:rPr lang="es-ES" sz="2400" dirty="0" smtClean="0">
                <a:solidFill>
                  <a:schemeClr val="tx2"/>
                </a:solidFill>
                <a:latin typeface="Segoe Condensed"/>
              </a:rPr>
              <a:t>Desarrollo Sustentable</a:t>
            </a:r>
            <a:endParaRPr lang="es-ES" sz="2400" dirty="0">
              <a:solidFill>
                <a:schemeClr val="tx2"/>
              </a:solidFill>
              <a:latin typeface="Segoe Condensed"/>
            </a:endParaRPr>
          </a:p>
        </p:txBody>
      </p:sp>
      <p:sp>
        <p:nvSpPr>
          <p:cNvPr id="11270" name="Rectangle 1"/>
          <p:cNvSpPr txBox="1">
            <a:spLocks/>
          </p:cNvSpPr>
          <p:nvPr/>
        </p:nvSpPr>
        <p:spPr bwMode="auto">
          <a:xfrm>
            <a:off x="533400" y="3048000"/>
            <a:ext cx="8077200" cy="465138"/>
          </a:xfrm>
          <a:prstGeom prst="rect">
            <a:avLst/>
          </a:prstGeom>
          <a:noFill/>
          <a:ln w="9525">
            <a:noFill/>
            <a:miter lim="800000"/>
            <a:headEnd/>
            <a:tailEnd/>
          </a:ln>
        </p:spPr>
        <p:txBody>
          <a:bodyPr anchor="b"/>
          <a:lstStyle/>
          <a:p>
            <a:r>
              <a:rPr lang="es-ES" sz="2000" dirty="0">
                <a:solidFill>
                  <a:schemeClr val="tx2"/>
                </a:solidFill>
                <a:latin typeface="Bookman Old Style" pitchFamily="18" charset="0"/>
              </a:rPr>
              <a:t>Tema</a:t>
            </a:r>
          </a:p>
        </p:txBody>
      </p:sp>
      <p:sp>
        <p:nvSpPr>
          <p:cNvPr id="11271" name="Rectangle 2"/>
          <p:cNvSpPr txBox="1">
            <a:spLocks/>
          </p:cNvSpPr>
          <p:nvPr/>
        </p:nvSpPr>
        <p:spPr bwMode="auto">
          <a:xfrm>
            <a:off x="533400" y="3581400"/>
            <a:ext cx="8077200" cy="609600"/>
          </a:xfrm>
          <a:prstGeom prst="rect">
            <a:avLst/>
          </a:prstGeom>
          <a:noFill/>
          <a:ln w="9525">
            <a:noFill/>
            <a:miter lim="800000"/>
            <a:headEnd/>
            <a:tailEnd/>
          </a:ln>
        </p:spPr>
        <p:txBody>
          <a:bodyPr/>
          <a:lstStyle/>
          <a:p>
            <a:pPr>
              <a:spcBef>
                <a:spcPct val="20000"/>
              </a:spcBef>
            </a:pPr>
            <a:r>
              <a:rPr lang="es-ES" sz="2400" dirty="0" smtClean="0">
                <a:solidFill>
                  <a:schemeClr val="tx2"/>
                </a:solidFill>
                <a:latin typeface="Segoe Condensed"/>
              </a:rPr>
              <a:t>Introducción a la Mercadotecnia Sustentable</a:t>
            </a:r>
            <a:endParaRPr lang="es-ES" sz="2400" dirty="0">
              <a:solidFill>
                <a:schemeClr val="tx2"/>
              </a:solidFill>
              <a:latin typeface="Segoe Condensed"/>
            </a:endParaRPr>
          </a:p>
        </p:txBody>
      </p:sp>
      <p:sp>
        <p:nvSpPr>
          <p:cNvPr id="11272" name="Rectangle 1"/>
          <p:cNvSpPr txBox="1">
            <a:spLocks/>
          </p:cNvSpPr>
          <p:nvPr/>
        </p:nvSpPr>
        <p:spPr bwMode="auto">
          <a:xfrm>
            <a:off x="533400" y="4114800"/>
            <a:ext cx="8077200" cy="617538"/>
          </a:xfrm>
          <a:prstGeom prst="rect">
            <a:avLst/>
          </a:prstGeom>
          <a:noFill/>
          <a:ln w="9525">
            <a:noFill/>
            <a:miter lim="800000"/>
            <a:headEnd/>
            <a:tailEnd/>
          </a:ln>
        </p:spPr>
        <p:txBody>
          <a:bodyPr anchor="b"/>
          <a:lstStyle/>
          <a:p>
            <a:r>
              <a:rPr lang="es-ES" sz="2000" dirty="0">
                <a:solidFill>
                  <a:schemeClr val="tx2"/>
                </a:solidFill>
                <a:latin typeface="Bookman Old Style" pitchFamily="18" charset="0"/>
              </a:rPr>
              <a:t>Catedrático (a)</a:t>
            </a:r>
          </a:p>
        </p:txBody>
      </p:sp>
      <p:sp>
        <p:nvSpPr>
          <p:cNvPr id="11273" name="Rectangle 2"/>
          <p:cNvSpPr txBox="1">
            <a:spLocks/>
          </p:cNvSpPr>
          <p:nvPr/>
        </p:nvSpPr>
        <p:spPr bwMode="auto">
          <a:xfrm>
            <a:off x="533400" y="4800600"/>
            <a:ext cx="8077200" cy="609600"/>
          </a:xfrm>
          <a:prstGeom prst="rect">
            <a:avLst/>
          </a:prstGeom>
          <a:noFill/>
          <a:ln w="9525">
            <a:noFill/>
            <a:miter lim="800000"/>
            <a:headEnd/>
            <a:tailEnd/>
          </a:ln>
        </p:spPr>
        <p:txBody>
          <a:bodyPr/>
          <a:lstStyle/>
          <a:p>
            <a:pPr>
              <a:spcBef>
                <a:spcPct val="20000"/>
              </a:spcBef>
            </a:pPr>
            <a:r>
              <a:rPr lang="es-ES" sz="2400" dirty="0" smtClean="0">
                <a:solidFill>
                  <a:schemeClr val="tx2"/>
                </a:solidFill>
                <a:latin typeface="Segoe Condensed"/>
              </a:rPr>
              <a:t>M.A. Victor Manuel Jaen Hernández</a:t>
            </a:r>
            <a:endParaRPr lang="es-ES" sz="2400" dirty="0">
              <a:solidFill>
                <a:schemeClr val="tx2"/>
              </a:solidFill>
              <a:latin typeface="Segoe Condensed"/>
            </a:endParaRPr>
          </a:p>
        </p:txBody>
      </p:sp>
      <p:sp>
        <p:nvSpPr>
          <p:cNvPr id="11274" name="Rectangle 1"/>
          <p:cNvSpPr txBox="1">
            <a:spLocks/>
          </p:cNvSpPr>
          <p:nvPr/>
        </p:nvSpPr>
        <p:spPr bwMode="auto">
          <a:xfrm>
            <a:off x="533400" y="5410200"/>
            <a:ext cx="8077200" cy="465138"/>
          </a:xfrm>
          <a:prstGeom prst="rect">
            <a:avLst/>
          </a:prstGeom>
          <a:noFill/>
          <a:ln w="9525">
            <a:noFill/>
            <a:miter lim="800000"/>
            <a:headEnd/>
            <a:tailEnd/>
          </a:ln>
        </p:spPr>
        <p:txBody>
          <a:bodyPr anchor="b"/>
          <a:lstStyle/>
          <a:p>
            <a:r>
              <a:rPr lang="es-ES" sz="2000" dirty="0">
                <a:solidFill>
                  <a:schemeClr val="tx2"/>
                </a:solidFill>
                <a:latin typeface="Bookman Old Style" pitchFamily="18" charset="0"/>
              </a:rPr>
              <a:t>Periodo</a:t>
            </a:r>
          </a:p>
        </p:txBody>
      </p:sp>
      <p:sp>
        <p:nvSpPr>
          <p:cNvPr id="11275" name="Rectangle 2"/>
          <p:cNvSpPr txBox="1">
            <a:spLocks/>
          </p:cNvSpPr>
          <p:nvPr/>
        </p:nvSpPr>
        <p:spPr bwMode="auto">
          <a:xfrm>
            <a:off x="533400" y="5943600"/>
            <a:ext cx="8077200" cy="609600"/>
          </a:xfrm>
          <a:prstGeom prst="rect">
            <a:avLst/>
          </a:prstGeom>
          <a:noFill/>
          <a:ln w="9525">
            <a:noFill/>
            <a:miter lim="800000"/>
            <a:headEnd/>
            <a:tailEnd/>
          </a:ln>
        </p:spPr>
        <p:txBody>
          <a:bodyPr/>
          <a:lstStyle/>
          <a:p>
            <a:pPr marL="342900" indent="-342900">
              <a:spcBef>
                <a:spcPct val="20000"/>
              </a:spcBef>
              <a:buFont typeface="Arial" pitchFamily="34" charset="0"/>
              <a:buChar char="•"/>
            </a:pPr>
            <a:r>
              <a:rPr lang="es-ES" sz="2400" dirty="0" smtClean="0">
                <a:solidFill>
                  <a:schemeClr val="tx2"/>
                </a:solidFill>
                <a:latin typeface="Segoe Condensed"/>
              </a:rPr>
              <a:t>Jul.-Dic. 2014</a:t>
            </a:r>
            <a:endParaRPr lang="es-ES" sz="2400" dirty="0">
              <a:solidFill>
                <a:schemeClr val="tx2"/>
              </a:solidFill>
              <a:latin typeface="Segoe Condensed"/>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509049"/>
            <a:ext cx="3816424" cy="529128"/>
          </a:xfrm>
        </p:spPr>
        <p:txBody>
          <a:bodyPr>
            <a:noAutofit/>
          </a:bodyPr>
          <a:lstStyle/>
          <a:p>
            <a:pPr algn="ctr"/>
            <a:r>
              <a:rPr lang="es-MX" sz="2800" b="1" dirty="0" smtClean="0"/>
              <a:t>El Dilema</a:t>
            </a:r>
            <a:endParaRPr lang="es-MX" sz="2800" b="1" dirty="0"/>
          </a:p>
        </p:txBody>
      </p:sp>
      <p:pic>
        <p:nvPicPr>
          <p:cNvPr id="2050" name="Picture 2" descr="https://encrypted-tbn3.gstatic.com/images?q=tbn:ANd9GcTX4Hkg0qE6IOW6w6cRmHGvAqb9FSpq_k94pOdPyWsz9cYe-22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3103" y="3790976"/>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3.gstatic.com/images?q=tbn:ANd9GcTXC3RWjcToWuWsIoy2Fhnrr79U7cU_I1BY-kCs1GoH9psCPs2WH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3861048"/>
            <a:ext cx="2524125" cy="18097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abc.net.au/reslib/201402/r1240910_164514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8930" y="1628800"/>
            <a:ext cx="3238500" cy="216217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data:image/jpeg;base64,/9j/4AAQSkZJRgABAQAAAQABAAD/2wCEAAkGBxMSEhUUExQWFhUXGRwaGBgYGR8aHRwcHBwYHRwdHB4gICghHRolHBscIjEhJSkrLi4uHR8zODQsNygtLisBCgoKDg0OGxAQGiwkHyQsLCwsLCwsLCwsLCwsLCwsLCwsLCwsLCwsLCwsLCwsLCwsLCwsLCwsLCwsLCwsLCwsLP/AABEIALcBEwMBIgACEQEDEQH/xAAbAAACAgMBAAAAAAAAAAAAAAAEBQMGAAIHAf/EAEcQAAECBAMFBQYEBQEGBQUAAAECEQADBCESMUEFUWFxgQYTIpGhMkKxwdHwByNS4RQzYnLxs0OCkrLC0hUWw8TiJFRjc6L/xAAZAQADAQEBAAAAAAAAAAAAAAAAAQIDBAX/xAAnEQEBAAIBBAIBAwUAAAAAAAAAAQIRIQMSMUETUQQykdEUImFxof/aAAwDAQACEQMRAD8A5WJYERTJ6BmodLwrqJiiSColjEcPYPJsxkY8gd/GFyqtR94DkIgXOUcyYklUM1TEIUxyLFvOFsI1zSdX6CDtl0AUp5jhIDkDM/QcYMldn1pliYr2ibJsWG8/SGv/AIeVTFEO3dgDTIB4AlqtlyKmYF01kkC2FgLWZxDen7HLQgqc5feTQz7A7DmTaOrlIH5vdgILsyyFAF9NLxbexnZadT0y5VQrEtSwpyrF+jXoYubqbqOf12x1ImCSAbJxXOkHTqX8nvAFFEtIQooGJiBkwvqC8WPtFLCdpJyvIV6BUOuz9EgypqUtcjE39oF+kEx5O3hQez9YmdWUxQiYyAEF0M+d87C8dipByhBs3s+hEzEA2trRY5AAbjFSaRRcsfbQStMK521ZSGBU53JGI+mXUxFU7dNglIS5YFV73OQ4AxXbb4TbDZEsRpUVktDuoONBc+kIJs5SwylKIJbNh6RgFjy+Ri/j+09yabtZ7IToT4jz0HLfC2smLUm6jdIsLC6iPhHmACYC91IUnnhxH0cxMZbgck/8xh9sid1XNpUrqUlhhwqUDlfvCD6N6xpSbKGIFveH+okQ3rJJKkkZYVPyMxW/iBBsqTcf3D/WhmSrp2VKO8KT5yQr4pEFVFICVcz8Z/0gyYgBIJ3AdTLQn/qiVaLq6/GphAoFAAof3J/1JAiQSgJYLe5/6E8/OGZR40/3J/1ZMCTP5Q//AF/+2V/3Qg02qCETmF+7ntzCJKRnxiWd40k/qTPPnMQNIlngqKnBH84X4zJI3nygKkDS0Am4C0tb/wC4SPgmH6AqpLd4eFSf+HCmPamyiNy5Sf8AhGKIql8C3BDpqA5sPHMGG5sHAd3aEnaftFJly5qkzZZUVKKQJiCbSSgWBJ9sbt0TbIqTdKNk9oZ0+uw4/wAkLWoJADXxAOWc2VvizyZtpR//ABzF+ZQf+oxy/s3teVTrVMmKawAAQV2tezAdTDio7dSEgJCZymRg/wBmgEW/vLlhETOaXljzwuJ8KR/RT/ED/shdM8JW7MhJz5q4f0xTKn8QFrKginQLYSZkxawQHsUjCGubcYSntLVEHu1IRr4JaddxUklnfWFc4JjXRKSakTEJCgcKU2Fz5Ak+7ugozghMnGCMKXViZDKwt75TvVHIp21KmYtpk2biIsyyN+YBsLlra8YBmJBIUpZBfP2ifmc4nvPsdaldpZCHSVyj4lH+dL1UT+rjHsckXJL2STxfP0jIO+n2RHK2XOVfAQDqbfvDxHY5aQkrUGUAoNYMd+o8o6B/5eUMJEsWzb/MGGnW0sJBThACgCL8xrGc8qzvbjtWNj7OlSkJEuVLMx2UspxqAzcE5WLaZRHt+SsLsSUksHsQwNvJouE/aklCzKVKdShZQY3OVgc4S19GtW0lpZWBJQAckhSkDI5O8O48JmW9Kls+kWSRLBUv2mI1DhosOy6YKlz8WaCgHmpQfpAOytqopp3eHxH8xJSGJfEMN8tICl7YmfmhJCRNUFKGrggi/O8adLoZZTaM+tjjw7F2Wq6el73vFpRiYscyz5DMx7W9sUlWGSgnPxLt6D6xyvZk8LmlTuWze+sWEKZT8fjaOj45izmfdyD7WVS5lWhSlXwMGtbxWtF37AVCJVPPXM8I7xIy3hhFD274qqSP6Dz96Lp2dtQVD/rl+fh9bwrrWj5WGo7Ry0+ynddRbMsOjxXNv9oJlhjw+K2G2/rYtAs+RjGEmxBu2TEERSNrVE1KzKm2CS4makGwu9xGfVlx9CXa2dla9CU4NTMPQPu6Rcpy2S7OxT8QH6AmKP2VolFGIJD2UknmQADZxYm++LvNU0s3AU1i7B2+sdOX6mWP6U6sh/d9YkGR+9DECT4Qo2D3JsMnzNtRAVT2ipJbhdTJB3d4Ff8AK8RbIvVFTylOFSvdy4YnR5eKJwQw5J4axUNrdvKNNkLM2zMmWpn34lFPwhTtH8S0XCKeY3hDmaEmxf3UnhrEXPFUwq57VqAiWV/pCXuMu/D+hzhmkgEX94f6qo4rtntlMqUGX3MuWnekrKrF/wBTH/hjVXbavUCoVKk2D4EJS7OwsOJMZ3qxXx12DaCVd0GQs+ybJsMIkm5NhkfIxm0a2VJJ72bLl4iR4piQ38+5Du3jEcRrauqnP3syYtv1LLdA7GBBKz8LEtdszazHTiWhfIfxuw1vbKhQX/iMZBcCWha3ZaVZ2GaQIQH8R5IAQKaaS2HxTEpHsBGaUkk4QOpMUWnpmUlLkG4KQHva6rZWFuEGVlOHUlKgADZg7WOfLfz3wu/Kq7IbbS7cT56isSKdIS4GIGaXWylKGIs4wu4A1hRO7UVbCWalaEs4TK8DOTnhAOej6gWiWlk93jABJJBKjuchm3kjD/ukRJUUaSpUtIQCVhLBSbWUxJa7Ei/AxO7T1CapkzJqgqYorNiXJUQGUfecXaIk0StxwsWfN2ytu+2hyWRgC7u7tqxAGWjvaJJdOonJ7Zm40yDhst7c4Wj2VS9mkB3LDNwHy01ubQJU0TqISwyD/P73xZ5iAxSB4lZkhnJc+XDpC6ZJZPs+E2sTmddzsLw9DYOVSywEuXUS5+GXlBolygDlYt0HyLZbo8RSYS9iw5aFxw0vEKSkF3BURk46/Z/yBsKVCySBfPMXsB0tygGdJABskizEAMBuGFzxvygklJVcgsfZbdmzCwERLrUpyV4rA3cZA+ufWAAxQLN8ClcXVf1jIJVWp3r6H/5CMgNaP/OtNc41B96CwbgBA6e16O7M0YVTMSUmX4gGycHyjnkibgWCzscjDlNInCMKiHU7HfwYQ5SslPajb0oVKlFNQlSfdlTQAogOM0WHK8P/AMSNrKMuShCmQsBaku5fCjC56xVzstapxnJSo3cBuDRYzITVd2VsAhOHLXCgAtkcjDwzmOW6nPC2ain0swBNklSsuAHKNlS1XUvwjUlheL5sDZkkqmyikFiClTM1hFX/ABXp1y58pIl4ZfdBQYWJchRO8hh58Y0+e73Gf9PNapdszasuUty694fCPNjHSez6kVACkhKUqtYYiMnup2PKOGJVHSfwq2woCbLWCqUkoUQLnxOC3MAeURc7l5rTHpycSLTtumRjUnGos4D6C7RP2KOOhnSkOSJ4O4e0j3jbJ9dIazZclSSoJYKCsOQ0Oe4wo/DFXhnoXi8Kmbiokm2WQEKXVOzjQrbZFNh7x9S6UqU2b3AbI74p3aWZ/EmWqXLUMAK8S2S6Qx0UbXFmi69rambgKJMtJlkEAgYlFxd7WyMVbZomoWsVCCtIkEBATndOEDR4eedvFTjjIgp9vVktDyhLKUod1IKmDn2cgpiDdohldodp1Cu77+YkFLsgJQMLDVIBdiNYsdVt4nxJpyEYC6SLtu0s/wAYWbGn1KWwAJAJTcOcgySOnprE22+1akVufsepmShMXiUcQbESp2JSXfcW6NEJoynwpTmlOLUHxYXSNAT1yiypqKxSVKbFgQSEvvYKs2eTCFuyKKoSxKFsVYSU4WdK0kC/HhE04MR2MT3eKYrCbHm+li+cGVmyqRNEsuhS0ixRfd5GIEUdWqXOQtaRr4prZ5WzbICNNn9kp82SwmoAcizm4bUWIvDCvbZkSEy5SJMwqXcrJydTfTjnG02jSRJc4QUAHQWcPmS940q9jTJa8CiCpwCQPZcsNczBlBs9QSpaleBOrDxOTfI+HCDxhaTc5BW0ENMVLCUgulIvlkXDiwKT6xtOTcJwurCSf0hsyHOjAOGhgmilTjjBViWos4NrkZabvKDZeyJSJqe8SVukuoqASCGYYc3NzzBitX6T8uE9qjs5jMCcJcg4iT4RuMMBMl92VFSkqxAoSXL8gGGHKxHxgpVEEOqV3ile0xIACUjU3tmANS+54jqaNIXLCcXcpOFZFyCB1LAhn5wao+XEBMq0+JwGU4LJfJwMz7V8/jqVIp0pl4yQgEAAM5NxmApi75w1m0lMnC5JFgHLs51fIwt27PQWlySokXwi6Tqni/KDWix6syuognSVrUHSwF8YSXZLX1YOT5QMa8BK3NycIJOWHcH3+d4I2HOnYj4JkxTEMPZu2YAZI57ohm7OWCoLQQcVwBruBu9znblCahqWtClNc2d8zk7bgP8ADiN50xSZZdJxYwwfMNkAOYgqTRzgEtLuS18zrZnGQzMTbQo6gJH5agE6gKdRUz3f4aQArnTQ4J8BNkpN9Ac8vsdQ6mlclhbJzmTvbT48Icr2TNIKwhKQeL/FO4xvUUSO7KjKCAQEkmac7b0ufTreAEEmjLMBLAJZ7uOfTe2UQTaIIFkgkghJLi9iCANbWe1zzh4JMsArEvvN2JRVluDZm/HlGlSFlYHdoSTkjASSN5cuNb31g0Nq13pTbuxbeUxkdPpaBOBLBIDZMVN1JvGQaG2U3Y2jYHukl73JPzhrJ2FToyloHSFuzNpqUkOBu8rRtLqiqfMTiI8KCN18QsOkAH1BlI1A5CENAPCUrGFQUWBDeEgMWN774KqpROrnmxhZU7OU+LXmfjCpxYtjjxWZ2BL9R8oX9uJEwLlT5gSZX8skH2CrIkEasLjUQmpJ0ySvE5bcbiJdu9qgZfdsFlYw4Qrw5HxHUMWL2heeFTKxXdq01LmpJC7hkFsR35GIthbSmUoUlEslKlJKipBJZLixs1iYGoVocBIxKA9pRLH+0ajyg5aZihdQb+kN9YrHHULLPnbrGzqiUmWHllSTlrcObX9I8opKUTJi0q7tMxYU7sC6cr6xQ9g7TXJASHKBmh7H6HiItMmslzAtImOFXQngwOWdjaK1ot915PqNeVyUk2HIKfnl6RvOSnvSZYDhLOGZ8zq2jR5SU+IDEHwhOZzNreUa1dQnNygBLORcEPnowvDkqcrPAKurwh1KSB3Y8R0AzcaZHKOep7fqCsMpCWKnAIJJL2y14Qr7abfmrWZaQpEtQChiAClp0UQMgdByMa9ladF1JssgMVB8J1s+uhjLK6u14493Do/Z7b3eITNEkpJJRMllwUkXs4uGIIPGGdPTKmYsKAEheIAkOQSdBkbxXaUnDZWMEm4BG4ZF7sPu0R7c2qqRTTgpZSJjIThYm7vnrhe4yisb3KywmOOyWVWJFb+avCylYyWKQwYAFNr5PlFympTgUZZJdICFuz5D3SxD844lTKOK+Qs2/cB9Y6B2N21MlSlSilZQVYk3JSh3cDRiWPN4c4Z5cntds4gr7wpKSUkPqTgT430HAxvOpypK+7PhUXSTZgnE5Buwc23CIUzcKiCbG5xC1r6uwvf5wyqpxJPdghJ0GEhiDiOuZ+cU49f5JKKkWiWPEF+JycZcvYnO2t+MMKsmVLfCAtboLXDqbC51YPHqZKispxKSQACbZFixtfSCaksWUokPbIMACo6PkAHhot3eSOn2iFS5qcKv5jk5eHGEi+oZ+GcSyXkgldgHu+eNW9mATcNzMDmZJSUd4cJsVDETiGjg5Ne25xDVNRLWlCUhKk3BDbwQ7ta6gPOE0s1zAU3agaSAkELVgIN7Mp7algW5wOdmgTyMeETCMx4hkcIIsB04QZtGmSZEzAkpDYnlm9twIIDgGw0ipydpILMtSlJY23jLEBYX4iIyurpt0cZZbtc6CcnGESUowmXjK0JKnJUGJA0KS7+sMauatBuCX9oBixt7RYM7hnvCjs8qm7wqUvElQZCT/s8RKsJY4h4ic7Aaw+qJEtXhxySQA5LKOtmdidb2O6KXY8o6xBYEFJBtZubJZ2v8I32lX4Gs7lsj58Ilo5CZaQZbK1xAC/kLAaCwildve1kyQe6lKZZAUVvcOSwHQZ6PbeFaJDHbW21TJ8umkTRKIGOYtTFhlhANnIffC/tnKQqUlSQpapSkqcAhOYBD5C275RzuVtScVYgo4nz+sXijqlKkCZOWtRWll3dCQFEBhoTwfSDataC7KqkimmzCBiQv+W+Tmwto7XNvWJJFTUJnCYZWJ0jBidLO36mJY7n6wyp5SVtNSMBPvMxYG2IHOFlRtWce/lrUoFPslJa2Qy5w9p7Ra6+vUXCJF/7vrGRHszZbykFQJJFyZjE9GjyDuBlslpksd3aYM0k2Is2F8zGlPUHvicnQl+hV9YsOyey0hciUt1pUUIU4OpSDAu19mS5K5SVqN0KAUwexBD77GJ8qJ9jqczt/fLvv+m7pBM2aQ9y3lAlFJwicpxgE1YKyWFiLnhCztTNnpR4UKMognGjxJWGey0uAMLkjNgXAAhGB7Q7dS2GWXB9pW/gk/E9L3ipiY2jPZtw184O2fIE0TVL/ANmkEDIXUBlnr92iCYhIDNmzHpfo9ukARInkG2mX31hgmuJDmFMyJlnwRUpLenY6r/nWBI9g3YP+re4105QXsqpMqYAQWClAKbMBRHyjxxrnn4pqho3HR4bUFKtUtJcscRHvBsRZifjBkUWKR2nkI9pWepy68eMETq+XMSCJqVp5pLhrb/NtYpdTss7n5FvSA5Wzu7ydIGQIy6iF3U7C3tdhm1UwqchLIAFsICRkLAkF7GD+z+wDOky5ibMCDY6Ei7byx6xX64nGtRPvF/ODuz+0pyJgTIWoFT+EXCrOfDqWGge0Y5cvVv4+Mxl8XX7rLRbTSZXcoQSZa3AV7RBSXSWZ1JW4dt0Je209a8MpIKu4Clzb2BUUh734Qf2S2yhFSvEp3fxAE4iFABhne8Ids1qlTZxulE0nGN/iJAHxjWOP8jDHHPWPji/8V2nIe+uu6LRsmZMShpS0hxdzcndfXdvhFOUClkpCfvUwfsmZOp+6n4QpHeC2hY3e3+IWWNY45OpzNnJNlAguz7/vjGwpkFgJZYPYnMAeYeGBrETJKJuaFBKhobt82ePJuBMtKl21Jya/lGu3Dl0svQJFDhUCHIL7nDszjUNr8YDrNlqmMUrulWIJdgfCLEaAtpxhlOUgAFMwF2uLhjr98I5/tzt4tE1SJATgSWKjd2zbQB+e+HbE49PO0FW7NWKtfegLICfADY2GTm4AA9d0W3ZZWmWAiURLv4UKDC+jHW++K8UmtWielWdl2yazeQEOuyO1VqM6TMABkKCUlAZwSrMamzvxjDG/3V2dbHXSgus2v3MpSlEpVkkMm6iCRoxa53NHOK6qmrUqYskqUfaZsVmdgzOBu1h7+Iu0SZyEapS5bev6BPrFdqtprnJlAhKUyk4EsLneSdS8a7Z9LCSbnsVS7cwyk+Ipmoe7WUn9JO9jqNM46Rs/ZU0AqUXSwLPiexYEWwjodwjjaVsQWe7t6x0vsX2iXMpzLWzIICCgpxBGiVDPCCzHMud0TttyuMqvwkkksCEBAdiAHsMgrMhs2aOW9taBZnd5ZQIulJJIcmzbhbO5v0tO29tgkIADJY3uXuQOQBGeu7WpbdryohYFgXUnEQDusCPsRFy3xFY4a5pLQzUi134E34FovFapNPKpiJfssZgFy6gbK5E8HaK5T1MuctPdS+6mZ4ns+RDvcHk9+F7pspBnS0YkJT3bhYYXUPZIvkxB5wYnkTf+PYzMQmViIDpV7AJBJucxnZjEO0qGdNKClklQZaXBbVgeEWafspxilhJ0UkCyx/3AQspJRJwgae0VlIYanIjpui0JhICPCVpBGYxkN0xR7AyJUxvBTBadFKmXVx65x7CJ0LsysKpJBD/y0jqkYT6gwn7fVCUpSolLyw5BzZRYMOJEVui/EgSES5BlF5aQlwysVgxzDesIe023JNdUJmLdIGFDJBcpublyAnFzN4DDUwn1qlSkL7uTiUtWIskE33eJbWA+EPldjQqUUSaghOeFYuVC7FizPuFuMR7ICUpUlOFgosEl7EuOLwSvbVzLpxjnnIuyZfFels2zh8ew5/XSZkqYuXMstJYjy8wc4gVNe5z+7x0faux6cUhxuuepaVKmkOVKUtONWJ3FvdZuZvHNqpIStYGQUQOQMHgMzMFJRaIaUDMwUIqEjCBuEdi7PyUmlkOtj3SP+URx8C8dn7OUwVS09s5SC4P9A0icjiUU6Xb2hAtWuWBhY5u2d/KD5kkAsC/GMmUyTYu+85Qg5LtSU8yckZ4lEDe5cekJKSuXKmCYmykuzjJwRlvvD7tNUhdSooZk+EEatr5v0aBU4V3wpxcRn+8TLNvYy6OXXxxm9WT9w9FTzZaUTkuQXLjQgkF+Fs4gnTVz5jJGJSrJF39TFw2cCuQZZ0xDk4/cxRpU1UpTiykuCDpoYcef15cL8d9PZUzC6VAvldwQeW+HFNtT8nuC2Eh7+6rES4O9t4L5awhmzCtRUouTckxvKBYm9s+uXrFbc7qnZPaJXRpR7QSpQF804iQQ+Q4cIbqnibKXLKk4ik+EHIEFjFR2JUd3JQEoKQwIVdWeZKdHPxj1SlJI7tabl2Yj6ML+kLeqSbashFHTLUS6sPdoc5qJUXbWxB6RzebJUnC4bEHD6i4f0h3tCpmVMw41FUuU+IvbO55nLpAO0p3fLKwzAABIDMAGsN3KARps3aUySXQopfPXqxtDbsvtRcqpUVPimJIL2dRIUCX3/OK/IAKkg5OH84s+16ZE95iFBKkjqQN/7QGU9oaozZ61KsXw5v7Ib5QvUvQQ02fRpmoXMKgFIclJSWUGcnELBW4HMjOFU1n8OWkGxrgZsSSFz5aFAEKWEl+Nn6Zx1CpWilZZMtINnCQ9gWCilJUSBuHQRy/YqD3yCAbEEnc17nTKLrPrRMGGazDI56b8/OFfoTyST6krWpRuCSQb/O+W+K/UTsSyXtDTa0/CgBOZLdIR4YWM9rzvoVJWApJFmvF77MbQCloxWExOhZlDy4jyigUtlJ5iH2xFtKJPuEdHJf4jyh5+qWHuOlzgpN0t87H1gZVNKnjEUgEG4LDLfvEK6LaBVLcG4zPwbd03RNUTSUghuu88hlD2mz1Q0vaCZQwLw4kkg2Ie5YsN4Y9YyN1rS/id9fC/q8ZC0Djsz2RoqimlTZssqmKBxlyHZRGhtYRU6vYUqXPmpw2StQAJLMCWyObR0P8ADueBSJSRkV/86j84VdqqFP8AEKUARiY31sx9RFUlMGxwHCVKSDmQXPRRhlsygEpOGX4RydzvMEimghFMrRQ6wcGh2glRlEFmJTYf3BrRSu1ez5MpaQgq7xXjUHGEA6b3Jc/Yi9V8tWC/6k5cxHOu080GqmszJODh4QEn1BhAAhJGoESd5kArESWyb1gN49EPYGLXhd2cFiDfe9xaxEdl7PpKaeSgnCpMtAPAsI4pTkJUFHCQkglJyLHI8DHY9mVJXLSVWURcZMXOV3FmN4LyIstPRYs1jyf1iWp2d+WsDPCrCeLFvWFEmpWjIqAhhS7UUPaLjkIhUcRFOo3AfiIIpNmzFrQ9kqdiqz4SxHnEiSXZOZLAcSWAi69otnITIkqlu8gMrikgBR54gFcnjLdruy/Ky1JQ9BskoPu+IWCN4vqBo8VPtxssy5iZgZplikD3hr1BEXfZ1RiEvgoDzDfOEv4myylNOoaKXe+oT9Ivp5Wxz9fK5Zbv1P4c8m06knCoYTx5PElOjEyXIxHn93aDEGZOUBgUVEEJSLPYnPSzk72EbbLpcYZ8ItpctlyvfjGks9sdc8LjISyEhD4cIbkwaNFJQoETPCCCHFi/y5wz2ZLHcoADsGc8CRG1RTJPtABrh9Dw84miKfV7OSinmIllZJ8Vx7TF/gIq8pJJAAJJyAuekdJmI3B/vTfCUESJrJ8IVfJm3jiPrwhd2ocx3SrZOzfzSmoQUnBiGJJGoDnWD6zZYSlS0qDAEljmAIb1VWAUrJ0b6QLtiYlVPMUkg+HJxvAPHWCZbmxljq6UeJaiQUBLgh73ibZEoLnISWz1sLXvwtDntRIdCV6gkHr8nEUgv2HVBGK2bQ5M8TBbrCjYCQrGk7gp9bOM918uUHSVpV4UJz1Gv7DdE5KxJa+ZiWb2FhEJQRyg7amyjL8Qcp13jnwgOmUHvGmKcry1lAk/ekWDYlSlCSlacQXoE4nd954ZwnkSfEGy1+90OKOYlIBdLswv9Mnic56p433BtOTIUClQMtRa+afPT9obJrE6qYAPb7v0iv1NYGKXSQbMT8bZdYXqqyPAB7JcbwPO/wCw5xH+h3bXbvE8T5x5FdRtu1xcWzA+Mew9k6H+HNQe7UhnAUfVofdqqd0S1kZEg9bj4RVewc9isDW+umV/O0XnbCsdIsmxSxF9xHTJ4uhTE0oghFOI0Qp4IQqJMq7Tq7umWtzZm5vb1aOSKkkmxeOk/iTM/wDpUs/81LsW91eY1jmuLzioSaj2eubMRKSAFLIAew5ngBcxBNklKinUEjyi1/h/KVMqsQYCWgu4fOwbdfXnvhFtuTgqp6d0xfxJ+EHsIqWkxqSgXUtQSODmOuLkWIBazAuRHOeytWEVMskBlEpfPDjBS43EE+Tx1SmnFIUhSEHE11JBuMik5hWdhBeDhRLlVTgGYgoAYX9cnPJ432ptZUmWykjGQyVJOfEi+Q3NBKllJ4ndFd7XFS1ykJzIIA4kgfKIyvC8fIPsvIPeCcp8CCQktmvLqwPnyi4GuRMSpJUhQIKTcahoEo6NMuWJYdgG66nhdzGlTs1CrlCVhuAU7jePnBOILzSfZ9YqWcB35vkpJ+sS/iJOxSpTl/H/ANJ+ogPZE0d8tDMAT4bZBRA9BC3aex5y5y/H4MRKcyQDfKImpuNLzqjOxUrFPKzlKQc/1KsP/wCcUA1oTIqZqfdx25KAUB6tD7Y1LLly8PiBd1TMiVZPvSGt9YQ9o0Dv1peyUpT6Yn4+1FcaTPK4bClvJQXzc+ZPyg1aOXNoApFFEpCQPZQkNrYCNk1V824mL0yBbU2pJl2uteQSlJd9Rl8HhDXyJ9QpM0yhKQgNe1n43KodU6QmdNmkgYmAJbTdzs8Ztab+UptGPQEPETmbXvV0DoKUzHRkkB+p56Zwv23SykImJKvGkey4dyzfKGdHN8ClEgOczlYfvC2up0TTchR0t82y6wYeCzvKtbMH5g66cDDSvmESlAmxGXwj2VRolrxB7c9Yj2jIWzpxgLBIBfCoBnKbXHERSQ2wZigslObfP4xZCFLuZYc3KgySTxKWfr9Yr+xPDiJSSbWGYbg/GH/8aizkp4LJQ/XL1h0Ae0UxaJRS6mUQPEQTv3cIqwMPu0igopCdLnXPjrz4wtptnLWkrsEB/ETruHGCUWVrSTmILOHuN41EWOZsmRM9gpJ5/SKslB3GLZT0f5aUrQlShYkG+/N7lmyirdwtaLqjYCxl0vAR2ZNSL78mJ9Wh8hK0+wtTbiXbla3lHhlnE6/ENz4fIt8ogyiXTqYOQP8AeHzjIZqky3sgNxDnqQQ/lGQg6Rs+vkyPYlm7f0tbfB1f2leUpCJLlSTfE5AIIfJhFSlhQyAvzD84JpqedhYYQ97gj57t0PZ8DJQcBnTyb5gwTIlHVRJ4tbyEQyZJDNeCkYtWEBKv252WlNJMXdwUG5e+IBxxYmOZPHUfxHrsFIJdnmqA6J8RPN8I6xy6HCda/Dzs8aeUZq27yaBZwQEZpYglyc88mijduJGGvnDJylQ/3kpNupjquxFpTTSEgFhKQzm/sjhnFL/E7ZK1qTUoSSlKcK2zDEkK5XYnRhBLyap7Infmy0sMRWgA5P4hnHZP4dBDKCjyLfEZxxKWSQCWI9fvnHYtk15MqUs3JlpNw7kpF7w8hDCRsxKyfzShADlaw7FwAHHO5J3xV6mkx1ZWoky0KCUmzkNzZJc5fYf1dfMmABS1FshisHtlkLFsoSVOzJcwlRS53uQ/NiIjLnw0wsl5FrWNMtHjQTG4RCpLAJDpAtnoOOcD1ElWin1sdOWFxDT4V3ZezZyamatVgApSVEsFEqBZ8nIex1PKLUVskKSQMQcEiAZVKZZxlzqAolPooYSIg2esz5Cky1BIlKKg/i8BcMQCLCxfgbRnlrcrTDdlNJdQtX6Lc/pFU2hJM2tWlrFScXRCSfQRYJMoge2bapAYnff6wmo6lIqFv7anZ0nK2nINFWF3LPJOKzs+QJDHlA0/wkgqvyf4RPRzVmWDLwsoAjEl+he4PnGypBVdeBKmYYUAgdWBitopGuSCrFcnQ2+to1VLQpKk4AW/SHYniBBC9kTj4TP8LZpQEqfzIvvtG2zti9zivjCuDN0GpeHbwnTRexp0pAUpJS4YKMvEHa2bG8LFyF3x4yTmwN+QBBAizjEE4ca2ZsJJI9TESZJ0jPDeuVZa3wR0ezylQV+YCLglk335kk84ZVoXObvZq1ge6VEgaWFgC1olqJa0jItC+bNW9kExaUppEWDO0aqpU/pERiavc0S4vOAKrttDTlBI/TYchBG16fuqdCP6g/NlE+sSKSO/x+0CoFxwZnGmUTdoiFShvxBvV/SJjTfiF2xZGNYLWTfrp98Id9wAfESR635iI9iSsMoaEuT5tDFKmy/aHInK7oH+HT7qgf7hhV5nMcGjWbTKGo5a+WUGLSN1+ERBA1bygLYLGob+hjILKPt49hkt8tW4DOJCC+59z/e6BpCjp98fvdE7E3ufvflAScKtn+0CKmkOfW9vqIlXiTYet/KIUIUdA3H94Rq32/pFTJCVuD3RJOllMNdcTWjnuGOvbRo5apa0TikIZ1DE1gxe25h6RyujkJXNQl2QpYDv4gCpvNuDRUJ2vYE9IlSSlAI7tBAW5thFixzbjE1SUEKMyyGOIM4Zrjk0L6KowjCBkGA4AWaCJcxRN/KJU4qVpCiEklLlmzZ7ekdV7FbSTMpUoWkBUvwPm4ABHEKYgGKR232WmTUgShhStOMpBsCVKBbcLAtxtbK59hkJFEgpSColZUSl3UFNc8gGireCnk5mpToocS1x0NiY17vcR8I0mSlPiKQ3AWjdILWPTjEKefwwV7W6xF4EqtkD3w40URYb31EHPvsW1Ob/AHrGyFHUE+cBlEqRKSwLkg2OIkWyhTtShCSrCCUqLEoOEnM3b2k89Yta5SQoKSHOqVCxf7z5RHUUiFNhdzmCzg7jv5iAS2XcIaJIwgJJNrPn6RuukSqy0gj16HSCJlGpCrhj8YlCXygO3flpIlYAySW4qJPmbxIJsRvGwIOl+cA027wRqmc37WiKZm9un+Y0Cng2O1OVuYjUHv00+UeExo0LY7UqCXv9YmRT4wWCXfUfbQG8TSaxSMjnwzh7LtQTpJRmOrP8dIEmIsYby68OThF82JHpcekDVICrpYDdYQbLSuVVAhRfCH3ix8xeAq10sJhUUP7R8WHQHlFhmSohXJcaQwFpJYCMQmIUNMJJPk0bpnCIFbLlOCEsX0LemUbrltmCIIVTCaN8euP8xCECNpUsEaYhmD95Qye2jIkCANU/fWMgC1SkgXZ7cd0TonpNlEDg37NA/eDdlw++ETSVDR+PL6wtCJEqlO+IdY1VVy3bvEvucfWPTM3fGIZiQoXb4waPccy7TU88TpqiFFC14nFxwdt2V4V7Nm4FpX+laT0BBjqgplZAOOAeIqbs/KUvEqSjE7uU/EMzw5ftKaavUhQ45RXaztf3MxcvA+FmOp3g7s84vSpL2MI9rdn5UxvysR5PluIDiCG5jtHaSp85U1bOprM4AAAA8hHQ/wAMqt5MxBV7C3A3BSRl1SYUVXYlCh4CZauLkev1iy9iNioowtU1ZK1MPCgd2AHzdSVKX5Af1Q+LCPZyBe59YF7sBr2eGE6YkXyB/py/tZZPG8DGWEvvOTWHNmJO7SEaBSVcPn9843JJ1HF4lVKNg7Po4HCIlWP2/p9tEm2Ohe24/wCfWI5stKixa+53ghEkvb5EHneNl05zsNWJaABUVpQQFpSsPmQG3XsQ/H0gCqAxexgc5BVswzEl8t58tGkySSLtfexDcxrANRSFJ3pGWY3ZHOA0dTTFIBLEHUH42iKVJSSylYd2RHWJEBTOzp4Z2zBvly5RoUPcWfhxvZjlE2LlSzdlzQHZxwufLOAu5VlhL9YZ0VUqVa5TuPy3Q4ROTMSyk2ULhQ9DoYD2qaJajkCRvA++UeCQo3wluAdotH8ChP8ALQkHhl5ZR6pAfLrBCtVMKOkatzvFiqKWWs3BB3i331hdWbNCbpPIEsTy3wDZaY8H3rGz6fGCJUoKS7gdOcMqEOsRKlvwg9VGMyocIiFKQHxADjaGkMpKk/5sYgXTqOkNO5wjU5fW0CLq291oZF06VuLxAQRfdrDfAhel2f7MRzKLNiYAXfxauEZEyqI7vSMh8EtQnj7ESImJzeMjIQbLqkAP8o1VNOHEAWjIyAJE1KBckx4vaCdxeMjIDRr2jLKVBlPeJ6FLpcEs3w/xHsZBSM5SmHTp1hdPkEK8Jszj5jkIyMgCemQSpIVqH6ekZOkAE2vlYtGRkAeUCChzcgG4Jdm0vBk9aFp3NZv2yjIyEYOwS4JHEPmco2lVZFlHEHL6H94yMgAVRcnDk9tHaNpdQx0O8EeReMjIAEKSTiSw4CwL387xCVgljaPIyEqJ5DY1OThb2MIJBOuNgSLHdDejmgpazjcGtp1jIyHkWKVZaNFGMjIlSJURTMoyMhpBTadCb4Bvz/eF69o4T4R4dxtGRkEUgnVwV7oH396xpLmB3Ygbt/X9o9jIZPKmelnTbzt0eA1TCVBRz06ftGRkBCJK0qBy3szRHKnBRsXAtlrGRkMm+D+oxkZGQ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6" name="AutoShape 10" descr="data:image/jpeg;base64,/9j/4AAQSkZJRgABAQAAAQABAAD/2wCEAAkGBxMSEhUUExQWFhUXGRwaGBgYGR8aHRwcHBwYHRwdHB4gICghHRolHBscIjEhJSkrLi4uHR8zODQsNygtLisBCgoKDg0OGxAQGiwkHyQsLCwsLCwsLCwsLCwsLCwsLCwsLCwsLCwsLCwsLCwsLCwsLCwsLCwsLCwsLCwsLCwsLP/AABEIALcBEwMBIgACEQEDEQH/xAAbAAACAgMBAAAAAAAAAAAAAAAEBQMGAAIHAf/EAEcQAAECBAMFBQYEBQEGBQUAAAECEQADBCESMUEFUWFxgQYTIpGhMkKxwdHwByNS4RQzYnLxs0OCkrLC0hUWw8TiJFRjc6L/xAAZAQADAQEBAAAAAAAAAAAAAAAAAQIDBAX/xAAnEQEBAAIBBAIBAwUAAAAAAAAAAQIRIQMSMUETUQQykdEUImFxof/aAAwDAQACEQMRAD8A5WJYERTJ6BmodLwrqJiiSColjEcPYPJsxkY8gd/GFyqtR94DkIgXOUcyYklUM1TEIUxyLFvOFsI1zSdX6CDtl0AUp5jhIDkDM/QcYMldn1pliYr2ibJsWG8/SGv/AIeVTFEO3dgDTIB4AlqtlyKmYF01kkC2FgLWZxDen7HLQgqc5feTQz7A7DmTaOrlIH5vdgILsyyFAF9NLxbexnZadT0y5VQrEtSwpyrF+jXoYubqbqOf12x1ImCSAbJxXOkHTqX8nvAFFEtIQooGJiBkwvqC8WPtFLCdpJyvIV6BUOuz9EgypqUtcjE39oF+kEx5O3hQez9YmdWUxQiYyAEF0M+d87C8dipByhBs3s+hEzEA2trRY5AAbjFSaRRcsfbQStMK521ZSGBU53JGI+mXUxFU7dNglIS5YFV73OQ4AxXbb4TbDZEsRpUVktDuoONBc+kIJs5SwylKIJbNh6RgFjy+Ri/j+09yabtZ7IToT4jz0HLfC2smLUm6jdIsLC6iPhHmACYC91IUnnhxH0cxMZbgck/8xh9sid1XNpUrqUlhhwqUDlfvCD6N6xpSbKGIFveH+okQ3rJJKkkZYVPyMxW/iBBsqTcf3D/WhmSrp2VKO8KT5yQr4pEFVFICVcz8Z/0gyYgBIJ3AdTLQn/qiVaLq6/GphAoFAAof3J/1JAiQSgJYLe5/6E8/OGZR40/3J/1ZMCTP5Q//AF/+2V/3Qg02qCETmF+7ntzCJKRnxiWd40k/qTPPnMQNIlngqKnBH84X4zJI3nygKkDS0Am4C0tb/wC4SPgmH6AqpLd4eFSf+HCmPamyiNy5Sf8AhGKIql8C3BDpqA5sPHMGG5sHAd3aEnaftFJly5qkzZZUVKKQJiCbSSgWBJ9sbt0TbIqTdKNk9oZ0+uw4/wAkLWoJADXxAOWc2VvizyZtpR//ABzF+ZQf+oxy/s3teVTrVMmKawAAQV2tezAdTDio7dSEgJCZymRg/wBmgEW/vLlhETOaXljzwuJ8KR/RT/ED/shdM8JW7MhJz5q4f0xTKn8QFrKginQLYSZkxawQHsUjCGubcYSntLVEHu1IRr4JaddxUklnfWFc4JjXRKSakTEJCgcKU2Fz5Ak+7ugozghMnGCMKXViZDKwt75TvVHIp21KmYtpk2biIsyyN+YBsLlra8YBmJBIUpZBfP2ifmc4nvPsdaldpZCHSVyj4lH+dL1UT+rjHsckXJL2STxfP0jIO+n2RHK2XOVfAQDqbfvDxHY5aQkrUGUAoNYMd+o8o6B/5eUMJEsWzb/MGGnW0sJBThACgCL8xrGc8qzvbjtWNj7OlSkJEuVLMx2UspxqAzcE5WLaZRHt+SsLsSUksHsQwNvJouE/aklCzKVKdShZQY3OVgc4S19GtW0lpZWBJQAckhSkDI5O8O48JmW9Kls+kWSRLBUv2mI1DhosOy6YKlz8WaCgHmpQfpAOytqopp3eHxH8xJSGJfEMN8tICl7YmfmhJCRNUFKGrggi/O8adLoZZTaM+tjjw7F2Wq6el73vFpRiYscyz5DMx7W9sUlWGSgnPxLt6D6xyvZk8LmlTuWze+sWEKZT8fjaOj45izmfdyD7WVS5lWhSlXwMGtbxWtF37AVCJVPPXM8I7xIy3hhFD274qqSP6Dz96Lp2dtQVD/rl+fh9bwrrWj5WGo7Ry0+ynddRbMsOjxXNv9oJlhjw+K2G2/rYtAs+RjGEmxBu2TEERSNrVE1KzKm2CS4makGwu9xGfVlx9CXa2dla9CU4NTMPQPu6Rcpy2S7OxT8QH6AmKP2VolFGIJD2UknmQADZxYm++LvNU0s3AU1i7B2+sdOX6mWP6U6sh/d9YkGR+9DECT4Qo2D3JsMnzNtRAVT2ipJbhdTJB3d4Ff8AK8RbIvVFTylOFSvdy4YnR5eKJwQw5J4axUNrdvKNNkLM2zMmWpn34lFPwhTtH8S0XCKeY3hDmaEmxf3UnhrEXPFUwq57VqAiWV/pCXuMu/D+hzhmkgEX94f6qo4rtntlMqUGX3MuWnekrKrF/wBTH/hjVXbavUCoVKk2D4EJS7OwsOJMZ3qxXx12DaCVd0GQs+ybJsMIkm5NhkfIxm0a2VJJ72bLl4iR4piQ38+5Du3jEcRrauqnP3syYtv1LLdA7GBBKz8LEtdszazHTiWhfIfxuw1vbKhQX/iMZBcCWha3ZaVZ2GaQIQH8R5IAQKaaS2HxTEpHsBGaUkk4QOpMUWnpmUlLkG4KQHva6rZWFuEGVlOHUlKgADZg7WOfLfz3wu/Kq7IbbS7cT56isSKdIS4GIGaXWylKGIs4wu4A1hRO7UVbCWalaEs4TK8DOTnhAOej6gWiWlk93jABJJBKjuchm3kjD/ukRJUUaSpUtIQCVhLBSbWUxJa7Ei/AxO7T1CapkzJqgqYorNiXJUQGUfecXaIk0StxwsWfN2ytu+2hyWRgC7u7tqxAGWjvaJJdOonJ7Zm40yDhst7c4Wj2VS9mkB3LDNwHy01ubQJU0TqISwyD/P73xZ5iAxSB4lZkhnJc+XDpC6ZJZPs+E2sTmddzsLw9DYOVSywEuXUS5+GXlBolygDlYt0HyLZbo8RSYS9iw5aFxw0vEKSkF3BURk46/Z/yBsKVCySBfPMXsB0tygGdJABskizEAMBuGFzxvygklJVcgsfZbdmzCwERLrUpyV4rA3cZA+ufWAAxQLN8ClcXVf1jIJVWp3r6H/5CMgNaP/OtNc41B96CwbgBA6e16O7M0YVTMSUmX4gGycHyjnkibgWCzscjDlNInCMKiHU7HfwYQ5SslPajb0oVKlFNQlSfdlTQAogOM0WHK8P/AMSNrKMuShCmQsBaku5fCjC56xVzstapxnJSo3cBuDRYzITVd2VsAhOHLXCgAtkcjDwzmOW6nPC2ain0swBNklSsuAHKNlS1XUvwjUlheL5sDZkkqmyikFiClTM1hFX/ABXp1y58pIl4ZfdBQYWJchRO8hh58Y0+e73Gf9PNapdszasuUty694fCPNjHSez6kVACkhKUqtYYiMnup2PKOGJVHSfwq2woCbLWCqUkoUQLnxOC3MAeURc7l5rTHpycSLTtumRjUnGos4D6C7RP2KOOhnSkOSJ4O4e0j3jbJ9dIazZclSSoJYKCsOQ0Oe4wo/DFXhnoXi8Kmbiokm2WQEKXVOzjQrbZFNh7x9S6UqU2b3AbI74p3aWZ/EmWqXLUMAK8S2S6Qx0UbXFmi69rambgKJMtJlkEAgYlFxd7WyMVbZomoWsVCCtIkEBATndOEDR4eedvFTjjIgp9vVktDyhLKUod1IKmDn2cgpiDdohldodp1Cu77+YkFLsgJQMLDVIBdiNYsdVt4nxJpyEYC6SLtu0s/wAYWbGn1KWwAJAJTcOcgySOnprE22+1akVufsepmShMXiUcQbESp2JSXfcW6NEJoynwpTmlOLUHxYXSNAT1yiypqKxSVKbFgQSEvvYKs2eTCFuyKKoSxKFsVYSU4WdK0kC/HhE04MR2MT3eKYrCbHm+li+cGVmyqRNEsuhS0ixRfd5GIEUdWqXOQtaRr4prZ5WzbICNNn9kp82SwmoAcizm4bUWIvDCvbZkSEy5SJMwqXcrJydTfTjnG02jSRJc4QUAHQWcPmS940q9jTJa8CiCpwCQPZcsNczBlBs9QSpaleBOrDxOTfI+HCDxhaTc5BW0ENMVLCUgulIvlkXDiwKT6xtOTcJwurCSf0hsyHOjAOGhgmilTjjBViWos4NrkZabvKDZeyJSJqe8SVukuoqASCGYYc3NzzBitX6T8uE9qjs5jMCcJcg4iT4RuMMBMl92VFSkqxAoSXL8gGGHKxHxgpVEEOqV3ile0xIACUjU3tmANS+54jqaNIXLCcXcpOFZFyCB1LAhn5wao+XEBMq0+JwGU4LJfJwMz7V8/jqVIp0pl4yQgEAAM5NxmApi75w1m0lMnC5JFgHLs51fIwt27PQWlySokXwi6Tqni/KDWix6syuognSVrUHSwF8YSXZLX1YOT5QMa8BK3NycIJOWHcH3+d4I2HOnYj4JkxTEMPZu2YAZI57ohm7OWCoLQQcVwBruBu9znblCahqWtClNc2d8zk7bgP8ADiN50xSZZdJxYwwfMNkAOYgqTRzgEtLuS18zrZnGQzMTbQo6gJH5agE6gKdRUz3f4aQArnTQ4J8BNkpN9Ac8vsdQ6mlclhbJzmTvbT48Icr2TNIKwhKQeL/FO4xvUUSO7KjKCAQEkmac7b0ufTreAEEmjLMBLAJZ7uOfTe2UQTaIIFkgkghJLi9iCANbWe1zzh4JMsArEvvN2JRVluDZm/HlGlSFlYHdoSTkjASSN5cuNb31g0Nq13pTbuxbeUxkdPpaBOBLBIDZMVN1JvGQaG2U3Y2jYHukl73JPzhrJ2FToyloHSFuzNpqUkOBu8rRtLqiqfMTiI8KCN18QsOkAH1BlI1A5CENAPCUrGFQUWBDeEgMWN774KqpROrnmxhZU7OU+LXmfjCpxYtjjxWZ2BL9R8oX9uJEwLlT5gSZX8skH2CrIkEasLjUQmpJ0ySvE5bcbiJdu9qgZfdsFlYw4Qrw5HxHUMWL2heeFTKxXdq01LmpJC7hkFsR35GIthbSmUoUlEslKlJKipBJZLixs1iYGoVocBIxKA9pRLH+0ajyg5aZihdQb+kN9YrHHULLPnbrGzqiUmWHllSTlrcObX9I8opKUTJi0q7tMxYU7sC6cr6xQ9g7TXJASHKBmh7H6HiItMmslzAtImOFXQngwOWdjaK1ot915PqNeVyUk2HIKfnl6RvOSnvSZYDhLOGZ8zq2jR5SU+IDEHwhOZzNreUa1dQnNygBLORcEPnowvDkqcrPAKurwh1KSB3Y8R0AzcaZHKOep7fqCsMpCWKnAIJJL2y14Qr7abfmrWZaQpEtQChiAClp0UQMgdByMa9ladF1JssgMVB8J1s+uhjLK6u14493Do/Z7b3eITNEkpJJRMllwUkXs4uGIIPGGdPTKmYsKAEheIAkOQSdBkbxXaUnDZWMEm4BG4ZF7sPu0R7c2qqRTTgpZSJjIThYm7vnrhe4yisb3KywmOOyWVWJFb+avCylYyWKQwYAFNr5PlFympTgUZZJdICFuz5D3SxD844lTKOK+Qs2/cB9Y6B2N21MlSlSilZQVYk3JSh3cDRiWPN4c4Z5cntds4gr7wpKSUkPqTgT430HAxvOpypK+7PhUXSTZgnE5Buwc23CIUzcKiCbG5xC1r6uwvf5wyqpxJPdghJ0GEhiDiOuZ+cU49f5JKKkWiWPEF+JycZcvYnO2t+MMKsmVLfCAtboLXDqbC51YPHqZKispxKSQACbZFixtfSCaksWUokPbIMACo6PkAHhot3eSOn2iFS5qcKv5jk5eHGEi+oZ+GcSyXkgldgHu+eNW9mATcNzMDmZJSUd4cJsVDETiGjg5Ne25xDVNRLWlCUhKk3BDbwQ7ta6gPOE0s1zAU3agaSAkELVgIN7Mp7algW5wOdmgTyMeETCMx4hkcIIsB04QZtGmSZEzAkpDYnlm9twIIDgGw0ipydpILMtSlJY23jLEBYX4iIyurpt0cZZbtc6CcnGESUowmXjK0JKnJUGJA0KS7+sMauatBuCX9oBixt7RYM7hnvCjs8qm7wqUvElQZCT/s8RKsJY4h4ic7Aaw+qJEtXhxySQA5LKOtmdidb2O6KXY8o6xBYEFJBtZubJZ2v8I32lX4Gs7lsj58Ilo5CZaQZbK1xAC/kLAaCwildve1kyQe6lKZZAUVvcOSwHQZ6PbeFaJDHbW21TJ8umkTRKIGOYtTFhlhANnIffC/tnKQqUlSQpapSkqcAhOYBD5C275RzuVtScVYgo4nz+sXijqlKkCZOWtRWll3dCQFEBhoTwfSDataC7KqkimmzCBiQv+W+Tmwto7XNvWJJFTUJnCYZWJ0jBidLO36mJY7n6wyp5SVtNSMBPvMxYG2IHOFlRtWce/lrUoFPslJa2Qy5w9p7Ra6+vUXCJF/7vrGRHszZbykFQJJFyZjE9GjyDuBlslpksd3aYM0k2Is2F8zGlPUHvicnQl+hV9YsOyey0hciUt1pUUIU4OpSDAu19mS5K5SVqN0KAUwexBD77GJ8qJ9jqczt/fLvv+m7pBM2aQ9y3lAlFJwicpxgE1YKyWFiLnhCztTNnpR4UKMognGjxJWGey0uAMLkjNgXAAhGB7Q7dS2GWXB9pW/gk/E9L3ipiY2jPZtw184O2fIE0TVL/ANmkEDIXUBlnr92iCYhIDNmzHpfo9ukARInkG2mX31hgmuJDmFMyJlnwRUpLenY6r/nWBI9g3YP+re4105QXsqpMqYAQWClAKbMBRHyjxxrnn4pqho3HR4bUFKtUtJcscRHvBsRZifjBkUWKR2nkI9pWepy68eMETq+XMSCJqVp5pLhrb/NtYpdTss7n5FvSA5Wzu7ydIGQIy6iF3U7C3tdhm1UwqchLIAFsICRkLAkF7GD+z+wDOky5ibMCDY6Ei7byx6xX64nGtRPvF/ODuz+0pyJgTIWoFT+EXCrOfDqWGge0Y5cvVv4+Mxl8XX7rLRbTSZXcoQSZa3AV7RBSXSWZ1JW4dt0Je209a8MpIKu4Clzb2BUUh734Qf2S2yhFSvEp3fxAE4iFABhne8Ids1qlTZxulE0nGN/iJAHxjWOP8jDHHPWPji/8V2nIe+uu6LRsmZMShpS0hxdzcndfXdvhFOUClkpCfvUwfsmZOp+6n4QpHeC2hY3e3+IWWNY45OpzNnJNlAguz7/vjGwpkFgJZYPYnMAeYeGBrETJKJuaFBKhobt82ePJuBMtKl21Jya/lGu3Dl0svQJFDhUCHIL7nDszjUNr8YDrNlqmMUrulWIJdgfCLEaAtpxhlOUgAFMwF2uLhjr98I5/tzt4tE1SJATgSWKjd2zbQB+e+HbE49PO0FW7NWKtfegLICfADY2GTm4AA9d0W3ZZWmWAiURLv4UKDC+jHW++K8UmtWielWdl2yazeQEOuyO1VqM6TMABkKCUlAZwSrMamzvxjDG/3V2dbHXSgus2v3MpSlEpVkkMm6iCRoxa53NHOK6qmrUqYskqUfaZsVmdgzOBu1h7+Iu0SZyEapS5bev6BPrFdqtprnJlAhKUyk4EsLneSdS8a7Z9LCSbnsVS7cwyk+Ipmoe7WUn9JO9jqNM46Rs/ZU0AqUXSwLPiexYEWwjodwjjaVsQWe7t6x0vsX2iXMpzLWzIICCgpxBGiVDPCCzHMud0TttyuMqvwkkksCEBAdiAHsMgrMhs2aOW9taBZnd5ZQIulJJIcmzbhbO5v0tO29tgkIADJY3uXuQOQBGeu7WpbdryohYFgXUnEQDusCPsRFy3xFY4a5pLQzUi134E34FovFapNPKpiJfssZgFy6gbK5E8HaK5T1MuctPdS+6mZ4ns+RDvcHk9+F7pspBnS0YkJT3bhYYXUPZIvkxB5wYnkTf+PYzMQmViIDpV7AJBJucxnZjEO0qGdNKClklQZaXBbVgeEWafspxilhJ0UkCyx/3AQspJRJwgae0VlIYanIjpui0JhICPCVpBGYxkN0xR7AyJUxvBTBadFKmXVx65x7CJ0LsysKpJBD/y0jqkYT6gwn7fVCUpSolLyw5BzZRYMOJEVui/EgSES5BlF5aQlwysVgxzDesIe023JNdUJmLdIGFDJBcpublyAnFzN4DDUwn1qlSkL7uTiUtWIskE33eJbWA+EPldjQqUUSaghOeFYuVC7FizPuFuMR7ICUpUlOFgosEl7EuOLwSvbVzLpxjnnIuyZfFels2zh8ew5/XSZkqYuXMstJYjy8wc4gVNe5z+7x0faux6cUhxuuepaVKmkOVKUtONWJ3FvdZuZvHNqpIStYGQUQOQMHgMzMFJRaIaUDMwUIqEjCBuEdi7PyUmlkOtj3SP+URx8C8dn7OUwVS09s5SC4P9A0icjiUU6Xb2hAtWuWBhY5u2d/KD5kkAsC/GMmUyTYu+85Qg5LtSU8yckZ4lEDe5cekJKSuXKmCYmykuzjJwRlvvD7tNUhdSooZk+EEatr5v0aBU4V3wpxcRn+8TLNvYy6OXXxxm9WT9w9FTzZaUTkuQXLjQgkF+Fs4gnTVz5jJGJSrJF39TFw2cCuQZZ0xDk4/cxRpU1UpTiykuCDpoYcef15cL8d9PZUzC6VAvldwQeW+HFNtT8nuC2Eh7+6rES4O9t4L5awhmzCtRUouTckxvKBYm9s+uXrFbc7qnZPaJXRpR7QSpQF804iQQ+Q4cIbqnibKXLKk4ik+EHIEFjFR2JUd3JQEoKQwIVdWeZKdHPxj1SlJI7tabl2Yj6ML+kLeqSbashFHTLUS6sPdoc5qJUXbWxB6RzebJUnC4bEHD6i4f0h3tCpmVMw41FUuU+IvbO55nLpAO0p3fLKwzAABIDMAGsN3KARps3aUySXQopfPXqxtDbsvtRcqpUVPimJIL2dRIUCX3/OK/IAKkg5OH84s+16ZE95iFBKkjqQN/7QGU9oaozZ61KsXw5v7Ib5QvUvQQ02fRpmoXMKgFIclJSWUGcnELBW4HMjOFU1n8OWkGxrgZsSSFz5aFAEKWEl+Nn6Zx1CpWilZZMtINnCQ9gWCilJUSBuHQRy/YqD3yCAbEEnc17nTKLrPrRMGGazDI56b8/OFfoTyST6krWpRuCSQb/O+W+K/UTsSyXtDTa0/CgBOZLdIR4YWM9rzvoVJWApJFmvF77MbQCloxWExOhZlDy4jyigUtlJ5iH2xFtKJPuEdHJf4jyh5+qWHuOlzgpN0t87H1gZVNKnjEUgEG4LDLfvEK6LaBVLcG4zPwbd03RNUTSUghuu88hlD2mz1Q0vaCZQwLw4kkg2Ie5YsN4Y9YyN1rS/id9fC/q8ZC0Djsz2RoqimlTZssqmKBxlyHZRGhtYRU6vYUqXPmpw2StQAJLMCWyObR0P8ADueBSJSRkV/86j84VdqqFP8AEKUARiY31sx9RFUlMGxwHCVKSDmQXPRRhlsygEpOGX4RydzvMEimghFMrRQ6wcGh2glRlEFmJTYf3BrRSu1ez5MpaQgq7xXjUHGEA6b3Jc/Yi9V8tWC/6k5cxHOu080GqmszJODh4QEn1BhAAhJGoESd5kArESWyb1gN49EPYGLXhd2cFiDfe9xaxEdl7PpKaeSgnCpMtAPAsI4pTkJUFHCQkglJyLHI8DHY9mVJXLSVWURcZMXOV3FmN4LyIstPRYs1jyf1iWp2d+WsDPCrCeLFvWFEmpWjIqAhhS7UUPaLjkIhUcRFOo3AfiIIpNmzFrQ9kqdiqz4SxHnEiSXZOZLAcSWAi69otnITIkqlu8gMrikgBR54gFcnjLdruy/Ky1JQ9BskoPu+IWCN4vqBo8VPtxssy5iZgZplikD3hr1BEXfZ1RiEvgoDzDfOEv4myylNOoaKXe+oT9Ivp5Wxz9fK5Zbv1P4c8m06knCoYTx5PElOjEyXIxHn93aDEGZOUBgUVEEJSLPYnPSzk72EbbLpcYZ8ItpctlyvfjGks9sdc8LjISyEhD4cIbkwaNFJQoETPCCCHFi/y5wz2ZLHcoADsGc8CRG1RTJPtABrh9Dw84miKfV7OSinmIllZJ8Vx7TF/gIq8pJJAAJJyAuekdJmI3B/vTfCUESJrJ8IVfJm3jiPrwhd2ocx3SrZOzfzSmoQUnBiGJJGoDnWD6zZYSlS0qDAEljmAIb1VWAUrJ0b6QLtiYlVPMUkg+HJxvAPHWCZbmxljq6UeJaiQUBLgh73ibZEoLnISWz1sLXvwtDntRIdCV6gkHr8nEUgv2HVBGK2bQ5M8TBbrCjYCQrGk7gp9bOM918uUHSVpV4UJz1Gv7DdE5KxJa+ZiWb2FhEJQRyg7amyjL8Qcp13jnwgOmUHvGmKcry1lAk/ekWDYlSlCSlacQXoE4nd954ZwnkSfEGy1+90OKOYlIBdLswv9Mnic56p433BtOTIUClQMtRa+afPT9obJrE6qYAPb7v0iv1NYGKXSQbMT8bZdYXqqyPAB7JcbwPO/wCw5xH+h3bXbvE8T5x5FdRtu1xcWzA+Mew9k6H+HNQe7UhnAUfVofdqqd0S1kZEg9bj4RVewc9isDW+umV/O0XnbCsdIsmxSxF9xHTJ4uhTE0oghFOI0Qp4IQqJMq7Tq7umWtzZm5vb1aOSKkkmxeOk/iTM/wDpUs/81LsW91eY1jmuLzioSaj2eubMRKSAFLIAew5ngBcxBNklKinUEjyi1/h/KVMqsQYCWgu4fOwbdfXnvhFtuTgqp6d0xfxJ+EHsIqWkxqSgXUtQSODmOuLkWIBazAuRHOeytWEVMskBlEpfPDjBS43EE+Tx1SmnFIUhSEHE11JBuMik5hWdhBeDhRLlVTgGYgoAYX9cnPJ432ptZUmWykjGQyVJOfEi+Q3NBKllJ4ndFd7XFS1ykJzIIA4kgfKIyvC8fIPsvIPeCcp8CCQktmvLqwPnyi4GuRMSpJUhQIKTcahoEo6NMuWJYdgG66nhdzGlTs1CrlCVhuAU7jePnBOILzSfZ9YqWcB35vkpJ+sS/iJOxSpTl/H/ANJ+ogPZE0d8tDMAT4bZBRA9BC3aex5y5y/H4MRKcyQDfKImpuNLzqjOxUrFPKzlKQc/1KsP/wCcUA1oTIqZqfdx25KAUB6tD7Y1LLly8PiBd1TMiVZPvSGt9YQ9o0Dv1peyUpT6Yn4+1FcaTPK4bClvJQXzc+ZPyg1aOXNoApFFEpCQPZQkNrYCNk1V824mL0yBbU2pJl2uteQSlJd9Rl8HhDXyJ9QpM0yhKQgNe1n43KodU6QmdNmkgYmAJbTdzs8Ztab+UptGPQEPETmbXvV0DoKUzHRkkB+p56Zwv23SykImJKvGkey4dyzfKGdHN8ClEgOczlYfvC2up0TTchR0t82y6wYeCzvKtbMH5g66cDDSvmESlAmxGXwj2VRolrxB7c9Yj2jIWzpxgLBIBfCoBnKbXHERSQ2wZigslObfP4xZCFLuZYc3KgySTxKWfr9Yr+xPDiJSSbWGYbg/GH/8aizkp4LJQ/XL1h0Ae0UxaJRS6mUQPEQTv3cIqwMPu0igopCdLnXPjrz4wtptnLWkrsEB/ETruHGCUWVrSTmILOHuN41EWOZsmRM9gpJ5/SKslB3GLZT0f5aUrQlShYkG+/N7lmyirdwtaLqjYCxl0vAR2ZNSL78mJ9Wh8hK0+wtTbiXbla3lHhlnE6/ENz4fIt8ogyiXTqYOQP8AeHzjIZqky3sgNxDnqQQ/lGQg6Rs+vkyPYlm7f0tbfB1f2leUpCJLlSTfE5AIIfJhFSlhQyAvzD84JpqedhYYQ97gj57t0PZ8DJQcBnTyb5gwTIlHVRJ4tbyEQyZJDNeCkYtWEBKv252WlNJMXdwUG5e+IBxxYmOZPHUfxHrsFIJdnmqA6J8RPN8I6xy6HCda/Dzs8aeUZq27yaBZwQEZpYglyc88mijduJGGvnDJylQ/3kpNupjquxFpTTSEgFhKQzm/sjhnFL/E7ZK1qTUoSSlKcK2zDEkK5XYnRhBLyap7Infmy0sMRWgA5P4hnHZP4dBDKCjyLfEZxxKWSQCWI9fvnHYtk15MqUs3JlpNw7kpF7w8hDCRsxKyfzShADlaw7FwAHHO5J3xV6mkx1ZWoky0KCUmzkNzZJc5fYf1dfMmABS1FshisHtlkLFsoSVOzJcwlRS53uQ/NiIjLnw0wsl5FrWNMtHjQTG4RCpLAJDpAtnoOOcD1ElWin1sdOWFxDT4V3ZezZyamatVgApSVEsFEqBZ8nIex1PKLUVskKSQMQcEiAZVKZZxlzqAolPooYSIg2esz5Cky1BIlKKg/i8BcMQCLCxfgbRnlrcrTDdlNJdQtX6Lc/pFU2hJM2tWlrFScXRCSfQRYJMoge2bapAYnff6wmo6lIqFv7anZ0nK2nINFWF3LPJOKzs+QJDHlA0/wkgqvyf4RPRzVmWDLwsoAjEl+he4PnGypBVdeBKmYYUAgdWBitopGuSCrFcnQ2+to1VLQpKk4AW/SHYniBBC9kTj4TP8LZpQEqfzIvvtG2zti9zivjCuDN0GpeHbwnTRexp0pAUpJS4YKMvEHa2bG8LFyF3x4yTmwN+QBBAizjEE4ca2ZsJJI9TESZJ0jPDeuVZa3wR0ezylQV+YCLglk335kk84ZVoXObvZq1ge6VEgaWFgC1olqJa0jItC+bNW9kExaUppEWDO0aqpU/pERiavc0S4vOAKrttDTlBI/TYchBG16fuqdCP6g/NlE+sSKSO/x+0CoFxwZnGmUTdoiFShvxBvV/SJjTfiF2xZGNYLWTfrp98Id9wAfESR635iI9iSsMoaEuT5tDFKmy/aHInK7oH+HT7qgf7hhV5nMcGjWbTKGo5a+WUGLSN1+ERBA1bygLYLGob+hjILKPt49hkt8tW4DOJCC+59z/e6BpCjp98fvdE7E3ufvflAScKtn+0CKmkOfW9vqIlXiTYet/KIUIUdA3H94Rq32/pFTJCVuD3RJOllMNdcTWjnuGOvbRo5apa0TikIZ1DE1gxe25h6RyujkJXNQl2QpYDv4gCpvNuDRUJ2vYE9IlSSlAI7tBAW5thFixzbjE1SUEKMyyGOIM4Zrjk0L6KowjCBkGA4AWaCJcxRN/KJU4qVpCiEklLlmzZ7ekdV7FbSTMpUoWkBUvwPm4ABHEKYgGKR232WmTUgShhStOMpBsCVKBbcLAtxtbK59hkJFEgpSColZUSl3UFNc8gGireCnk5mpToocS1x0NiY17vcR8I0mSlPiKQ3AWjdILWPTjEKefwwV7W6xF4EqtkD3w40URYb31EHPvsW1Ob/AHrGyFHUE+cBlEqRKSwLkg2OIkWyhTtShCSrCCUqLEoOEnM3b2k89Yta5SQoKSHOqVCxf7z5RHUUiFNhdzmCzg7jv5iAS2XcIaJIwgJJNrPn6RuukSqy0gj16HSCJlGpCrhj8YlCXygO3flpIlYAySW4qJPmbxIJsRvGwIOl+cA027wRqmc37WiKZm9un+Y0Cng2O1OVuYjUHv00+UeExo0LY7UqCXv9YmRT4wWCXfUfbQG8TSaxSMjnwzh7LtQTpJRmOrP8dIEmIsYby68OThF82JHpcekDVICrpYDdYQbLSuVVAhRfCH3ix8xeAq10sJhUUP7R8WHQHlFhmSohXJcaQwFpJYCMQmIUNMJJPk0bpnCIFbLlOCEsX0LemUbrltmCIIVTCaN8euP8xCECNpUsEaYhmD95Qye2jIkCANU/fWMgC1SkgXZ7cd0TonpNlEDg37NA/eDdlw++ETSVDR+PL6wtCJEqlO+IdY1VVy3bvEvucfWPTM3fGIZiQoXb4waPccy7TU88TpqiFFC14nFxwdt2V4V7Nm4FpX+laT0BBjqgplZAOOAeIqbs/KUvEqSjE7uU/EMzw5ftKaavUhQ45RXaztf3MxcvA+FmOp3g7s84vSpL2MI9rdn5UxvysR5PluIDiCG5jtHaSp85U1bOprM4AAAA8hHQ/wAMqt5MxBV7C3A3BSRl1SYUVXYlCh4CZauLkev1iy9iNioowtU1ZK1MPCgd2AHzdSVKX5Af1Q+LCPZyBe59YF7sBr2eGE6YkXyB/py/tZZPG8DGWEvvOTWHNmJO7SEaBSVcPn9843JJ1HF4lVKNg7Po4HCIlWP2/p9tEm2Ohe24/wCfWI5stKixa+53ghEkvb5EHneNl05zsNWJaABUVpQQFpSsPmQG3XsQ/H0gCqAxexgc5BVswzEl8t58tGkySSLtfexDcxrANRSFJ3pGWY3ZHOA0dTTFIBLEHUH42iKVJSSylYd2RHWJEBTOzp4Z2zBvly5RoUPcWfhxvZjlE2LlSzdlzQHZxwufLOAu5VlhL9YZ0VUqVa5TuPy3Q4ROTMSyk2ULhQ9DoYD2qaJajkCRvA++UeCQo3wluAdotH8ChP8ALQkHhl5ZR6pAfLrBCtVMKOkatzvFiqKWWs3BB3i331hdWbNCbpPIEsTy3wDZaY8H3rGz6fGCJUoKS7gdOcMqEOsRKlvwg9VGMyocIiFKQHxADjaGkMpKk/5sYgXTqOkNO5wjU5fW0CLq291oZF06VuLxAQRfdrDfAhel2f7MRzKLNiYAXfxauEZEyqI7vSMh8EtQnj7ESImJzeMjIQbLqkAP8o1VNOHEAWjIyAJE1KBckx4vaCdxeMjIDRr2jLKVBlPeJ6FLpcEs3w/xHsZBSM5SmHTp1hdPkEK8Jszj5jkIyMgCemQSpIVqH6ekZOkAE2vlYtGRkAeUCChzcgG4Jdm0vBk9aFp3NZv2yjIyEYOwS4JHEPmco2lVZFlHEHL6H94yMgAVRcnDk9tHaNpdQx0O8EeReMjIAEKSTiSw4CwL387xCVgljaPIyEqJ5DY1OThb2MIJBOuNgSLHdDejmgpazjcGtp1jIyHkWKVZaNFGMjIlSJURTMoyMhpBTadCb4Bvz/eF69o4T4R4dxtGRkEUgnVwV7oH396xpLmB3Ygbt/X9o9jIZPKmelnTbzt0eA1TCVBRz06ftGRkBCJK0qBy3szRHKnBRsXAtlrGRkMm+D+oxkZGQB//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7" name="AutoShape 12" descr="data:image/jpeg;base64,/9j/4AAQSkZJRgABAQAAAQABAAD/2wCEAAkGBxMSEhUUExQWFhUXGRwaGBgYGR8aHRwcHBwYHRwdHB4gICghHRolHBscIjEhJSkrLi4uHR8zODQsNygtLisBCgoKDg0OGxAQGiwkHyQsLCwsLCwsLCwsLCwsLCwsLCwsLCwsLCwsLCwsLCwsLCwsLCwsLCwsLCwsLCwsLCwsLP/AABEIALcBEwMBIgACEQEDEQH/xAAbAAACAgMBAAAAAAAAAAAAAAAEBQMGAAIHAf/EAEcQAAECBAMFBQYEBQEGBQUAAAECEQADBCESMUEFUWFxgQYTIpGhMkKxwdHwByNS4RQzYnLxs0OCkrLC0hUWw8TiJFRjc6L/xAAZAQADAQEBAAAAAAAAAAAAAAAAAQIDBAX/xAAnEQEBAAIBBAIBAwUAAAAAAAAAAQIRIQMSMUETUQQykdEUImFxof/aAAwDAQACEQMRAD8A5WJYERTJ6BmodLwrqJiiSColjEcPYPJsxkY8gd/GFyqtR94DkIgXOUcyYklUM1TEIUxyLFvOFsI1zSdX6CDtl0AUp5jhIDkDM/QcYMldn1pliYr2ibJsWG8/SGv/AIeVTFEO3dgDTIB4AlqtlyKmYF01kkC2FgLWZxDen7HLQgqc5feTQz7A7DmTaOrlIH5vdgILsyyFAF9NLxbexnZadT0y5VQrEtSwpyrF+jXoYubqbqOf12x1ImCSAbJxXOkHTqX8nvAFFEtIQooGJiBkwvqC8WPtFLCdpJyvIV6BUOuz9EgypqUtcjE39oF+kEx5O3hQez9YmdWUxQiYyAEF0M+d87C8dipByhBs3s+hEzEA2trRY5AAbjFSaRRcsfbQStMK521ZSGBU53JGI+mXUxFU7dNglIS5YFV73OQ4AxXbb4TbDZEsRpUVktDuoONBc+kIJs5SwylKIJbNh6RgFjy+Ri/j+09yabtZ7IToT4jz0HLfC2smLUm6jdIsLC6iPhHmACYC91IUnnhxH0cxMZbgck/8xh9sid1XNpUrqUlhhwqUDlfvCD6N6xpSbKGIFveH+okQ3rJJKkkZYVPyMxW/iBBsqTcf3D/WhmSrp2VKO8KT5yQr4pEFVFICVcz8Z/0gyYgBIJ3AdTLQn/qiVaLq6/GphAoFAAof3J/1JAiQSgJYLe5/6E8/OGZR40/3J/1ZMCTP5Q//AF/+2V/3Qg02qCETmF+7ntzCJKRnxiWd40k/qTPPnMQNIlngqKnBH84X4zJI3nygKkDS0Am4C0tb/wC4SPgmH6AqpLd4eFSf+HCmPamyiNy5Sf8AhGKIql8C3BDpqA5sPHMGG5sHAd3aEnaftFJly5qkzZZUVKKQJiCbSSgWBJ9sbt0TbIqTdKNk9oZ0+uw4/wAkLWoJADXxAOWc2VvizyZtpR//ABzF+ZQf+oxy/s3teVTrVMmKawAAQV2tezAdTDio7dSEgJCZymRg/wBmgEW/vLlhETOaXljzwuJ8KR/RT/ED/shdM8JW7MhJz5q4f0xTKn8QFrKginQLYSZkxawQHsUjCGubcYSntLVEHu1IRr4JaddxUklnfWFc4JjXRKSakTEJCgcKU2Fz5Ak+7ugozghMnGCMKXViZDKwt75TvVHIp21KmYtpk2biIsyyN+YBsLlra8YBmJBIUpZBfP2ifmc4nvPsdaldpZCHSVyj4lH+dL1UT+rjHsckXJL2STxfP0jIO+n2RHK2XOVfAQDqbfvDxHY5aQkrUGUAoNYMd+o8o6B/5eUMJEsWzb/MGGnW0sJBThACgCL8xrGc8qzvbjtWNj7OlSkJEuVLMx2UspxqAzcE5WLaZRHt+SsLsSUksHsQwNvJouE/aklCzKVKdShZQY3OVgc4S19GtW0lpZWBJQAckhSkDI5O8O48JmW9Kls+kWSRLBUv2mI1DhosOy6YKlz8WaCgHmpQfpAOytqopp3eHxH8xJSGJfEMN8tICl7YmfmhJCRNUFKGrggi/O8adLoZZTaM+tjjw7F2Wq6el73vFpRiYscyz5DMx7W9sUlWGSgnPxLt6D6xyvZk8LmlTuWze+sWEKZT8fjaOj45izmfdyD7WVS5lWhSlXwMGtbxWtF37AVCJVPPXM8I7xIy3hhFD274qqSP6Dz96Lp2dtQVD/rl+fh9bwrrWj5WGo7Ry0+ynddRbMsOjxXNv9oJlhjw+K2G2/rYtAs+RjGEmxBu2TEERSNrVE1KzKm2CS4makGwu9xGfVlx9CXa2dla9CU4NTMPQPu6Rcpy2S7OxT8QH6AmKP2VolFGIJD2UknmQADZxYm++LvNU0s3AU1i7B2+sdOX6mWP6U6sh/d9YkGR+9DECT4Qo2D3JsMnzNtRAVT2ipJbhdTJB3d4Ff8AK8RbIvVFTylOFSvdy4YnR5eKJwQw5J4axUNrdvKNNkLM2zMmWpn34lFPwhTtH8S0XCKeY3hDmaEmxf3UnhrEXPFUwq57VqAiWV/pCXuMu/D+hzhmkgEX94f6qo4rtntlMqUGX3MuWnekrKrF/wBTH/hjVXbavUCoVKk2D4EJS7OwsOJMZ3qxXx12DaCVd0GQs+ybJsMIkm5NhkfIxm0a2VJJ72bLl4iR4piQ38+5Du3jEcRrauqnP3syYtv1LLdA7GBBKz8LEtdszazHTiWhfIfxuw1vbKhQX/iMZBcCWha3ZaVZ2GaQIQH8R5IAQKaaS2HxTEpHsBGaUkk4QOpMUWnpmUlLkG4KQHva6rZWFuEGVlOHUlKgADZg7WOfLfz3wu/Kq7IbbS7cT56isSKdIS4GIGaXWylKGIs4wu4A1hRO7UVbCWalaEs4TK8DOTnhAOej6gWiWlk93jABJJBKjuchm3kjD/ukRJUUaSpUtIQCVhLBSbWUxJa7Ei/AxO7T1CapkzJqgqYorNiXJUQGUfecXaIk0StxwsWfN2ytu+2hyWRgC7u7tqxAGWjvaJJdOonJ7Zm40yDhst7c4Wj2VS9mkB3LDNwHy01ubQJU0TqISwyD/P73xZ5iAxSB4lZkhnJc+XDpC6ZJZPs+E2sTmddzsLw9DYOVSywEuXUS5+GXlBolygDlYt0HyLZbo8RSYS9iw5aFxw0vEKSkF3BURk46/Z/yBsKVCySBfPMXsB0tygGdJABskizEAMBuGFzxvygklJVcgsfZbdmzCwERLrUpyV4rA3cZA+ufWAAxQLN8ClcXVf1jIJVWp3r6H/5CMgNaP/OtNc41B96CwbgBA6e16O7M0YVTMSUmX4gGycHyjnkibgWCzscjDlNInCMKiHU7HfwYQ5SslPajb0oVKlFNQlSfdlTQAogOM0WHK8P/AMSNrKMuShCmQsBaku5fCjC56xVzstapxnJSo3cBuDRYzITVd2VsAhOHLXCgAtkcjDwzmOW6nPC2ain0swBNklSsuAHKNlS1XUvwjUlheL5sDZkkqmyikFiClTM1hFX/ABXp1y58pIl4ZfdBQYWJchRO8hh58Y0+e73Gf9PNapdszasuUty694fCPNjHSez6kVACkhKUqtYYiMnup2PKOGJVHSfwq2woCbLWCqUkoUQLnxOC3MAeURc7l5rTHpycSLTtumRjUnGos4D6C7RP2KOOhnSkOSJ4O4e0j3jbJ9dIazZclSSoJYKCsOQ0Oe4wo/DFXhnoXi8Kmbiokm2WQEKXVOzjQrbZFNh7x9S6UqU2b3AbI74p3aWZ/EmWqXLUMAK8S2S6Qx0UbXFmi69rambgKJMtJlkEAgYlFxd7WyMVbZomoWsVCCtIkEBATndOEDR4eedvFTjjIgp9vVktDyhLKUod1IKmDn2cgpiDdohldodp1Cu77+YkFLsgJQMLDVIBdiNYsdVt4nxJpyEYC6SLtu0s/wAYWbGn1KWwAJAJTcOcgySOnprE22+1akVufsepmShMXiUcQbESp2JSXfcW6NEJoynwpTmlOLUHxYXSNAT1yiypqKxSVKbFgQSEvvYKs2eTCFuyKKoSxKFsVYSU4WdK0kC/HhE04MR2MT3eKYrCbHm+li+cGVmyqRNEsuhS0ixRfd5GIEUdWqXOQtaRr4prZ5WzbICNNn9kp82SwmoAcizm4bUWIvDCvbZkSEy5SJMwqXcrJydTfTjnG02jSRJc4QUAHQWcPmS940q9jTJa8CiCpwCQPZcsNczBlBs9QSpaleBOrDxOTfI+HCDxhaTc5BW0ENMVLCUgulIvlkXDiwKT6xtOTcJwurCSf0hsyHOjAOGhgmilTjjBViWos4NrkZabvKDZeyJSJqe8SVukuoqASCGYYc3NzzBitX6T8uE9qjs5jMCcJcg4iT4RuMMBMl92VFSkqxAoSXL8gGGHKxHxgpVEEOqV3ile0xIACUjU3tmANS+54jqaNIXLCcXcpOFZFyCB1LAhn5wao+XEBMq0+JwGU4LJfJwMz7V8/jqVIp0pl4yQgEAAM5NxmApi75w1m0lMnC5JFgHLs51fIwt27PQWlySokXwi6Tqni/KDWix6syuognSVrUHSwF8YSXZLX1YOT5QMa8BK3NycIJOWHcH3+d4I2HOnYj4JkxTEMPZu2YAZI57ohm7OWCoLQQcVwBruBu9znblCahqWtClNc2d8zk7bgP8ADiN50xSZZdJxYwwfMNkAOYgqTRzgEtLuS18zrZnGQzMTbQo6gJH5agE6gKdRUz3f4aQArnTQ4J8BNkpN9Ac8vsdQ6mlclhbJzmTvbT48Icr2TNIKwhKQeL/FO4xvUUSO7KjKCAQEkmac7b0ufTreAEEmjLMBLAJZ7uOfTe2UQTaIIFkgkghJLi9iCANbWe1zzh4JMsArEvvN2JRVluDZm/HlGlSFlYHdoSTkjASSN5cuNb31g0Nq13pTbuxbeUxkdPpaBOBLBIDZMVN1JvGQaG2U3Y2jYHukl73JPzhrJ2FToyloHSFuzNpqUkOBu8rRtLqiqfMTiI8KCN18QsOkAH1BlI1A5CENAPCUrGFQUWBDeEgMWN774KqpROrnmxhZU7OU+LXmfjCpxYtjjxWZ2BL9R8oX9uJEwLlT5gSZX8skH2CrIkEasLjUQmpJ0ySvE5bcbiJdu9qgZfdsFlYw4Qrw5HxHUMWL2heeFTKxXdq01LmpJC7hkFsR35GIthbSmUoUlEslKlJKipBJZLixs1iYGoVocBIxKA9pRLH+0ajyg5aZihdQb+kN9YrHHULLPnbrGzqiUmWHllSTlrcObX9I8opKUTJi0q7tMxYU7sC6cr6xQ9g7TXJASHKBmh7H6HiItMmslzAtImOFXQngwOWdjaK1ot915PqNeVyUk2HIKfnl6RvOSnvSZYDhLOGZ8zq2jR5SU+IDEHwhOZzNreUa1dQnNygBLORcEPnowvDkqcrPAKurwh1KSB3Y8R0AzcaZHKOep7fqCsMpCWKnAIJJL2y14Qr7abfmrWZaQpEtQChiAClp0UQMgdByMa9ladF1JssgMVB8J1s+uhjLK6u14493Do/Z7b3eITNEkpJJRMllwUkXs4uGIIPGGdPTKmYsKAEheIAkOQSdBkbxXaUnDZWMEm4BG4ZF7sPu0R7c2qqRTTgpZSJjIThYm7vnrhe4yisb3KywmOOyWVWJFb+avCylYyWKQwYAFNr5PlFympTgUZZJdICFuz5D3SxD844lTKOK+Qs2/cB9Y6B2N21MlSlSilZQVYk3JSh3cDRiWPN4c4Z5cntds4gr7wpKSUkPqTgT430HAxvOpypK+7PhUXSTZgnE5Buwc23CIUzcKiCbG5xC1r6uwvf5wyqpxJPdghJ0GEhiDiOuZ+cU49f5JKKkWiWPEF+JycZcvYnO2t+MMKsmVLfCAtboLXDqbC51YPHqZKispxKSQACbZFixtfSCaksWUokPbIMACo6PkAHhot3eSOn2iFS5qcKv5jk5eHGEi+oZ+GcSyXkgldgHu+eNW9mATcNzMDmZJSUd4cJsVDETiGjg5Ne25xDVNRLWlCUhKk3BDbwQ7ta6gPOE0s1zAU3agaSAkELVgIN7Mp7algW5wOdmgTyMeETCMx4hkcIIsB04QZtGmSZEzAkpDYnlm9twIIDgGw0ipydpILMtSlJY23jLEBYX4iIyurpt0cZZbtc6CcnGESUowmXjK0JKnJUGJA0KS7+sMauatBuCX9oBixt7RYM7hnvCjs8qm7wqUvElQZCT/s8RKsJY4h4ic7Aaw+qJEtXhxySQA5LKOtmdidb2O6KXY8o6xBYEFJBtZubJZ2v8I32lX4Gs7lsj58Ilo5CZaQZbK1xAC/kLAaCwildve1kyQe6lKZZAUVvcOSwHQZ6PbeFaJDHbW21TJ8umkTRKIGOYtTFhlhANnIffC/tnKQqUlSQpapSkqcAhOYBD5C275RzuVtScVYgo4nz+sXijqlKkCZOWtRWll3dCQFEBhoTwfSDataC7KqkimmzCBiQv+W+Tmwto7XNvWJJFTUJnCYZWJ0jBidLO36mJY7n6wyp5SVtNSMBPvMxYG2IHOFlRtWce/lrUoFPslJa2Qy5w9p7Ra6+vUXCJF/7vrGRHszZbykFQJJFyZjE9GjyDuBlslpksd3aYM0k2Is2F8zGlPUHvicnQl+hV9YsOyey0hciUt1pUUIU4OpSDAu19mS5K5SVqN0KAUwexBD77GJ8qJ9jqczt/fLvv+m7pBM2aQ9y3lAlFJwicpxgE1YKyWFiLnhCztTNnpR4UKMognGjxJWGey0uAMLkjNgXAAhGB7Q7dS2GWXB9pW/gk/E9L3ipiY2jPZtw184O2fIE0TVL/ANmkEDIXUBlnr92iCYhIDNmzHpfo9ukARInkG2mX31hgmuJDmFMyJlnwRUpLenY6r/nWBI9g3YP+re4105QXsqpMqYAQWClAKbMBRHyjxxrnn4pqho3HR4bUFKtUtJcscRHvBsRZifjBkUWKR2nkI9pWepy68eMETq+XMSCJqVp5pLhrb/NtYpdTss7n5FvSA5Wzu7ydIGQIy6iF3U7C3tdhm1UwqchLIAFsICRkLAkF7GD+z+wDOky5ibMCDY6Ei7byx6xX64nGtRPvF/ODuz+0pyJgTIWoFT+EXCrOfDqWGge0Y5cvVv4+Mxl8XX7rLRbTSZXcoQSZa3AV7RBSXSWZ1JW4dt0Je209a8MpIKu4Clzb2BUUh734Qf2S2yhFSvEp3fxAE4iFABhne8Ids1qlTZxulE0nGN/iJAHxjWOP8jDHHPWPji/8V2nIe+uu6LRsmZMShpS0hxdzcndfXdvhFOUClkpCfvUwfsmZOp+6n4QpHeC2hY3e3+IWWNY45OpzNnJNlAguz7/vjGwpkFgJZYPYnMAeYeGBrETJKJuaFBKhobt82ePJuBMtKl21Jya/lGu3Dl0svQJFDhUCHIL7nDszjUNr8YDrNlqmMUrulWIJdgfCLEaAtpxhlOUgAFMwF2uLhjr98I5/tzt4tE1SJATgSWKjd2zbQB+e+HbE49PO0FW7NWKtfegLICfADY2GTm4AA9d0W3ZZWmWAiURLv4UKDC+jHW++K8UmtWielWdl2yazeQEOuyO1VqM6TMABkKCUlAZwSrMamzvxjDG/3V2dbHXSgus2v3MpSlEpVkkMm6iCRoxa53NHOK6qmrUqYskqUfaZsVmdgzOBu1h7+Iu0SZyEapS5bev6BPrFdqtprnJlAhKUyk4EsLneSdS8a7Z9LCSbnsVS7cwyk+Ipmoe7WUn9JO9jqNM46Rs/ZU0AqUXSwLPiexYEWwjodwjjaVsQWe7t6x0vsX2iXMpzLWzIICCgpxBGiVDPCCzHMud0TttyuMqvwkkksCEBAdiAHsMgrMhs2aOW9taBZnd5ZQIulJJIcmzbhbO5v0tO29tgkIADJY3uXuQOQBGeu7WpbdryohYFgXUnEQDusCPsRFy3xFY4a5pLQzUi134E34FovFapNPKpiJfssZgFy6gbK5E8HaK5T1MuctPdS+6mZ4ns+RDvcHk9+F7pspBnS0YkJT3bhYYXUPZIvkxB5wYnkTf+PYzMQmViIDpV7AJBJucxnZjEO0qGdNKClklQZaXBbVgeEWafspxilhJ0UkCyx/3AQspJRJwgae0VlIYanIjpui0JhICPCVpBGYxkN0xR7AyJUxvBTBadFKmXVx65x7CJ0LsysKpJBD/y0jqkYT6gwn7fVCUpSolLyw5BzZRYMOJEVui/EgSES5BlF5aQlwysVgxzDesIe023JNdUJmLdIGFDJBcpublyAnFzN4DDUwn1qlSkL7uTiUtWIskE33eJbWA+EPldjQqUUSaghOeFYuVC7FizPuFuMR7ICUpUlOFgosEl7EuOLwSvbVzLpxjnnIuyZfFels2zh8ew5/XSZkqYuXMstJYjy8wc4gVNe5z+7x0faux6cUhxuuepaVKmkOVKUtONWJ3FvdZuZvHNqpIStYGQUQOQMHgMzMFJRaIaUDMwUIqEjCBuEdi7PyUmlkOtj3SP+URx8C8dn7OUwVS09s5SC4P9A0icjiUU6Xb2hAtWuWBhY5u2d/KD5kkAsC/GMmUyTYu+85Qg5LtSU8yckZ4lEDe5cekJKSuXKmCYmykuzjJwRlvvD7tNUhdSooZk+EEatr5v0aBU4V3wpxcRn+8TLNvYy6OXXxxm9WT9w9FTzZaUTkuQXLjQgkF+Fs4gnTVz5jJGJSrJF39TFw2cCuQZZ0xDk4/cxRpU1UpTiykuCDpoYcef15cL8d9PZUzC6VAvldwQeW+HFNtT8nuC2Eh7+6rES4O9t4L5awhmzCtRUouTckxvKBYm9s+uXrFbc7qnZPaJXRpR7QSpQF804iQQ+Q4cIbqnibKXLKk4ik+EHIEFjFR2JUd3JQEoKQwIVdWeZKdHPxj1SlJI7tabl2Yj6ML+kLeqSbashFHTLUS6sPdoc5qJUXbWxB6RzebJUnC4bEHD6i4f0h3tCpmVMw41FUuU+IvbO55nLpAO0p3fLKwzAABIDMAGsN3KARps3aUySXQopfPXqxtDbsvtRcqpUVPimJIL2dRIUCX3/OK/IAKkg5OH84s+16ZE95iFBKkjqQN/7QGU9oaozZ61KsXw5v7Ib5QvUvQQ02fRpmoXMKgFIclJSWUGcnELBW4HMjOFU1n8OWkGxrgZsSSFz5aFAEKWEl+Nn6Zx1CpWilZZMtINnCQ9gWCilJUSBuHQRy/YqD3yCAbEEnc17nTKLrPrRMGGazDI56b8/OFfoTyST6krWpRuCSQb/O+W+K/UTsSyXtDTa0/CgBOZLdIR4YWM9rzvoVJWApJFmvF77MbQCloxWExOhZlDy4jyigUtlJ5iH2xFtKJPuEdHJf4jyh5+qWHuOlzgpN0t87H1gZVNKnjEUgEG4LDLfvEK6LaBVLcG4zPwbd03RNUTSUghuu88hlD2mz1Q0vaCZQwLw4kkg2Ie5YsN4Y9YyN1rS/id9fC/q8ZC0Djsz2RoqimlTZssqmKBxlyHZRGhtYRU6vYUqXPmpw2StQAJLMCWyObR0P8ADueBSJSRkV/86j84VdqqFP8AEKUARiY31sx9RFUlMGxwHCVKSDmQXPRRhlsygEpOGX4RydzvMEimghFMrRQ6wcGh2glRlEFmJTYf3BrRSu1ez5MpaQgq7xXjUHGEA6b3Jc/Yi9V8tWC/6k5cxHOu080GqmszJODh4QEn1BhAAhJGoESd5kArESWyb1gN49EPYGLXhd2cFiDfe9xaxEdl7PpKaeSgnCpMtAPAsI4pTkJUFHCQkglJyLHI8DHY9mVJXLSVWURcZMXOV3FmN4LyIstPRYs1jyf1iWp2d+WsDPCrCeLFvWFEmpWjIqAhhS7UUPaLjkIhUcRFOo3AfiIIpNmzFrQ9kqdiqz4SxHnEiSXZOZLAcSWAi69otnITIkqlu8gMrikgBR54gFcnjLdruy/Ky1JQ9BskoPu+IWCN4vqBo8VPtxssy5iZgZplikD3hr1BEXfZ1RiEvgoDzDfOEv4myylNOoaKXe+oT9Ivp5Wxz9fK5Zbv1P4c8m06knCoYTx5PElOjEyXIxHn93aDEGZOUBgUVEEJSLPYnPSzk72EbbLpcYZ8ItpctlyvfjGks9sdc8LjISyEhD4cIbkwaNFJQoETPCCCHFi/y5wz2ZLHcoADsGc8CRG1RTJPtABrh9Dw84miKfV7OSinmIllZJ8Vx7TF/gIq8pJJAAJJyAuekdJmI3B/vTfCUESJrJ8IVfJm3jiPrwhd2ocx3SrZOzfzSmoQUnBiGJJGoDnWD6zZYSlS0qDAEljmAIb1VWAUrJ0b6QLtiYlVPMUkg+HJxvAPHWCZbmxljq6UeJaiQUBLgh73ibZEoLnISWz1sLXvwtDntRIdCV6gkHr8nEUgv2HVBGK2bQ5M8TBbrCjYCQrGk7gp9bOM918uUHSVpV4UJz1Gv7DdE5KxJa+ZiWb2FhEJQRyg7amyjL8Qcp13jnwgOmUHvGmKcry1lAk/ekWDYlSlCSlacQXoE4nd954ZwnkSfEGy1+90OKOYlIBdLswv9Mnic56p433BtOTIUClQMtRa+afPT9obJrE6qYAPb7v0iv1NYGKXSQbMT8bZdYXqqyPAB7JcbwPO/wCw5xH+h3bXbvE8T5x5FdRtu1xcWzA+Mew9k6H+HNQe7UhnAUfVofdqqd0S1kZEg9bj4RVewc9isDW+umV/O0XnbCsdIsmxSxF9xHTJ4uhTE0oghFOI0Qp4IQqJMq7Tq7umWtzZm5vb1aOSKkkmxeOk/iTM/wDpUs/81LsW91eY1jmuLzioSaj2eubMRKSAFLIAew5ngBcxBNklKinUEjyi1/h/KVMqsQYCWgu4fOwbdfXnvhFtuTgqp6d0xfxJ+EHsIqWkxqSgXUtQSODmOuLkWIBazAuRHOeytWEVMskBlEpfPDjBS43EE+Tx1SmnFIUhSEHE11JBuMik5hWdhBeDhRLlVTgGYgoAYX9cnPJ432ptZUmWykjGQyVJOfEi+Q3NBKllJ4ndFd7XFS1ykJzIIA4kgfKIyvC8fIPsvIPeCcp8CCQktmvLqwPnyi4GuRMSpJUhQIKTcahoEo6NMuWJYdgG66nhdzGlTs1CrlCVhuAU7jePnBOILzSfZ9YqWcB35vkpJ+sS/iJOxSpTl/H/ANJ+ogPZE0d8tDMAT4bZBRA9BC3aex5y5y/H4MRKcyQDfKImpuNLzqjOxUrFPKzlKQc/1KsP/wCcUA1oTIqZqfdx25KAUB6tD7Y1LLly8PiBd1TMiVZPvSGt9YQ9o0Dv1peyUpT6Yn4+1FcaTPK4bClvJQXzc+ZPyg1aOXNoApFFEpCQPZQkNrYCNk1V824mL0yBbU2pJl2uteQSlJd9Rl8HhDXyJ9QpM0yhKQgNe1n43KodU6QmdNmkgYmAJbTdzs8Ztab+UptGPQEPETmbXvV0DoKUzHRkkB+p56Zwv23SykImJKvGkey4dyzfKGdHN8ClEgOczlYfvC2up0TTchR0t82y6wYeCzvKtbMH5g66cDDSvmESlAmxGXwj2VRolrxB7c9Yj2jIWzpxgLBIBfCoBnKbXHERSQ2wZigslObfP4xZCFLuZYc3KgySTxKWfr9Yr+xPDiJSSbWGYbg/GH/8aizkp4LJQ/XL1h0Ae0UxaJRS6mUQPEQTv3cIqwMPu0igopCdLnXPjrz4wtptnLWkrsEB/ETruHGCUWVrSTmILOHuN41EWOZsmRM9gpJ5/SKslB3GLZT0f5aUrQlShYkG+/N7lmyirdwtaLqjYCxl0vAR2ZNSL78mJ9Wh8hK0+wtTbiXbla3lHhlnE6/ENz4fIt8ogyiXTqYOQP8AeHzjIZqky3sgNxDnqQQ/lGQg6Rs+vkyPYlm7f0tbfB1f2leUpCJLlSTfE5AIIfJhFSlhQyAvzD84JpqedhYYQ97gj57t0PZ8DJQcBnTyb5gwTIlHVRJ4tbyEQyZJDNeCkYtWEBKv252WlNJMXdwUG5e+IBxxYmOZPHUfxHrsFIJdnmqA6J8RPN8I6xy6HCda/Dzs8aeUZq27yaBZwQEZpYglyc88mijduJGGvnDJylQ/3kpNupjquxFpTTSEgFhKQzm/sjhnFL/E7ZK1qTUoSSlKcK2zDEkK5XYnRhBLyap7Infmy0sMRWgA5P4hnHZP4dBDKCjyLfEZxxKWSQCWI9fvnHYtk15MqUs3JlpNw7kpF7w8hDCRsxKyfzShADlaw7FwAHHO5J3xV6mkx1ZWoky0KCUmzkNzZJc5fYf1dfMmABS1FshisHtlkLFsoSVOzJcwlRS53uQ/NiIjLnw0wsl5FrWNMtHjQTG4RCpLAJDpAtnoOOcD1ElWin1sdOWFxDT4V3ZezZyamatVgApSVEsFEqBZ8nIex1PKLUVskKSQMQcEiAZVKZZxlzqAolPooYSIg2esz5Cky1BIlKKg/i8BcMQCLCxfgbRnlrcrTDdlNJdQtX6Lc/pFU2hJM2tWlrFScXRCSfQRYJMoge2bapAYnff6wmo6lIqFv7anZ0nK2nINFWF3LPJOKzs+QJDHlA0/wkgqvyf4RPRzVmWDLwsoAjEl+he4PnGypBVdeBKmYYUAgdWBitopGuSCrFcnQ2+to1VLQpKk4AW/SHYniBBC9kTj4TP8LZpQEqfzIvvtG2zti9zivjCuDN0GpeHbwnTRexp0pAUpJS4YKMvEHa2bG8LFyF3x4yTmwN+QBBAizjEE4ca2ZsJJI9TESZJ0jPDeuVZa3wR0ezylQV+YCLglk335kk84ZVoXObvZq1ge6VEgaWFgC1olqJa0jItC+bNW9kExaUppEWDO0aqpU/pERiavc0S4vOAKrttDTlBI/TYchBG16fuqdCP6g/NlE+sSKSO/x+0CoFxwZnGmUTdoiFShvxBvV/SJjTfiF2xZGNYLWTfrp98Id9wAfESR635iI9iSsMoaEuT5tDFKmy/aHInK7oH+HT7qgf7hhV5nMcGjWbTKGo5a+WUGLSN1+ERBA1bygLYLGob+hjILKPt49hkt8tW4DOJCC+59z/e6BpCjp98fvdE7E3ufvflAScKtn+0CKmkOfW9vqIlXiTYet/KIUIUdA3H94Rq32/pFTJCVuD3RJOllMNdcTWjnuGOvbRo5apa0TikIZ1DE1gxe25h6RyujkJXNQl2QpYDv4gCpvNuDRUJ2vYE9IlSSlAI7tBAW5thFixzbjE1SUEKMyyGOIM4Zrjk0L6KowjCBkGA4AWaCJcxRN/KJU4qVpCiEklLlmzZ7ekdV7FbSTMpUoWkBUvwPm4ABHEKYgGKR232WmTUgShhStOMpBsCVKBbcLAtxtbK59hkJFEgpSColZUSl3UFNc8gGireCnk5mpToocS1x0NiY17vcR8I0mSlPiKQ3AWjdILWPTjEKefwwV7W6xF4EqtkD3w40URYb31EHPvsW1Ob/AHrGyFHUE+cBlEqRKSwLkg2OIkWyhTtShCSrCCUqLEoOEnM3b2k89Yta5SQoKSHOqVCxf7z5RHUUiFNhdzmCzg7jv5iAS2XcIaJIwgJJNrPn6RuukSqy0gj16HSCJlGpCrhj8YlCXygO3flpIlYAySW4qJPmbxIJsRvGwIOl+cA027wRqmc37WiKZm9un+Y0Cng2O1OVuYjUHv00+UeExo0LY7UqCXv9YmRT4wWCXfUfbQG8TSaxSMjnwzh7LtQTpJRmOrP8dIEmIsYby68OThF82JHpcekDVICrpYDdYQbLSuVVAhRfCH3ix8xeAq10sJhUUP7R8WHQHlFhmSohXJcaQwFpJYCMQmIUNMJJPk0bpnCIFbLlOCEsX0LemUbrltmCIIVTCaN8euP8xCECNpUsEaYhmD95Qye2jIkCANU/fWMgC1SkgXZ7cd0TonpNlEDg37NA/eDdlw++ETSVDR+PL6wtCJEqlO+IdY1VVy3bvEvucfWPTM3fGIZiQoXb4waPccy7TU88TpqiFFC14nFxwdt2V4V7Nm4FpX+laT0BBjqgplZAOOAeIqbs/KUvEqSjE7uU/EMzw5ftKaavUhQ45RXaztf3MxcvA+FmOp3g7s84vSpL2MI9rdn5UxvysR5PluIDiCG5jtHaSp85U1bOprM4AAAA8hHQ/wAMqt5MxBV7C3A3BSRl1SYUVXYlCh4CZauLkev1iy9iNioowtU1ZK1MPCgd2AHzdSVKX5Af1Q+LCPZyBe59YF7sBr2eGE6YkXyB/py/tZZPG8DGWEvvOTWHNmJO7SEaBSVcPn9843JJ1HF4lVKNg7Po4HCIlWP2/p9tEm2Ohe24/wCfWI5stKixa+53ghEkvb5EHneNl05zsNWJaABUVpQQFpSsPmQG3XsQ/H0gCqAxexgc5BVswzEl8t58tGkySSLtfexDcxrANRSFJ3pGWY3ZHOA0dTTFIBLEHUH42iKVJSSylYd2RHWJEBTOzp4Z2zBvly5RoUPcWfhxvZjlE2LlSzdlzQHZxwufLOAu5VlhL9YZ0VUqVa5TuPy3Q4ROTMSyk2ULhQ9DoYD2qaJajkCRvA++UeCQo3wluAdotH8ChP8ALQkHhl5ZR6pAfLrBCtVMKOkatzvFiqKWWs3BB3i331hdWbNCbpPIEsTy3wDZaY8H3rGz6fGCJUoKS7gdOcMqEOsRKlvwg9VGMyocIiFKQHxADjaGkMpKk/5sYgXTqOkNO5wjU5fW0CLq291oZF06VuLxAQRfdrDfAhel2f7MRzKLNiYAXfxauEZEyqI7vSMh8EtQnj7ESImJzeMjIQbLqkAP8o1VNOHEAWjIyAJE1KBckx4vaCdxeMjIDRr2jLKVBlPeJ6FLpcEs3w/xHsZBSM5SmHTp1hdPkEK8Jszj5jkIyMgCemQSpIVqH6ekZOkAE2vlYtGRkAeUCChzcgG4Jdm0vBk9aFp3NZv2yjIyEYOwS4JHEPmco2lVZFlHEHL6H94yMgAVRcnDk9tHaNpdQx0O8EeReMjIAEKSTiSw4CwL387xCVgljaPIyEqJ5DY1OThb2MIJBOuNgSLHdDejmgpazjcGtp1jIyHkWKVZaNFGMjIlSJURTMoyMhpBTadCb4Bvz/eF69o4T4R4dxtGRkEUgnVwV7oH396xpLmB3Ygbt/X9o9jIZPKmelnTbzt0eA1TCVBRz06ftGRkBCJK0qBy3szRHKnBRsXAtlrGRkMm+D+oxkZGQB//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2062" name="Picture 14" descr="http://esp.rt.com/actualidad/public_images/add/addb5bb9eb12427f700aa261edc439f2_article630b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3869265"/>
            <a:ext cx="3127468" cy="208001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images.artnet.com/aoa_lot_images/79627/jr-women-are-heroes-favela-morro-da-providencia-rio-de-janeiro-tree-prints-and-multiples-lithograph.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458" y="1124745"/>
            <a:ext cx="3910472" cy="2666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9548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509049"/>
            <a:ext cx="4874840" cy="529128"/>
          </a:xfrm>
        </p:spPr>
        <p:txBody>
          <a:bodyPr>
            <a:noAutofit/>
          </a:bodyPr>
          <a:lstStyle/>
          <a:p>
            <a:pPr algn="ctr"/>
            <a:r>
              <a:rPr lang="es-MX" sz="2800" b="1" dirty="0" smtClean="0"/>
              <a:t>Sustentabilidad Humana</a:t>
            </a:r>
            <a:endParaRPr lang="es-MX" sz="2800" b="1" dirty="0"/>
          </a:p>
        </p:txBody>
      </p:sp>
      <p:sp>
        <p:nvSpPr>
          <p:cNvPr id="3" name="2 Marcador de contenido"/>
          <p:cNvSpPr>
            <a:spLocks noGrp="1"/>
          </p:cNvSpPr>
          <p:nvPr>
            <p:ph idx="1"/>
          </p:nvPr>
        </p:nvSpPr>
        <p:spPr>
          <a:xfrm>
            <a:off x="755576" y="1295400"/>
            <a:ext cx="7704856" cy="4941912"/>
          </a:xfrm>
        </p:spPr>
        <p:txBody>
          <a:bodyPr>
            <a:noAutofit/>
          </a:bodyPr>
          <a:lstStyle/>
          <a:p>
            <a:pPr marL="68580" indent="0">
              <a:buNone/>
            </a:pPr>
            <a:r>
              <a:rPr lang="es-MX" sz="3200" dirty="0" smtClean="0"/>
              <a:t>La Sustentabilidad ocurre de manera espontanea en la tierra, pero no le ocurre de manera natural a la humanidad. </a:t>
            </a:r>
          </a:p>
          <a:p>
            <a:pPr marL="68580" indent="0">
              <a:buNone/>
            </a:pPr>
            <a:endParaRPr lang="es-MX" sz="800" dirty="0"/>
          </a:p>
          <a:p>
            <a:pPr marL="68580" indent="0">
              <a:buNone/>
            </a:pPr>
            <a:r>
              <a:rPr lang="es-MX" sz="3200" dirty="0" smtClean="0"/>
              <a:t>Sustentabilidad Humana es la capacidad de las personas de mantener vidas productivas y plenas mientras preservan o reponen los sistemas naturales y económicos que hacen posible ese bienestar. </a:t>
            </a:r>
          </a:p>
          <a:p>
            <a:endParaRPr lang="es-MX" sz="2600" dirty="0" smtClean="0"/>
          </a:p>
        </p:txBody>
      </p:sp>
    </p:spTree>
    <p:extLst>
      <p:ext uri="{BB962C8B-B14F-4D97-AF65-F5344CB8AC3E}">
        <p14:creationId xmlns:p14="http://schemas.microsoft.com/office/powerpoint/2010/main" val="13824660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41335" y="404664"/>
            <a:ext cx="3614641" cy="648072"/>
          </a:xfrm>
        </p:spPr>
        <p:txBody>
          <a:bodyPr>
            <a:normAutofit fontScale="90000"/>
          </a:bodyPr>
          <a:lstStyle/>
          <a:p>
            <a:pPr algn="ctr"/>
            <a:r>
              <a:rPr lang="es-MX" b="1" dirty="0" smtClean="0"/>
              <a:t>Tarea</a:t>
            </a:r>
            <a:endParaRPr lang="es-MX" b="1" dirty="0"/>
          </a:p>
        </p:txBody>
      </p:sp>
      <p:sp>
        <p:nvSpPr>
          <p:cNvPr id="3" name="2 Marcador de contenido"/>
          <p:cNvSpPr>
            <a:spLocks noGrp="1"/>
          </p:cNvSpPr>
          <p:nvPr>
            <p:ph idx="1"/>
          </p:nvPr>
        </p:nvSpPr>
        <p:spPr>
          <a:xfrm>
            <a:off x="3995936" y="1268760"/>
            <a:ext cx="4392488" cy="5184576"/>
          </a:xfrm>
        </p:spPr>
        <p:txBody>
          <a:bodyPr>
            <a:noAutofit/>
          </a:bodyPr>
          <a:lstStyle/>
          <a:p>
            <a:pPr marL="68580" indent="0">
              <a:buNone/>
            </a:pPr>
            <a:r>
              <a:rPr lang="es-MX" sz="2000" dirty="0" smtClean="0"/>
              <a:t>Piense en un producto que haya comprado recientemente:</a:t>
            </a:r>
          </a:p>
          <a:p>
            <a:pPr marL="68580" indent="0">
              <a:buNone/>
            </a:pPr>
            <a:endParaRPr lang="es-MX" sz="800" dirty="0" smtClean="0"/>
          </a:p>
          <a:p>
            <a:r>
              <a:rPr lang="es-MX" sz="2000" dirty="0" smtClean="0"/>
              <a:t>¿Sabe de que materiales esta hecho? ¿De donde se obtienen esos materiales?</a:t>
            </a:r>
          </a:p>
          <a:p>
            <a:endParaRPr lang="es-MX" sz="800" dirty="0" smtClean="0"/>
          </a:p>
          <a:p>
            <a:r>
              <a:rPr lang="es-MX" sz="2000" dirty="0" smtClean="0"/>
              <a:t>¿</a:t>
            </a:r>
            <a:r>
              <a:rPr lang="es-MX" sz="2000" dirty="0"/>
              <a:t>S</a:t>
            </a:r>
            <a:r>
              <a:rPr lang="es-MX" sz="2000" dirty="0" smtClean="0"/>
              <a:t>abe que desperdicios resultaron de su fabricación?</a:t>
            </a:r>
          </a:p>
          <a:p>
            <a:endParaRPr lang="es-MX" sz="800" dirty="0" smtClean="0"/>
          </a:p>
          <a:p>
            <a:r>
              <a:rPr lang="es-MX" sz="2000" dirty="0" smtClean="0"/>
              <a:t>¿Cómo podría ser producido de manera mas sustentable? </a:t>
            </a:r>
          </a:p>
          <a:p>
            <a:endParaRPr lang="es-MX" sz="800" dirty="0"/>
          </a:p>
          <a:p>
            <a:r>
              <a:rPr lang="es-MX" sz="2000" dirty="0" smtClean="0"/>
              <a:t>¿Incrementaría para usted el valor de ese producto?</a:t>
            </a:r>
          </a:p>
          <a:p>
            <a:endParaRPr lang="es-MX" sz="800" dirty="0"/>
          </a:p>
          <a:p>
            <a:r>
              <a:rPr lang="es-MX" sz="2000" dirty="0" smtClean="0"/>
              <a:t>¿Quién mas se beneficiaría?</a:t>
            </a:r>
            <a:endParaRPr lang="es-MX" sz="2000" dirty="0"/>
          </a:p>
        </p:txBody>
      </p:sp>
      <p:pic>
        <p:nvPicPr>
          <p:cNvPr id="2050" name="Picture 2" descr="http://ecologismos.com/wp-content/2013/01/Derivados-del-petroleo-en-los-productos-de-higie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335" y="1268760"/>
            <a:ext cx="3127751" cy="26642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kontsumobide.blog.euskadi.net/wp-content/uploads/2012/06/Etiquetado-de-productos-cosm%C3%A9tic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698" y="4077072"/>
            <a:ext cx="3116764"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20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 calcmode="lin" valueType="num">
                                      <p:cBhvr additive="base">
                                        <p:cTn id="2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509049"/>
            <a:ext cx="4951040" cy="529128"/>
          </a:xfrm>
        </p:spPr>
        <p:txBody>
          <a:bodyPr>
            <a:noAutofit/>
          </a:bodyPr>
          <a:lstStyle/>
          <a:p>
            <a:pPr algn="ctr"/>
            <a:r>
              <a:rPr lang="es-MX" sz="2800" b="1" dirty="0" smtClean="0"/>
              <a:t>Sustentabilidad Humana</a:t>
            </a:r>
            <a:endParaRPr lang="es-MX" sz="2800" b="1" dirty="0"/>
          </a:p>
        </p:txBody>
      </p:sp>
      <p:sp>
        <p:nvSpPr>
          <p:cNvPr id="3" name="2 Marcador de contenido"/>
          <p:cNvSpPr>
            <a:spLocks noGrp="1"/>
          </p:cNvSpPr>
          <p:nvPr>
            <p:ph idx="1"/>
          </p:nvPr>
        </p:nvSpPr>
        <p:spPr>
          <a:xfrm>
            <a:off x="755576" y="5105400"/>
            <a:ext cx="7704856" cy="1371600"/>
          </a:xfrm>
        </p:spPr>
        <p:txBody>
          <a:bodyPr>
            <a:noAutofit/>
          </a:bodyPr>
          <a:lstStyle/>
          <a:p>
            <a:pPr marL="68580" indent="0" algn="ctr">
              <a:buNone/>
            </a:pPr>
            <a:r>
              <a:rPr lang="es-MX" sz="2600" dirty="0" smtClean="0"/>
              <a:t>Afortunadamente, el primer paso para resolver esta problemática es adquirir un entendimiento claro del problema que debemos resolver.</a:t>
            </a:r>
          </a:p>
        </p:txBody>
      </p:sp>
      <p:sp>
        <p:nvSpPr>
          <p:cNvPr id="4" name="AutoShape 4" descr="data:image/jpeg;base64,/9j/4AAQSkZJRgABAQAAAQABAAD/2wCEAAkGBhAQDxAUDw8VEBQUFRYWFBcRFBQVGBcUFxAWFRUVFRYYGyYeFxsjGhQUHy8gJicpLCwsFR4xQTAqNScrLCkBCQoKDgwOGQ8PGiokHyUsNCkpKSkpLCwsKiwvLCwsLCkpKSksKSwsLCwsLCwsLCkpKSwsLCwqLCwpLCktLCksLP/AABEIAIwA8AMBIgACEQEDEQH/xAAbAAACAwEBAQAAAAAAAAAAAAAAAQQFBgcDAv/EAEQQAAEDAgIFCAUKBQQDAQAAAAEAAgMEERIhBQYxQVETImFxgZGx0RUyM5OhBxRCUlNUYnKSwTRzgrLwI4PC4UOi0hb/xAAZAQEAAwEBAAAAAAAAAAAAAAAAAgMEAQX/xAAsEQACAgEDAwMCBgMAAAAAAAAAAQIRAxIhMQQTQVFxgWHRMpGh4fDxBRQi/9oADAMBAAIRAxEAPwDuKEIQCTQhAJCEIATQhACEIQAhCEAIQhACEIQCTQhACEIQCTQhACEIQCTQhACEIQCTQkgGhCEAIQoFZXStdhihEhHF+EeBQE5CqPntb91jH+9f/iF8Pqq62UDR1OafErtHLLq6FmXTaRN7xO/pdH/9KPUR1ThzoJ3dT2DwkXBZrHytaLuIA6SAoh03TDbURe8b5rMsopPpUkt+k4/+aUrHDbSz/wBLXgdzSUOSdcGl9P0v3mL3jfNP0/S/eYveM81l457HnUs4A4w1Dj4Lylm53q1FvxRVDQOwRXXN/QQd8ujW+naX7zF7xnmn6cpfvMXvGeazMNTTNHOEmL8TKm3/ALMUaaekJuZnM6jKPEKai2JSS4Nf6cpvvMPvGeafpqm+8xe8Z5rHQz0TdtXf88h/dS26TofvUXbIzzXdDI6zTemab7xF7xnmn6Yp/vEXvGeazbdIUJ2VEJ/3I/Ne7JaQ7JIj1Oj800ndRe+l6f7xF7xnmn6Wg+3j94zzVMIqc7MB6sJQ6ni+jE13Y1RlSOpl16Ug+3j/AFt80ekofto/1t81R/NARlAwHpDUN0SD6zGdjWqvVfCZ0vfSMP2zP1t80/n8X2rP1t81UR6BjP8A4h2tHkpA1fi3xM/Q3yU/cblh89i+0Z+pvmvtlQ13quDuogqB6AphtiZ+lvkoctKyGoi5JjWXcAcLQLjhcKMpKIL9CSFI6NJCEA0IQgBRme1d1DwUlRme1d2eC4CQhCF0HhXBvJv5QlrcJxEEggWzsRsWPjmoAQRX1GRBtjdY23EYFrNLAchLiNhgN78LdKxNFo6nqI3OjkZYbC0jMjaBZbOnhjkm5t/B5nWZc0JJYkvkt4tFQSRukZpGoLW3LiJGm3WMHRsU7V58N38lVPqDYXxm9hc2IyH+BVWitENZyoBcWvYQ4FxPUfFWGhqWODlHADJoFwSTkTlmelMmOKtJ36DDnyycXJJev7F3DVxvLgyRri02cGuBLTwcBsKzOiNbnVGlamnAbyMTLNO90rXgSZ8Be1ugrMawtdBVGupmCF5sJQC6zxf1n26Mj2cFW6kUVW6tZNC11jK4yuBvGI3OL3AHYb3679S87K5Y5qDR7eCOPLilkUv7OyoQhWmciVVWGm1geJOwf5tXlTTsfYOY25FxkP8AB/0VmflCqXMp2c4tZyjjJYbQBk3q39i8NQq4vbVA5sYYXMcd2IOxMHAABpt+LpUNEtHd1fBm/wBhd/s18m0k0bC4EOhYb8Wt8lltN6nRi7o4mkcMLcuvLYtdHUNd6rgeor7IVHUYFnjzT8NGpVw1aOUSaJhvb5uxzr2ADG3JOwDrXrX6px07rPp2ObZvPEYDcTh6tx0g/Ditdp/QX04rtIN+bkWniFT04dURiB+2Jto2l1gS5xvO47TgFsunpXl4IyuWHJJqfjfn2MmbAo7rjx9mUQ0TANkYHVceC1mpOi4hjeGc4GwJJNst1zkqGaFzHFrr8Wki2Nm54G4FajUz1JPzfsnSTyrqNE2yOL8RpFEdPJfnMDW9Lrk8LACylqvlOM3wXA2YjYf9r3jWz7Dg54u/Eb7BsGShaR/iIfzhSg+zm84bdjRko2kf4iH8wVOX0OF0hJCuJDQkhANCEIAUZntXdngpCjs9q7s8FwEhCaF0FRrb/AVf8mT+wriOq0dsUgrm0nJtDmNficJDvbhB4AX6wu5ayQcpR1LcQZiieMTtg5pzPQuHw0jABeoiLMPF4s7AM+cwcFCU3FqijLBS3Z0nQGsQniicxt+UaRKGkf6bg2+ed7Xyy4q4ZIA13WL/ABWG1R1UqRFUzMcy/JubEIHscXv6bGw6jnnuVxqlRaSc2qbUxuYQxpiM1rOfc2BLTfZkVrWZeTL25qqNFPSMfFckE7LG1u5eGrlOIp3MaA1pbsaLDI5eJ71iKrXGrieWy0JjcDYtdi7g4CzusLcauTOtFJLE5jphZrSL4QMyXcL5KyU46WrIQjJ5I7VRpggoQsZ6hQ6WpWTuMb47tI2G2Z6FGo6OOmic1jWxtYCQ3MA9ZzJ3XNydivq2jEjeB3EbQVVT0rnEB4c0j6bN+fDaL3N1jcZKVSbr9CLir1Jb+pCp9IlgDf8ATcScrzZ5gWwktHd0rSQSnIO2/wCXHWq6j0a4OJLi/IWMjW3bxw24/sp7KOxBLibK1N3shFNckgtWT1i0OYyJIsrG43gH6pG9p4LWrznhD2lrhcFV9V0/ejttJbplia4fDMHNDPVtlnIzY8NjbiAAbhxSYidt7NAt9UdKvNSnAxvIzBII6sIVPVUTaepbytsFyedcsxYSGPe0GxF7K/1YMd5+SLS3EM2epiwDHg/DiusvTtZZRyPaStNfUyrG4ZK/j+pcVT7NOdt3eq64O90nQMgptdfCLNxZ7D1FQ3Dc99/wx+a9aJcxsccTRzRmMm5ntK8tI/xEP5wveHORrQ0NDecQPhdeGkP4iH84WfI7/M4XKEJq8mJCaSAaEJIBqMz2ruzwUlRme1d2eC4CShCF0FbrE29HUg/ZP/tK5xQ6qU3JTMnfaXky+xNmtJHq5esehdK08/DS1Bte0bz3NKwsclPaV81Q2Iyl3Jk3OIX3AZ7PFUZErIuuWeHybskgquSHqPiJktsxttY245kdylaN+Vh07WuFIA12ecmeZPRa9rd6r9XtaG0kpc9t2PY4HLMEZtF+k5dyq6XSbTC8MoYIWXsORiLcBOYs++3oWSOaXbW+5C0lsaLXjTTKzR8UkNwWztDmk2IOB2V+43UbUvXSGlhe2qdKXPmOEG77DA2/OJsBe6zlUXGilF7c+K1jvu4XXrSaqzOoTVYmmNl+ac3FoNnO8cldDJKS1eRGW9HV2a10Zg5flxyYOEmzrh31S22IHsUii09TTRukinY9jPWcDk3rvsXG9DymUVMQGT4y4AfXi547bBwUOi0782p61gcTyzIw0ZA3EhJ7bOPcro5G/B1zp7HW9Y9auThJonRzyn1RiBaLbS6xWc1R+U2aWdkFfExjnkBr4wQ3EfolpJI67qm1Tp2TU8cgNi3EMt99uLjZUz9HSPq4xclxlYWfrG9Vd1uR6McC7Sk+TvKE0LWYhITSsgKfWPR4kjxAZt8FF1OFo5PzfsFoXNuCDvVXoWj5Myt/Hl3BebLBo6qORcPn3JNakn5RG1o0/HTtaDZ7yRzA4A4RtceAspNzYYLDFsDbEkcSVmda9VYGvD2ueZZ5Oa0uOEEZudxsBuvbNarQ+j+RiYDmQ0DPgFqU563HwSnGGlNc+TzmmFOMgHPdcm5sMrdu8WAzKjVEpdURXFueMlN0tRSSFmDCAL3Ox2dvVNslDqmAVEVvrBQkmpV4soL1CaFrJiQmhACEIQCUdntXdngpKis9q/s8FwEm6Fyem05pCdz5Y5WkAYzHyhZJhtisxoycAF0LRum2upWSyHaLEgE5jfYdV1CM9Rt6no5dOk20/bwSdN0xlpp2NIaXxvaC7YCWkZ9C45L8n+lMiKcPb9EsljIsd+25XStZqKWrgJopucQ6JzcdmOY42fcHLE3jt2hTtHxTxwxR443OYwMLtxc1tsh2KM6b3RgnjjKKlZz7QWoVXMyUVEZh5pwYyLl9uaLC/NvtWeZ88iMlOY5WtLi58eE2JA9Y5bAAM72yXbjy+LLCW3HXbevMVjg60kRF7i4F99gq+3FfQr0Lg4L6RvSzYnfSiORva7nW6tiKWvkDC0yO5N1iWhxAPG42Fd2qKKiqGlksMMrXZlskbHA22Ehw3XUGq1L0bMAz5uxuDZyXMtncjm2yuV3tqqizmhrhmD+T6JvLyTSZRU7HOe4i+0EDZtyxdyx2maePlHthOMF+GMgEXF8ndexdyr9W2N0fUU9JG2MvjcGjZdxGRc7aT0lctp9WKunn5Sqp+SY0OcCS0jEBcDI9Z7FFwcETjjlKUYmg0Xo1rAGw2Y0ZWG/pPStVq5q9C13KluKRvNadzR+Ebjmc1lNEOeC2N4wvIaT0NLQf3C2+hJ24nMB3DvG3xVeKte57Oe+3UeC6QkhbzyhoSQgGvgNAJPFfaS5QIlTo2N8scjhd0Yc1vAYy25tx5oWO0Lr3WVFdyD6JscYeWucHOcW2be7srA7Mulbp7wLXNrkDtK5jqJWOFe1jJf8ASeyV4jBJtZ4F5B9Y7b9KhJ01RGTex0moksWi17ns2jzVK915obm/PCuapzGjHI4NDRmSbAZg/sstT6finq4mRMc0AhzS4WDm3IuL9KhkTte5YsU5JyS2XJskJIV5EaEJIBoQkgGoBmtM8dXgp6z+mjJHJjaxzwRnhFyLDgoTutgc81S0W8TE8kSHQlnLfYvLCT8CBnwW61Tlb8wgxFwvf1b5ddtyxGlNFh0khjqZaUSG72HlGtN9txcAjoN1rtFVMTIY2RvuGjaDnfecis2rSuD1/wDIdVDNC4u262ril9TR0zmgHkziPOOeXOyyKomsc0txAh2N2HFveXxknLiMXxUyGttvJ7b+PUnHUnF6xIvvN/NVzkpUeG9y+SIUFtYvRtYtiyIss+5aCNxuWi/EZeCVPo9kZu0biNt9tvJMVS+xUBP+bsbHrdYnXnSLXPZF6wZzpBe2RI5vcD3rQab0s6ARuY0OaXEOvuGHI96wunapj5XYQA6XMi+4CxJKryz2pG3pcTb1MkyaTaXyVTmYMYAAve1svjkp2rVW+SRjmgkk3PC2/NVd2Oj5MR4xhAaL777TwVvomodCBiOzKwFhZZ4pak5M1zb0uEUbZCTTcL6XoHkCQmhAJIpr4lkDWlx2AEnqCAzGm6mebmQvMYfIIrt2ht7Pd2C6zOolM0aQHJNswRvJsbkAluBzzvJzHRYq90xpmOnMMmJ0TS8vta5eMLnlmWy5Vdq0Ht0lBzWxh0EgLI9jcBbYOG0nnXueKjn/ABxoy4t936ln8oNfgEDXDE12Nxab2cWs5rTbaCdyqtWDLLNFNIA1t8EYF7BpeXYR0NGEd61msdBSPa19XbDFc5us2xGYdxHQqGinmrpmPiaaemYQWG1nSW+q23MZ8T0KuUW2ew+ogunWOK38v7G4BQvmMZL7VxhEhNCAEISQDXw6MHavpCAjSaPYdoHcq6p1Wp35uhYTxwi/erpCAzL9UGj2ckjOp7iO51wo79A1LfUnDv5jAfi2y1yLKDhF+AY4itZtjZJ+R5B7nD90vTMjfaQSN/pxf2krYGMcF8OpWncoPDE5SMrHrJCTYvDTwdzfFTotJNOx1+oq0m0TG7a0HrAKrZtT6c5iMNPFl2HvbZR7L8M5pPQ1LXCxs4HaDmO5UWmNWY5GO5ACN5IO/MC/N6BmVOfqk5vs6iVvW4O/uBKju0RWs9WZjxwewg97T+yg8cycJzg7iyFovRFQ1tnYAONzftFld0mho2uDnuLyNx2X6lWmorWevTYv5cgPwcB4o/8A0WH2kMsf5mE/FtwoKDj4LZ9TknyaxtUvsVKy0Gs1O42Erb8CQD3FWEde07CrO6zPZeCcL6EoVO2r6V6CpUlmGotcQXjWvtG82vZpNjvsNihipUllnsIdsIIPVsKthNNh7ppHNqrRlRpCpZEwHBHG3HM4HC1z2HE22WInmmw+qNi19ZW0ujYgXHE91gCADLK7gANpv4rx03rOynLaekj5acjmxtNg0bnSO+i34leegtVXcpy9W/l5yPWI5rB9WNp9UfEqc2pSciGLHoik+SJSaFnrpBLXjCwG8dODdreDpNz3fAfFbOnpgwZCy9I4gNi+0LQQhCAEIQgBJMpIAQmEIBJoQgBJNCAEIQgBJNJACMKaEB8OiHBeTqNp3L3KaArKnQMMg58bXfmaD4qql1Gp/oMMf8pzmf2kLUJLjSYMfJqlK32VXIOh4a8fEX+K8HaO0hHsfFL1tdGe8Erb2SwhRcIvwcow3pKsZ7Sjcf5T2v8AHCV8y6arKgCGkhfAT680zbBg/A36bvgPgdw6FvBJkDeC4scYu0EkUmruq0VK04QXOcbve/nPe7eXOOZKv2tsmE1YdBCEIAQhCAEISQ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5" name="4 CuadroTexto"/>
          <p:cNvSpPr txBox="1"/>
          <p:nvPr/>
        </p:nvSpPr>
        <p:spPr>
          <a:xfrm>
            <a:off x="755576" y="3683675"/>
            <a:ext cx="7704856" cy="1384995"/>
          </a:xfrm>
          <a:prstGeom prst="rect">
            <a:avLst/>
          </a:prstGeom>
          <a:noFill/>
        </p:spPr>
        <p:txBody>
          <a:bodyPr wrap="square" rtlCol="0">
            <a:spAutoFit/>
          </a:bodyPr>
          <a:lstStyle/>
          <a:p>
            <a:pPr marL="68580" indent="0">
              <a:buNone/>
            </a:pPr>
            <a:r>
              <a:rPr lang="es-MX" sz="2800" dirty="0"/>
              <a:t>Probablemente resulte claro que la distancia entre las practicas actuales y las genuinas practicas sustentables es </a:t>
            </a:r>
            <a:r>
              <a:rPr lang="es-MX" sz="2800" dirty="0" smtClean="0"/>
              <a:t>todavía enorme</a:t>
            </a:r>
            <a:r>
              <a:rPr lang="es-MX" sz="2800" dirty="0"/>
              <a:t>.</a:t>
            </a:r>
          </a:p>
        </p:txBody>
      </p:sp>
      <p:pic>
        <p:nvPicPr>
          <p:cNvPr id="8198" name="Picture 6" descr="http://blog.luismaram.com/wp-content/uploads/2012/08/biobaby-sustentable-300x176.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1395" y="1219199"/>
            <a:ext cx="4108205" cy="2410147"/>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mlm-s1-p.mlstatic.com/13777-MLM20080037792_042014-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19200"/>
            <a:ext cx="2410146" cy="2410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007729"/>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509049"/>
            <a:ext cx="5179640" cy="529128"/>
          </a:xfrm>
        </p:spPr>
        <p:txBody>
          <a:bodyPr>
            <a:noAutofit/>
          </a:bodyPr>
          <a:lstStyle/>
          <a:p>
            <a:pPr algn="ctr"/>
            <a:r>
              <a:rPr lang="es-MX" sz="2800" b="1" dirty="0" smtClean="0"/>
              <a:t>Sustentabilidad Ambiental</a:t>
            </a:r>
            <a:endParaRPr lang="es-MX" sz="2800" b="1" dirty="0"/>
          </a:p>
        </p:txBody>
      </p:sp>
      <p:sp>
        <p:nvSpPr>
          <p:cNvPr id="3" name="2 Marcador de contenido"/>
          <p:cNvSpPr>
            <a:spLocks noGrp="1"/>
          </p:cNvSpPr>
          <p:nvPr>
            <p:ph idx="1"/>
          </p:nvPr>
        </p:nvSpPr>
        <p:spPr>
          <a:xfrm>
            <a:off x="755576" y="1124744"/>
            <a:ext cx="7704856" cy="5112568"/>
          </a:xfrm>
        </p:spPr>
        <p:txBody>
          <a:bodyPr>
            <a:noAutofit/>
          </a:bodyPr>
          <a:lstStyle/>
          <a:p>
            <a:pPr marL="68580" indent="0">
              <a:buNone/>
            </a:pPr>
            <a:r>
              <a:rPr lang="es-MX" sz="3200" dirty="0" smtClean="0"/>
              <a:t>La preservación continua de los ecosistemas esenciales y sus funciones</a:t>
            </a:r>
          </a:p>
        </p:txBody>
      </p:sp>
      <p:pic>
        <p:nvPicPr>
          <p:cNvPr id="4098" name="Picture 2" descr="http://www.expoknews.com/wp-content/uploads/2010/03/rank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8937" y="2145754"/>
            <a:ext cx="4687319" cy="4331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919210"/>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918672"/>
            <a:ext cx="7704856" cy="529128"/>
          </a:xfrm>
        </p:spPr>
        <p:txBody>
          <a:bodyPr>
            <a:noAutofit/>
          </a:bodyPr>
          <a:lstStyle/>
          <a:p>
            <a:pPr algn="ctr"/>
            <a:r>
              <a:rPr lang="es-MX" sz="2800" b="1" dirty="0" smtClean="0"/>
              <a:t>Sustentabilidad Económica</a:t>
            </a:r>
            <a:endParaRPr lang="es-MX" sz="2800" b="1" dirty="0"/>
          </a:p>
        </p:txBody>
      </p:sp>
      <p:sp>
        <p:nvSpPr>
          <p:cNvPr id="3" name="2 Marcador de contenido"/>
          <p:cNvSpPr>
            <a:spLocks noGrp="1"/>
          </p:cNvSpPr>
          <p:nvPr>
            <p:ph idx="1"/>
          </p:nvPr>
        </p:nvSpPr>
        <p:spPr>
          <a:xfrm>
            <a:off x="755576" y="1810544"/>
            <a:ext cx="7704856" cy="4133056"/>
          </a:xfrm>
        </p:spPr>
        <p:txBody>
          <a:bodyPr>
            <a:noAutofit/>
          </a:bodyPr>
          <a:lstStyle/>
          <a:p>
            <a:pPr marL="68580" indent="0">
              <a:buNone/>
            </a:pPr>
            <a:r>
              <a:rPr lang="es-MX" dirty="0" smtClean="0"/>
              <a:t>La capacidad continua de un sistema económico de proveer para todas las necesidades humanas</a:t>
            </a:r>
          </a:p>
          <a:p>
            <a:pPr marL="68580" indent="0">
              <a:buNone/>
            </a:pPr>
            <a:endParaRPr lang="es-MX" sz="800" dirty="0"/>
          </a:p>
          <a:p>
            <a:pPr marL="68580" indent="0">
              <a:buNone/>
            </a:pPr>
            <a:r>
              <a:rPr lang="es-MX" dirty="0" smtClean="0"/>
              <a:t>Cuando la economía sufre, la gente sufre.</a:t>
            </a:r>
          </a:p>
          <a:p>
            <a:pPr marL="68580" indent="0">
              <a:buNone/>
            </a:pPr>
            <a:endParaRPr lang="es-MX" sz="800" dirty="0"/>
          </a:p>
          <a:p>
            <a:pPr marL="68580" indent="0">
              <a:buNone/>
            </a:pPr>
            <a:r>
              <a:rPr lang="es-MX" dirty="0" smtClean="0"/>
              <a:t>Las personas con hambre, sin hogar o enfermas tienen menos oportunidades de contribuir económicamente sus comunidades que las personas saludables y prosperas.</a:t>
            </a:r>
          </a:p>
        </p:txBody>
      </p:sp>
    </p:spTree>
    <p:extLst>
      <p:ext uri="{BB962C8B-B14F-4D97-AF65-F5344CB8AC3E}">
        <p14:creationId xmlns:p14="http://schemas.microsoft.com/office/powerpoint/2010/main" val="500320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918672"/>
            <a:ext cx="7704856" cy="529128"/>
          </a:xfrm>
        </p:spPr>
        <p:txBody>
          <a:bodyPr>
            <a:noAutofit/>
          </a:bodyPr>
          <a:lstStyle/>
          <a:p>
            <a:pPr algn="ctr"/>
            <a:r>
              <a:rPr lang="es-MX" sz="2800" b="1" dirty="0" smtClean="0"/>
              <a:t>Sustentabilidad Social</a:t>
            </a:r>
            <a:endParaRPr lang="es-MX" sz="2800" b="1" dirty="0"/>
          </a:p>
        </p:txBody>
      </p:sp>
      <p:sp>
        <p:nvSpPr>
          <p:cNvPr id="3" name="2 Marcador de contenido"/>
          <p:cNvSpPr>
            <a:spLocks noGrp="1"/>
          </p:cNvSpPr>
          <p:nvPr>
            <p:ph idx="1"/>
          </p:nvPr>
        </p:nvSpPr>
        <p:spPr>
          <a:xfrm>
            <a:off x="755576" y="1886744"/>
            <a:ext cx="7704856" cy="3904456"/>
          </a:xfrm>
        </p:spPr>
        <p:txBody>
          <a:bodyPr>
            <a:noAutofit/>
          </a:bodyPr>
          <a:lstStyle/>
          <a:p>
            <a:pPr marL="68580" indent="0">
              <a:buNone/>
            </a:pPr>
            <a:r>
              <a:rPr lang="es-MX" dirty="0" smtClean="0"/>
              <a:t>La capacidad de las comunidades para proveer bienestar continuo </a:t>
            </a:r>
            <a:r>
              <a:rPr lang="es-MX" dirty="0"/>
              <a:t>p</a:t>
            </a:r>
            <a:r>
              <a:rPr lang="es-MX" dirty="0" smtClean="0"/>
              <a:t>ara sus integrantes.</a:t>
            </a:r>
          </a:p>
          <a:p>
            <a:pPr marL="68580" indent="0">
              <a:buNone/>
            </a:pPr>
            <a:endParaRPr lang="es-MX" sz="800" dirty="0"/>
          </a:p>
          <a:p>
            <a:pPr marL="68580" indent="0">
              <a:buNone/>
            </a:pPr>
            <a:r>
              <a:rPr lang="es-MX" dirty="0" smtClean="0"/>
              <a:t>A fin de alcanzar vidas productivas y plenas, las personas necesitan acceso a bienes tales como: alimento, medicinas y ropa; así como servicios tales como: alojamiento, transporte, servicios médicos, educación y recreación.</a:t>
            </a:r>
          </a:p>
        </p:txBody>
      </p:sp>
    </p:spTree>
    <p:extLst>
      <p:ext uri="{BB962C8B-B14F-4D97-AF65-F5344CB8AC3E}">
        <p14:creationId xmlns:p14="http://schemas.microsoft.com/office/powerpoint/2010/main" val="26325793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6672"/>
            <a:ext cx="4112840" cy="720080"/>
          </a:xfrm>
        </p:spPr>
        <p:txBody>
          <a:bodyPr/>
          <a:lstStyle/>
          <a:p>
            <a:r>
              <a:rPr lang="es-MX" b="1" dirty="0" smtClean="0"/>
              <a:t>1.6 El </a:t>
            </a:r>
            <a:r>
              <a:rPr lang="es-MX" b="1" dirty="0"/>
              <a:t>D</a:t>
            </a:r>
            <a:r>
              <a:rPr lang="es-MX" b="1" dirty="0" smtClean="0"/>
              <a:t>esafío</a:t>
            </a:r>
            <a:endParaRPr lang="es-MX" b="1" dirty="0"/>
          </a:p>
        </p:txBody>
      </p:sp>
      <p:sp>
        <p:nvSpPr>
          <p:cNvPr id="3" name="2 Marcador de contenido"/>
          <p:cNvSpPr>
            <a:spLocks noGrp="1"/>
          </p:cNvSpPr>
          <p:nvPr>
            <p:ph idx="1"/>
          </p:nvPr>
        </p:nvSpPr>
        <p:spPr>
          <a:xfrm>
            <a:off x="611560" y="1324491"/>
            <a:ext cx="7992888" cy="4923909"/>
          </a:xfrm>
        </p:spPr>
        <p:txBody>
          <a:bodyPr>
            <a:noAutofit/>
          </a:bodyPr>
          <a:lstStyle/>
          <a:p>
            <a:r>
              <a:rPr lang="es-MX" sz="2600" dirty="0" smtClean="0"/>
              <a:t>Los </a:t>
            </a:r>
            <a:r>
              <a:rPr lang="es-MX" sz="2600" b="1" dirty="0" smtClean="0">
                <a:solidFill>
                  <a:schemeClr val="accent1">
                    <a:lumMod val="75000"/>
                  </a:schemeClr>
                </a:solidFill>
              </a:rPr>
              <a:t>Recursos Naturales </a:t>
            </a:r>
            <a:r>
              <a:rPr lang="es-MX" sz="2600" dirty="0" smtClean="0"/>
              <a:t>como el agua, la madera, los suelos y los minerales </a:t>
            </a:r>
            <a:r>
              <a:rPr lang="es-MX" sz="2600" b="1" dirty="0" smtClean="0">
                <a:solidFill>
                  <a:schemeClr val="accent1">
                    <a:lumMod val="75000"/>
                  </a:schemeClr>
                </a:solidFill>
              </a:rPr>
              <a:t>son el sustento de la economía humana</a:t>
            </a:r>
            <a:r>
              <a:rPr lang="es-MX" sz="2600" dirty="0" smtClean="0"/>
              <a:t>.</a:t>
            </a:r>
          </a:p>
          <a:p>
            <a:r>
              <a:rPr lang="es-MX" sz="2600" b="1" dirty="0" smtClean="0">
                <a:solidFill>
                  <a:schemeClr val="accent1">
                    <a:lumMod val="75000"/>
                  </a:schemeClr>
                </a:solidFill>
              </a:rPr>
              <a:t>Muchos</a:t>
            </a:r>
            <a:r>
              <a:rPr lang="es-MX" sz="2600" dirty="0" smtClean="0"/>
              <a:t> recursos como el petróleo y el carbón </a:t>
            </a:r>
            <a:r>
              <a:rPr lang="es-MX" sz="2600" b="1" dirty="0" smtClean="0">
                <a:solidFill>
                  <a:schemeClr val="accent1">
                    <a:lumMod val="75000"/>
                  </a:schemeClr>
                </a:solidFill>
              </a:rPr>
              <a:t>son finitos y no renovables</a:t>
            </a:r>
            <a:r>
              <a:rPr lang="es-MX" sz="2600" dirty="0" smtClean="0"/>
              <a:t>, lo que implica su agotamiento a medida que los usamos…lo cual conducirá a su escasez y en ultima instancia a precios de adquisición mas altos y fuentes de abastecimiento menos seguras.</a:t>
            </a:r>
          </a:p>
          <a:p>
            <a:r>
              <a:rPr lang="es-MX" sz="2600" dirty="0" smtClean="0"/>
              <a:t>Otras </a:t>
            </a:r>
            <a:r>
              <a:rPr lang="es-MX" sz="2600" b="1" dirty="0" smtClean="0">
                <a:solidFill>
                  <a:schemeClr val="accent1">
                    <a:lumMod val="75000"/>
                  </a:schemeClr>
                </a:solidFill>
              </a:rPr>
              <a:t>recursos [Renovables</a:t>
            </a:r>
            <a:r>
              <a:rPr lang="es-MX" sz="2600" dirty="0" smtClean="0"/>
              <a:t>] como los suelos y los bosques </a:t>
            </a:r>
            <a:r>
              <a:rPr lang="es-MX" sz="2600" b="1" dirty="0" smtClean="0">
                <a:solidFill>
                  <a:schemeClr val="accent1">
                    <a:lumMod val="75000"/>
                  </a:schemeClr>
                </a:solidFill>
              </a:rPr>
              <a:t>están expuestos a degradación y reducción de su productividad</a:t>
            </a:r>
            <a:r>
              <a:rPr lang="es-MX" sz="2600" dirty="0" smtClean="0"/>
              <a:t>.</a:t>
            </a:r>
            <a:endParaRPr lang="es-MX" sz="2600" dirty="0"/>
          </a:p>
        </p:txBody>
      </p:sp>
    </p:spTree>
    <p:extLst>
      <p:ext uri="{BB962C8B-B14F-4D97-AF65-F5344CB8AC3E}">
        <p14:creationId xmlns:p14="http://schemas.microsoft.com/office/powerpoint/2010/main" val="13953450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651520"/>
            <a:ext cx="3816424" cy="720080"/>
          </a:xfrm>
        </p:spPr>
        <p:txBody>
          <a:bodyPr/>
          <a:lstStyle/>
          <a:p>
            <a:r>
              <a:rPr lang="es-MX" b="1" dirty="0" smtClean="0"/>
              <a:t>El Desafío</a:t>
            </a:r>
            <a:endParaRPr lang="es-MX" b="1" dirty="0"/>
          </a:p>
        </p:txBody>
      </p:sp>
      <p:sp>
        <p:nvSpPr>
          <p:cNvPr id="3" name="2 Marcador de contenido"/>
          <p:cNvSpPr>
            <a:spLocks noGrp="1"/>
          </p:cNvSpPr>
          <p:nvPr>
            <p:ph idx="1"/>
          </p:nvPr>
        </p:nvSpPr>
        <p:spPr>
          <a:xfrm>
            <a:off x="611560" y="1476891"/>
            <a:ext cx="7992888" cy="4923909"/>
          </a:xfrm>
        </p:spPr>
        <p:txBody>
          <a:bodyPr>
            <a:noAutofit/>
          </a:bodyPr>
          <a:lstStyle/>
          <a:p>
            <a:pPr marL="68580" indent="0">
              <a:buNone/>
            </a:pPr>
            <a:r>
              <a:rPr lang="es-MX" sz="2600" dirty="0" smtClean="0"/>
              <a:t>Los </a:t>
            </a:r>
            <a:r>
              <a:rPr lang="es-MX" sz="2600" b="1" dirty="0" smtClean="0">
                <a:solidFill>
                  <a:schemeClr val="accent1">
                    <a:lumMod val="75000"/>
                  </a:schemeClr>
                </a:solidFill>
              </a:rPr>
              <a:t>ecosistemas saludables </a:t>
            </a:r>
            <a:r>
              <a:rPr lang="es-MX" sz="2600" dirty="0" smtClean="0"/>
              <a:t>desempeñan </a:t>
            </a:r>
            <a:r>
              <a:rPr lang="es-MX" sz="2600" b="1" dirty="0" smtClean="0">
                <a:solidFill>
                  <a:schemeClr val="accent1">
                    <a:lumMod val="75000"/>
                  </a:schemeClr>
                </a:solidFill>
              </a:rPr>
              <a:t>funciones vitales  </a:t>
            </a:r>
            <a:r>
              <a:rPr lang="es-MX" sz="2600" dirty="0" smtClean="0"/>
              <a:t>tales como: </a:t>
            </a:r>
          </a:p>
          <a:p>
            <a:r>
              <a:rPr lang="es-MX" sz="2600" u="sng" dirty="0"/>
              <a:t>P</a:t>
            </a:r>
            <a:r>
              <a:rPr lang="es-MX" sz="2600" u="sng" dirty="0" smtClean="0"/>
              <a:t>roducción de oxigeno, purificación del agua, enriquecimiento de los suelos y la descomposición de la basura</a:t>
            </a:r>
            <a:r>
              <a:rPr lang="es-MX" sz="2600" dirty="0" smtClean="0"/>
              <a:t>.</a:t>
            </a:r>
          </a:p>
          <a:p>
            <a:r>
              <a:rPr lang="es-MX" sz="2600" dirty="0" smtClean="0"/>
              <a:t>Proveen alimento y un hábitat a las especies silvestres y peces.</a:t>
            </a:r>
          </a:p>
          <a:p>
            <a:pPr marL="68580" indent="0">
              <a:buNone/>
            </a:pPr>
            <a:r>
              <a:rPr lang="es-MX" sz="2600" b="1" dirty="0" smtClean="0">
                <a:solidFill>
                  <a:schemeClr val="accent1">
                    <a:lumMod val="75000"/>
                  </a:schemeClr>
                </a:solidFill>
              </a:rPr>
              <a:t>Cuando</a:t>
            </a:r>
            <a:r>
              <a:rPr lang="es-MX" sz="2600" dirty="0" smtClean="0"/>
              <a:t> los ecosistemas que </a:t>
            </a:r>
            <a:r>
              <a:rPr lang="es-MX" sz="2600" b="1" dirty="0" smtClean="0">
                <a:solidFill>
                  <a:schemeClr val="accent1">
                    <a:lumMod val="75000"/>
                  </a:schemeClr>
                </a:solidFill>
              </a:rPr>
              <a:t>son degradados, contaminados o sobreexplotados pierden  capacidad de proveer estos servicios de los que la humanidad depende.</a:t>
            </a:r>
            <a:endParaRPr lang="es-MX" sz="2600" b="1" dirty="0">
              <a:solidFill>
                <a:schemeClr val="accent1">
                  <a:lumMod val="75000"/>
                </a:schemeClr>
              </a:solidFill>
            </a:endParaRPr>
          </a:p>
        </p:txBody>
      </p:sp>
    </p:spTree>
    <p:extLst>
      <p:ext uri="{BB962C8B-B14F-4D97-AF65-F5344CB8AC3E}">
        <p14:creationId xmlns:p14="http://schemas.microsoft.com/office/powerpoint/2010/main" val="1828470429"/>
      </p:ext>
    </p:ext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791344"/>
            <a:ext cx="7992888" cy="504056"/>
          </a:xfrm>
        </p:spPr>
        <p:txBody>
          <a:bodyPr>
            <a:noAutofit/>
          </a:bodyPr>
          <a:lstStyle/>
          <a:p>
            <a:pPr algn="ctr"/>
            <a:r>
              <a:rPr lang="es-MX" sz="2800" b="1" dirty="0" smtClean="0"/>
              <a:t>El Desafío</a:t>
            </a:r>
            <a:endParaRPr lang="es-MX" sz="2800" b="1" dirty="0"/>
          </a:p>
        </p:txBody>
      </p:sp>
      <p:sp>
        <p:nvSpPr>
          <p:cNvPr id="3" name="2 Marcador de contenido"/>
          <p:cNvSpPr>
            <a:spLocks noGrp="1"/>
          </p:cNvSpPr>
          <p:nvPr>
            <p:ph idx="1"/>
          </p:nvPr>
        </p:nvSpPr>
        <p:spPr>
          <a:xfrm>
            <a:off x="611560" y="1412776"/>
            <a:ext cx="7992888" cy="4779893"/>
          </a:xfrm>
        </p:spPr>
        <p:txBody>
          <a:bodyPr>
            <a:noAutofit/>
          </a:bodyPr>
          <a:lstStyle/>
          <a:p>
            <a:pPr marL="68580" indent="0">
              <a:buNone/>
            </a:pPr>
            <a:r>
              <a:rPr lang="es-MX" sz="4000" dirty="0" smtClean="0"/>
              <a:t>A fin de garantizar que la </a:t>
            </a:r>
            <a:r>
              <a:rPr lang="es-MX" sz="4000" b="1" dirty="0" smtClean="0">
                <a:solidFill>
                  <a:schemeClr val="accent1">
                    <a:lumMod val="75000"/>
                  </a:schemeClr>
                </a:solidFill>
              </a:rPr>
              <a:t>Actividad </a:t>
            </a:r>
            <a:r>
              <a:rPr lang="es-MX" sz="4000" b="1" dirty="0">
                <a:solidFill>
                  <a:schemeClr val="accent1">
                    <a:lumMod val="75000"/>
                  </a:schemeClr>
                </a:solidFill>
              </a:rPr>
              <a:t>H</a:t>
            </a:r>
            <a:r>
              <a:rPr lang="es-MX" sz="4000" b="1" dirty="0" smtClean="0">
                <a:solidFill>
                  <a:schemeClr val="accent1">
                    <a:lumMod val="75000"/>
                  </a:schemeClr>
                </a:solidFill>
              </a:rPr>
              <a:t>umana </a:t>
            </a:r>
            <a:r>
              <a:rPr lang="es-MX" sz="4000" dirty="0" smtClean="0"/>
              <a:t>sea </a:t>
            </a:r>
            <a:r>
              <a:rPr lang="es-MX" sz="4000" b="1" dirty="0" smtClean="0">
                <a:solidFill>
                  <a:schemeClr val="accent1">
                    <a:lumMod val="75000"/>
                  </a:schemeClr>
                </a:solidFill>
              </a:rPr>
              <a:t>Sustentable</a:t>
            </a:r>
            <a:r>
              <a:rPr lang="es-MX" sz="4000" dirty="0" smtClean="0"/>
              <a:t>, </a:t>
            </a:r>
            <a:r>
              <a:rPr lang="es-MX" sz="4000" u="sng" dirty="0" smtClean="0"/>
              <a:t>no podemos exceder permanentemente la capacidad del Planeta de proveer </a:t>
            </a:r>
            <a:r>
              <a:rPr lang="es-MX" sz="4000" u="sng" dirty="0"/>
              <a:t>l</a:t>
            </a:r>
            <a:r>
              <a:rPr lang="es-MX" sz="4000" u="sng" dirty="0" smtClean="0"/>
              <a:t>os servicios y los recursos que necesitamos</a:t>
            </a:r>
            <a:r>
              <a:rPr lang="es-MX" sz="4000" dirty="0" smtClean="0"/>
              <a:t>.</a:t>
            </a:r>
          </a:p>
          <a:p>
            <a:endParaRPr lang="es-MX" sz="2600" dirty="0"/>
          </a:p>
        </p:txBody>
      </p:sp>
    </p:spTree>
    <p:extLst>
      <p:ext uri="{BB962C8B-B14F-4D97-AF65-F5344CB8AC3E}">
        <p14:creationId xmlns:p14="http://schemas.microsoft.com/office/powerpoint/2010/main" val="4244305117"/>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0 Rectángulo"/>
          <p:cNvSpPr>
            <a:spLocks noChangeArrowheads="1"/>
          </p:cNvSpPr>
          <p:nvPr/>
        </p:nvSpPr>
        <p:spPr bwMode="auto">
          <a:xfrm>
            <a:off x="1295401" y="5906869"/>
            <a:ext cx="7010400" cy="646331"/>
          </a:xfrm>
          <a:prstGeom prst="rect">
            <a:avLst/>
          </a:prstGeom>
          <a:noFill/>
          <a:ln>
            <a:noFill/>
          </a:ln>
          <a:extLst>
            <a:ext uri="{909E8E84-426E-40dd-AFC4-6F175D3DCCD1}"/>
            <a:ext uri="{91240B29-F687-4f45-9708-019B960494DF}"/>
          </a:extLst>
        </p:spPr>
        <p:txBody>
          <a:bodyPr wrap="square">
            <a:spAutoFit/>
          </a:bodyPr>
          <a:lstStyle/>
          <a:p>
            <a:pPr fontAlgn="auto">
              <a:lnSpc>
                <a:spcPct val="90000"/>
              </a:lnSpc>
              <a:spcBef>
                <a:spcPts val="0"/>
              </a:spcBef>
              <a:spcAft>
                <a:spcPts val="0"/>
              </a:spcAft>
              <a:defRPr/>
            </a:pPr>
            <a:r>
              <a:rPr lang="en-US" sz="2000" b="1" dirty="0" smtClean="0">
                <a:solidFill>
                  <a:srgbClr val="003366"/>
                </a:solidFill>
                <a:latin typeface="+mj-lt"/>
                <a:cs typeface="Segoe"/>
              </a:rPr>
              <a:t>Keywords: Sustainable Marketing, Sustainably, Sustainability, Cultural Change, Humanity Welfare.</a:t>
            </a:r>
          </a:p>
        </p:txBody>
      </p:sp>
      <p:sp>
        <p:nvSpPr>
          <p:cNvPr id="3" name="2 Título"/>
          <p:cNvSpPr>
            <a:spLocks noGrp="1"/>
          </p:cNvSpPr>
          <p:nvPr>
            <p:ph type="title"/>
          </p:nvPr>
        </p:nvSpPr>
        <p:spPr>
          <a:xfrm>
            <a:off x="533400" y="1752600"/>
            <a:ext cx="8077200" cy="3733800"/>
          </a:xfrm>
        </p:spPr>
        <p:txBody>
          <a:bodyPr rtlCol="0">
            <a:normAutofit fontScale="90000"/>
          </a:bodyPr>
          <a:lstStyle/>
          <a:p>
            <a:pPr algn="just">
              <a:defRPr/>
            </a:pPr>
            <a:r>
              <a:rPr lang="en-US" sz="2400" dirty="0" smtClean="0"/>
              <a:t>Abstract</a:t>
            </a:r>
            <a:br>
              <a:rPr lang="en-US" sz="2400" dirty="0" smtClean="0"/>
            </a:br>
            <a:r>
              <a:rPr lang="en-US" sz="2400" dirty="0" smtClean="0"/>
              <a:t/>
            </a:r>
            <a:br>
              <a:rPr lang="en-US" sz="2400" dirty="0" smtClean="0"/>
            </a:br>
            <a:r>
              <a:rPr lang="en-US" sz="2200" dirty="0" smtClean="0"/>
              <a:t>The defining challenge facing humanity in the twenty-first is to learn how to live sustainably, meaning to live well, while at the same time preserving the natural systems that make it possible for all people, including future generations. </a:t>
            </a:r>
            <a:br>
              <a:rPr lang="en-US" sz="2200" dirty="0" smtClean="0"/>
            </a:br>
            <a:r>
              <a:rPr lang="en-US" sz="2200" dirty="0" smtClean="0"/>
              <a:t>Marketing  has enormous footprint on both the environment and the society. As the interface between the business and society, Marketing has also great potential as a force of shaping cultural change. Sustainable Marketing is about understanding and managing Marketing’s  pivotal role in the future of the business and society.</a:t>
            </a:r>
            <a:endParaRPr lang="en-US" sz="2200" dirty="0"/>
          </a:p>
        </p:txBody>
      </p:sp>
      <p:sp>
        <p:nvSpPr>
          <p:cNvPr id="4" name="3 CuadroTexto"/>
          <p:cNvSpPr txBox="1"/>
          <p:nvPr/>
        </p:nvSpPr>
        <p:spPr>
          <a:xfrm>
            <a:off x="533400" y="462070"/>
            <a:ext cx="7858241" cy="757130"/>
          </a:xfrm>
          <a:prstGeom prst="rect">
            <a:avLst/>
          </a:prstGeom>
          <a:noFill/>
        </p:spPr>
        <p:txBody>
          <a:bodyPr wrap="none">
            <a:spAutoFit/>
          </a:bodyPr>
          <a:lstStyle/>
          <a:p>
            <a:pPr fontAlgn="auto">
              <a:lnSpc>
                <a:spcPct val="90000"/>
              </a:lnSpc>
              <a:spcBef>
                <a:spcPts val="0"/>
              </a:spcBef>
              <a:spcAft>
                <a:spcPts val="0"/>
              </a:spcAft>
              <a:defRPr/>
            </a:pPr>
            <a:r>
              <a:rPr lang="fr-FR" sz="2400" dirty="0">
                <a:solidFill>
                  <a:srgbClr val="003366"/>
                </a:solidFill>
                <a:latin typeface="+mj-lt"/>
                <a:cs typeface="Segoe"/>
              </a:rPr>
              <a:t>Tema:</a:t>
            </a:r>
          </a:p>
          <a:p>
            <a:pPr fontAlgn="auto">
              <a:lnSpc>
                <a:spcPct val="90000"/>
              </a:lnSpc>
              <a:spcBef>
                <a:spcPts val="0"/>
              </a:spcBef>
              <a:spcAft>
                <a:spcPts val="0"/>
              </a:spcAft>
              <a:defRPr/>
            </a:pPr>
            <a:r>
              <a:rPr lang="fr-FR" sz="2400" dirty="0">
                <a:solidFill>
                  <a:srgbClr val="003366"/>
                </a:solidFill>
                <a:latin typeface="+mj-lt"/>
                <a:cs typeface="Segoe"/>
              </a:rPr>
              <a:t>	</a:t>
            </a:r>
            <a:r>
              <a:rPr lang="es-MX" sz="2400" dirty="0" smtClean="0">
                <a:solidFill>
                  <a:srgbClr val="003366"/>
                </a:solidFill>
                <a:latin typeface="+mj-lt"/>
                <a:cs typeface="Segoe"/>
              </a:rPr>
              <a:t>Introducción a la Mercadotecnia Sustentable</a:t>
            </a:r>
            <a:endParaRPr lang="es-MX" sz="2400" dirty="0">
              <a:solidFill>
                <a:srgbClr val="003366"/>
              </a:solidFill>
              <a:latin typeface="+mj-lt"/>
              <a:cs typeface="Segoe"/>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6672"/>
            <a:ext cx="7992888" cy="504056"/>
          </a:xfrm>
        </p:spPr>
        <p:txBody>
          <a:bodyPr>
            <a:noAutofit/>
          </a:bodyPr>
          <a:lstStyle/>
          <a:p>
            <a:r>
              <a:rPr lang="es-MX" sz="2800" b="1" dirty="0" smtClean="0"/>
              <a:t>Huella Ecológica</a:t>
            </a:r>
            <a:endParaRPr lang="es-MX" sz="2800" b="1" dirty="0"/>
          </a:p>
        </p:txBody>
      </p:sp>
      <p:sp>
        <p:nvSpPr>
          <p:cNvPr id="3" name="2 Marcador de contenido"/>
          <p:cNvSpPr>
            <a:spLocks noGrp="1"/>
          </p:cNvSpPr>
          <p:nvPr>
            <p:ph idx="1"/>
          </p:nvPr>
        </p:nvSpPr>
        <p:spPr>
          <a:xfrm>
            <a:off x="611560" y="1353344"/>
            <a:ext cx="7992888" cy="4666456"/>
          </a:xfrm>
        </p:spPr>
        <p:txBody>
          <a:bodyPr>
            <a:noAutofit/>
          </a:bodyPr>
          <a:lstStyle/>
          <a:p>
            <a:pPr marL="68580" indent="0">
              <a:buNone/>
            </a:pPr>
            <a:r>
              <a:rPr lang="es-MX" sz="3200" dirty="0" smtClean="0"/>
              <a:t>La cantidad de recursos requeridos para sostener a una población depende de dos variables:</a:t>
            </a:r>
          </a:p>
          <a:p>
            <a:r>
              <a:rPr lang="es-MX" sz="3200" dirty="0" smtClean="0"/>
              <a:t>El tamaño de la población.</a:t>
            </a:r>
          </a:p>
          <a:p>
            <a:r>
              <a:rPr lang="es-MX" sz="3200" dirty="0" smtClean="0"/>
              <a:t>Las tasas de consumo de la población.</a:t>
            </a:r>
          </a:p>
          <a:p>
            <a:endParaRPr lang="es-MX" sz="1200" dirty="0" smtClean="0"/>
          </a:p>
          <a:p>
            <a:pPr marL="68580" indent="0">
              <a:buNone/>
            </a:pPr>
            <a:r>
              <a:rPr lang="es-MX" sz="3200" b="1" dirty="0" smtClean="0"/>
              <a:t>Huella Ecológica es el monto de los recursos naturales requeridos para mantener un estilo de vida particular</a:t>
            </a:r>
            <a:r>
              <a:rPr lang="es-MX" sz="3200" dirty="0" smtClean="0"/>
              <a:t>.</a:t>
            </a:r>
          </a:p>
          <a:p>
            <a:endParaRPr lang="es-MX" sz="2600" dirty="0"/>
          </a:p>
        </p:txBody>
      </p:sp>
    </p:spTree>
    <p:extLst>
      <p:ext uri="{BB962C8B-B14F-4D97-AF65-F5344CB8AC3E}">
        <p14:creationId xmlns:p14="http://schemas.microsoft.com/office/powerpoint/2010/main" val="15477596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6672"/>
            <a:ext cx="3816424" cy="504056"/>
          </a:xfrm>
        </p:spPr>
        <p:txBody>
          <a:bodyPr>
            <a:noAutofit/>
          </a:bodyPr>
          <a:lstStyle/>
          <a:p>
            <a:pPr algn="ctr"/>
            <a:r>
              <a:rPr lang="es-MX" sz="2800" b="1" dirty="0" smtClean="0"/>
              <a:t>Huella Ecológica</a:t>
            </a:r>
            <a:endParaRPr lang="es-MX" sz="2800" b="1" dirty="0"/>
          </a:p>
        </p:txBody>
      </p:sp>
      <p:sp>
        <p:nvSpPr>
          <p:cNvPr id="3" name="2 Marcador de contenido"/>
          <p:cNvSpPr>
            <a:spLocks noGrp="1"/>
          </p:cNvSpPr>
          <p:nvPr>
            <p:ph idx="1"/>
          </p:nvPr>
        </p:nvSpPr>
        <p:spPr>
          <a:xfrm>
            <a:off x="611560" y="1124744"/>
            <a:ext cx="7992888" cy="5328592"/>
          </a:xfrm>
        </p:spPr>
        <p:txBody>
          <a:bodyPr>
            <a:noAutofit/>
          </a:bodyPr>
          <a:lstStyle/>
          <a:p>
            <a:pPr marL="68580" indent="0">
              <a:buNone/>
            </a:pPr>
            <a:r>
              <a:rPr lang="es-MX" sz="3200" dirty="0" smtClean="0"/>
              <a:t>La situación empeora cuando las poblaciones crecen y sus apetitos por estándares de vida mas altos se incrementan.</a:t>
            </a:r>
            <a:endParaRPr lang="es-MX" sz="3200" dirty="0"/>
          </a:p>
          <a:p>
            <a:pPr marL="68580" indent="0">
              <a:buNone/>
            </a:pPr>
            <a:r>
              <a:rPr lang="es-MX" sz="3200" u="sng" dirty="0" smtClean="0"/>
              <a:t>Si China sigue los patrones de consumo de los Estados Unidos, demandará por si sola la biocapacidad disponible del Planeta entero.</a:t>
            </a:r>
          </a:p>
          <a:p>
            <a:pPr marL="68580" indent="0">
              <a:buNone/>
            </a:pPr>
            <a:endParaRPr lang="es-MX" sz="800" u="sng" dirty="0" smtClean="0"/>
          </a:p>
          <a:p>
            <a:pPr marL="68580" indent="0">
              <a:buNone/>
            </a:pPr>
            <a:r>
              <a:rPr lang="es-MX" sz="1800" b="1" dirty="0" smtClean="0"/>
              <a:t>http://www.footprintnetwork.org/en/index.php/GFN/page/national_assessments/</a:t>
            </a:r>
            <a:endParaRPr lang="es-MX" sz="1800" b="1" dirty="0"/>
          </a:p>
        </p:txBody>
      </p:sp>
    </p:spTree>
    <p:extLst>
      <p:ext uri="{BB962C8B-B14F-4D97-AF65-F5344CB8AC3E}">
        <p14:creationId xmlns:p14="http://schemas.microsoft.com/office/powerpoint/2010/main" val="3436873311"/>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838200"/>
            <a:ext cx="7992888" cy="504056"/>
          </a:xfrm>
        </p:spPr>
        <p:txBody>
          <a:bodyPr>
            <a:noAutofit/>
          </a:bodyPr>
          <a:lstStyle/>
          <a:p>
            <a:pPr algn="ctr"/>
            <a:r>
              <a:rPr lang="es-MX" sz="2800" b="1" dirty="0" smtClean="0"/>
              <a:t>Huella Ecológica</a:t>
            </a:r>
            <a:endParaRPr lang="es-MX" sz="2800" b="1" dirty="0"/>
          </a:p>
        </p:txBody>
      </p:sp>
      <p:sp>
        <p:nvSpPr>
          <p:cNvPr id="3" name="2 Marcador de contenido"/>
          <p:cNvSpPr>
            <a:spLocks noGrp="1"/>
          </p:cNvSpPr>
          <p:nvPr>
            <p:ph idx="1"/>
          </p:nvPr>
        </p:nvSpPr>
        <p:spPr>
          <a:xfrm>
            <a:off x="611560" y="1676400"/>
            <a:ext cx="7992888" cy="4776936"/>
          </a:xfrm>
        </p:spPr>
        <p:txBody>
          <a:bodyPr>
            <a:noAutofit/>
          </a:bodyPr>
          <a:lstStyle/>
          <a:p>
            <a:pPr marL="68580" indent="0">
              <a:buNone/>
            </a:pPr>
            <a:r>
              <a:rPr lang="es-MX" sz="3200" dirty="0" smtClean="0"/>
              <a:t>¿Cómo pueden </a:t>
            </a:r>
            <a:r>
              <a:rPr lang="es-MX" sz="3200" b="1" dirty="0" smtClean="0">
                <a:solidFill>
                  <a:schemeClr val="accent1">
                    <a:lumMod val="75000"/>
                  </a:schemeClr>
                </a:solidFill>
              </a:rPr>
              <a:t>sobrevivir</a:t>
            </a:r>
            <a:r>
              <a:rPr lang="es-MX" sz="3200" dirty="0" smtClean="0"/>
              <a:t> mas de 7,000 millones de </a:t>
            </a:r>
            <a:r>
              <a:rPr lang="es-MX" sz="3200" b="1" dirty="0" smtClean="0">
                <a:solidFill>
                  <a:schemeClr val="accent1">
                    <a:lumMod val="75000"/>
                  </a:schemeClr>
                </a:solidFill>
              </a:rPr>
              <a:t>seres humanos </a:t>
            </a:r>
            <a:r>
              <a:rPr lang="es-MX" sz="3200" dirty="0" smtClean="0"/>
              <a:t>en el planeta </a:t>
            </a:r>
            <a:r>
              <a:rPr lang="es-MX" sz="3200" b="1" dirty="0" smtClean="0">
                <a:solidFill>
                  <a:schemeClr val="accent1">
                    <a:lumMod val="75000"/>
                  </a:schemeClr>
                </a:solidFill>
              </a:rPr>
              <a:t>hoy</a:t>
            </a:r>
            <a:r>
              <a:rPr lang="es-MX" sz="3200" dirty="0" smtClean="0"/>
              <a:t>?</a:t>
            </a:r>
          </a:p>
          <a:p>
            <a:pPr marL="68580" indent="0">
              <a:buNone/>
            </a:pPr>
            <a:endParaRPr lang="es-MX" sz="800" dirty="0"/>
          </a:p>
          <a:p>
            <a:r>
              <a:rPr lang="es-MX" sz="3200" b="1" dirty="0" smtClean="0">
                <a:solidFill>
                  <a:schemeClr val="accent1">
                    <a:lumMod val="75000"/>
                  </a:schemeClr>
                </a:solidFill>
              </a:rPr>
              <a:t>No todos tienen suficiente </a:t>
            </a:r>
            <a:r>
              <a:rPr lang="es-MX" sz="3200" dirty="0" smtClean="0"/>
              <a:t>alimento, combustible, suelo cultivable y agua y aire limpios, los que son para algunos inclusive desesperadamente inaccesibles en algunas partes del mundo.</a:t>
            </a:r>
          </a:p>
          <a:p>
            <a:pPr marL="68580" indent="0">
              <a:buNone/>
            </a:pPr>
            <a:endParaRPr lang="es-MX" sz="800" dirty="0" smtClean="0"/>
          </a:p>
        </p:txBody>
      </p:sp>
    </p:spTree>
    <p:extLst>
      <p:ext uri="{BB962C8B-B14F-4D97-AF65-F5344CB8AC3E}">
        <p14:creationId xmlns:p14="http://schemas.microsoft.com/office/powerpoint/2010/main" val="4302442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715144"/>
            <a:ext cx="7992888" cy="504056"/>
          </a:xfrm>
        </p:spPr>
        <p:txBody>
          <a:bodyPr>
            <a:noAutofit/>
          </a:bodyPr>
          <a:lstStyle/>
          <a:p>
            <a:pPr algn="ctr"/>
            <a:r>
              <a:rPr lang="es-MX" sz="2800" b="1" dirty="0" smtClean="0"/>
              <a:t>Huella Ecológica</a:t>
            </a:r>
            <a:endParaRPr lang="es-MX" sz="2800" b="1" dirty="0"/>
          </a:p>
        </p:txBody>
      </p:sp>
      <p:sp>
        <p:nvSpPr>
          <p:cNvPr id="3" name="2 Marcador de contenido"/>
          <p:cNvSpPr>
            <a:spLocks noGrp="1"/>
          </p:cNvSpPr>
          <p:nvPr>
            <p:ph idx="1"/>
          </p:nvPr>
        </p:nvSpPr>
        <p:spPr>
          <a:xfrm>
            <a:off x="611560" y="1371600"/>
            <a:ext cx="7992888" cy="5081736"/>
          </a:xfrm>
        </p:spPr>
        <p:txBody>
          <a:bodyPr>
            <a:noAutofit/>
          </a:bodyPr>
          <a:lstStyle/>
          <a:p>
            <a:pPr marL="68580" indent="0">
              <a:buNone/>
            </a:pPr>
            <a:r>
              <a:rPr lang="es-MX" dirty="0" smtClean="0"/>
              <a:t>¿Cómo pueden </a:t>
            </a:r>
            <a:r>
              <a:rPr lang="es-MX" b="1" dirty="0" smtClean="0">
                <a:solidFill>
                  <a:schemeClr val="accent1">
                    <a:lumMod val="75000"/>
                  </a:schemeClr>
                </a:solidFill>
              </a:rPr>
              <a:t>sobrevivir</a:t>
            </a:r>
            <a:r>
              <a:rPr lang="es-MX" dirty="0" smtClean="0"/>
              <a:t> mas de 7,000 millones de </a:t>
            </a:r>
            <a:r>
              <a:rPr lang="es-MX" b="1" dirty="0" smtClean="0">
                <a:solidFill>
                  <a:schemeClr val="accent1">
                    <a:lumMod val="75000"/>
                  </a:schemeClr>
                </a:solidFill>
              </a:rPr>
              <a:t>seres humanos </a:t>
            </a:r>
            <a:r>
              <a:rPr lang="es-MX" dirty="0" smtClean="0"/>
              <a:t>en el planeta </a:t>
            </a:r>
            <a:r>
              <a:rPr lang="es-MX" b="1" dirty="0" smtClean="0">
                <a:solidFill>
                  <a:schemeClr val="accent1">
                    <a:lumMod val="75000"/>
                  </a:schemeClr>
                </a:solidFill>
              </a:rPr>
              <a:t>hoy</a:t>
            </a:r>
            <a:r>
              <a:rPr lang="es-MX" dirty="0" smtClean="0"/>
              <a:t>?</a:t>
            </a:r>
          </a:p>
          <a:p>
            <a:pPr marL="68580" indent="0">
              <a:buNone/>
            </a:pPr>
            <a:endParaRPr lang="es-MX" sz="800" dirty="0" smtClean="0"/>
          </a:p>
          <a:p>
            <a:r>
              <a:rPr lang="es-MX" dirty="0" smtClean="0"/>
              <a:t>Para mantener los niveles actuales de consumo, </a:t>
            </a:r>
            <a:r>
              <a:rPr lang="es-MX" b="1" dirty="0" smtClean="0">
                <a:solidFill>
                  <a:schemeClr val="accent1">
                    <a:lumMod val="75000"/>
                  </a:schemeClr>
                </a:solidFill>
              </a:rPr>
              <a:t>la humanidad esta viviendo con recursos prestados</a:t>
            </a:r>
            <a:r>
              <a:rPr lang="es-MX" dirty="0" smtClean="0"/>
              <a:t>: Usamos mas recursos de los que la tierra puede reemplazar, </a:t>
            </a:r>
            <a:r>
              <a:rPr lang="es-MX" u="sng" dirty="0" smtClean="0"/>
              <a:t>estamos en la practica esencialmente tomando los recursos de las generaciones futuras…peor que eso ¡</a:t>
            </a:r>
            <a:r>
              <a:rPr lang="es-MX" u="sng" dirty="0"/>
              <a:t>N</a:t>
            </a:r>
            <a:r>
              <a:rPr lang="es-MX" u="sng" dirty="0" smtClean="0"/>
              <a:t>o tenemos la capacidad de pagarlos!</a:t>
            </a:r>
            <a:endParaRPr lang="es-MX" u="sng" dirty="0"/>
          </a:p>
        </p:txBody>
      </p:sp>
    </p:spTree>
    <p:extLst>
      <p:ext uri="{BB962C8B-B14F-4D97-AF65-F5344CB8AC3E}">
        <p14:creationId xmlns:p14="http://schemas.microsoft.com/office/powerpoint/2010/main" val="28776343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81000"/>
            <a:ext cx="7920880" cy="792088"/>
          </a:xfrm>
        </p:spPr>
        <p:txBody>
          <a:bodyPr>
            <a:normAutofit/>
          </a:bodyPr>
          <a:lstStyle/>
          <a:p>
            <a:pPr algn="ctr"/>
            <a:r>
              <a:rPr lang="es-MX" sz="2800" b="1" dirty="0" smtClean="0"/>
              <a:t>1.7 Mercadotecnia </a:t>
            </a:r>
            <a:r>
              <a:rPr lang="es-MX" sz="2800" b="1" u="sng" dirty="0" smtClean="0"/>
              <a:t>NO SUSTENTABLE</a:t>
            </a:r>
            <a:endParaRPr lang="es-MX" sz="2800" b="1" u="sng" dirty="0"/>
          </a:p>
        </p:txBody>
      </p:sp>
      <p:sp>
        <p:nvSpPr>
          <p:cNvPr id="3" name="2 Marcador de contenido"/>
          <p:cNvSpPr>
            <a:spLocks noGrp="1"/>
          </p:cNvSpPr>
          <p:nvPr>
            <p:ph idx="1"/>
          </p:nvPr>
        </p:nvSpPr>
        <p:spPr>
          <a:xfrm>
            <a:off x="611560" y="1371600"/>
            <a:ext cx="7920880" cy="5105400"/>
          </a:xfrm>
        </p:spPr>
        <p:txBody>
          <a:bodyPr>
            <a:normAutofit fontScale="85000" lnSpcReduction="20000"/>
          </a:bodyPr>
          <a:lstStyle/>
          <a:p>
            <a:pPr marL="68580" indent="0" algn="ctr">
              <a:buNone/>
            </a:pPr>
            <a:r>
              <a:rPr lang="es-MX" b="1" dirty="0" smtClean="0"/>
              <a:t>¿Cuándo nos extraviamos?</a:t>
            </a:r>
          </a:p>
          <a:p>
            <a:pPr marL="68580" indent="0" algn="ctr">
              <a:buNone/>
            </a:pPr>
            <a:endParaRPr lang="es-MX" sz="1200" b="1" dirty="0" smtClean="0"/>
          </a:p>
          <a:p>
            <a:pPr marL="68580" indent="0">
              <a:buNone/>
            </a:pPr>
            <a:r>
              <a:rPr lang="es-MX" dirty="0" smtClean="0"/>
              <a:t>Aparentemente venimos arrastrando </a:t>
            </a:r>
            <a:r>
              <a:rPr lang="es-MX" b="1" dirty="0" smtClean="0">
                <a:solidFill>
                  <a:schemeClr val="accent1">
                    <a:lumMod val="75000"/>
                  </a:schemeClr>
                </a:solidFill>
              </a:rPr>
              <a:t>paradigmas que perdieron vigencia hace mucho tiempo</a:t>
            </a:r>
            <a:r>
              <a:rPr lang="es-MX" dirty="0" smtClean="0"/>
              <a:t>…seguimos pensando como en los albores de la Revolución Industrial, es decir que:</a:t>
            </a:r>
          </a:p>
          <a:p>
            <a:r>
              <a:rPr lang="es-MX" dirty="0" smtClean="0"/>
              <a:t>Los </a:t>
            </a:r>
            <a:r>
              <a:rPr lang="es-MX" b="1" dirty="0" smtClean="0">
                <a:solidFill>
                  <a:schemeClr val="accent1">
                    <a:lumMod val="75000"/>
                  </a:schemeClr>
                </a:solidFill>
              </a:rPr>
              <a:t>recursos naturales </a:t>
            </a:r>
            <a:r>
              <a:rPr lang="es-MX" dirty="0" smtClean="0"/>
              <a:t>son tan abundantes que parecen virtualmente </a:t>
            </a:r>
            <a:r>
              <a:rPr lang="es-MX" b="1" dirty="0" smtClean="0">
                <a:solidFill>
                  <a:schemeClr val="accent1">
                    <a:lumMod val="75000"/>
                  </a:schemeClr>
                </a:solidFill>
              </a:rPr>
              <a:t>ilimitados</a:t>
            </a:r>
            <a:r>
              <a:rPr lang="es-MX" dirty="0" smtClean="0"/>
              <a:t>.</a:t>
            </a:r>
          </a:p>
          <a:p>
            <a:r>
              <a:rPr lang="es-MX" dirty="0" smtClean="0"/>
              <a:t>La </a:t>
            </a:r>
            <a:r>
              <a:rPr lang="es-MX" b="1" dirty="0" smtClean="0">
                <a:solidFill>
                  <a:schemeClr val="accent1">
                    <a:lumMod val="75000"/>
                  </a:schemeClr>
                </a:solidFill>
              </a:rPr>
              <a:t>capacidad ambiental </a:t>
            </a:r>
            <a:r>
              <a:rPr lang="es-MX" dirty="0" smtClean="0"/>
              <a:t>para absorber los desechos parece igualmente</a:t>
            </a:r>
            <a:r>
              <a:rPr lang="es-MX" b="1" dirty="0" smtClean="0">
                <a:solidFill>
                  <a:schemeClr val="accent1">
                    <a:lumMod val="75000"/>
                  </a:schemeClr>
                </a:solidFill>
              </a:rPr>
              <a:t> inextinguible</a:t>
            </a:r>
            <a:r>
              <a:rPr lang="es-MX" dirty="0" smtClean="0"/>
              <a:t>.</a:t>
            </a:r>
          </a:p>
          <a:p>
            <a:r>
              <a:rPr lang="es-MX" dirty="0" smtClean="0"/>
              <a:t>La </a:t>
            </a:r>
            <a:r>
              <a:rPr lang="es-MX" b="1" dirty="0" smtClean="0">
                <a:solidFill>
                  <a:schemeClr val="accent1">
                    <a:lumMod val="75000"/>
                  </a:schemeClr>
                </a:solidFill>
              </a:rPr>
              <a:t>demanda</a:t>
            </a:r>
            <a:r>
              <a:rPr lang="es-MX" dirty="0" smtClean="0"/>
              <a:t> de los consumidores por los nuevos productos parece </a:t>
            </a:r>
            <a:r>
              <a:rPr lang="es-MX" b="1" dirty="0" smtClean="0">
                <a:solidFill>
                  <a:schemeClr val="accent1">
                    <a:lumMod val="75000"/>
                  </a:schemeClr>
                </a:solidFill>
              </a:rPr>
              <a:t>insaciable</a:t>
            </a:r>
            <a:r>
              <a:rPr lang="es-MX" dirty="0" smtClean="0"/>
              <a:t>.</a:t>
            </a:r>
          </a:p>
          <a:p>
            <a:endParaRPr lang="es-MX" sz="1200" dirty="0" smtClean="0"/>
          </a:p>
          <a:p>
            <a:pPr marL="68580" indent="0" algn="ctr">
              <a:buNone/>
            </a:pPr>
            <a:r>
              <a:rPr lang="es-MX" dirty="0" smtClean="0"/>
              <a:t>¡Un mundo que evidentemente ya no existe!...</a:t>
            </a:r>
          </a:p>
          <a:p>
            <a:pPr marL="68580" indent="0" algn="ctr">
              <a:buNone/>
            </a:pPr>
            <a:r>
              <a:rPr lang="es-MX" dirty="0"/>
              <a:t>(</a:t>
            </a:r>
            <a:r>
              <a:rPr lang="es-MX" dirty="0" smtClean="0"/>
              <a:t>si es que alguna vez de verdad existió)</a:t>
            </a:r>
            <a:endParaRPr lang="es-MX" dirty="0"/>
          </a:p>
        </p:txBody>
      </p:sp>
    </p:spTree>
    <p:extLst>
      <p:ext uri="{BB962C8B-B14F-4D97-AF65-F5344CB8AC3E}">
        <p14:creationId xmlns:p14="http://schemas.microsoft.com/office/powerpoint/2010/main" val="23254243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1000"/>
                                        <p:tgtEl>
                                          <p:spTgt spid="3">
                                            <p:txEl>
                                              <p:pRg st="7" end="7"/>
                                            </p:txEl>
                                          </p:spTgt>
                                        </p:tgtEl>
                                      </p:cBhvr>
                                    </p:animEffect>
                                    <p:anim calcmode="lin" valueType="num">
                                      <p:cBhvr>
                                        <p:cTn id="2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anim calcmode="lin" valueType="num">
                                      <p:cBhvr>
                                        <p:cTn id="2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2" y="381000"/>
            <a:ext cx="7128908" cy="792088"/>
          </a:xfrm>
        </p:spPr>
        <p:txBody>
          <a:bodyPr>
            <a:normAutofit/>
          </a:bodyPr>
          <a:lstStyle/>
          <a:p>
            <a:pPr algn="ctr"/>
            <a:r>
              <a:rPr lang="es-MX" sz="2800" b="1" dirty="0" smtClean="0"/>
              <a:t>Mercadotecnia No Sustentable</a:t>
            </a:r>
            <a:endParaRPr lang="es-MX" sz="2800" b="1" dirty="0"/>
          </a:p>
        </p:txBody>
      </p:sp>
      <p:sp>
        <p:nvSpPr>
          <p:cNvPr id="3" name="2 Marcador de contenido"/>
          <p:cNvSpPr>
            <a:spLocks noGrp="1"/>
          </p:cNvSpPr>
          <p:nvPr>
            <p:ph idx="1"/>
          </p:nvPr>
        </p:nvSpPr>
        <p:spPr>
          <a:xfrm>
            <a:off x="1043492" y="1524000"/>
            <a:ext cx="7128908" cy="4953000"/>
          </a:xfrm>
        </p:spPr>
        <p:txBody>
          <a:bodyPr>
            <a:normAutofit fontScale="92500" lnSpcReduction="10000"/>
          </a:bodyPr>
          <a:lstStyle/>
          <a:p>
            <a:pPr marL="68580" indent="0" algn="ctr">
              <a:buNone/>
            </a:pPr>
            <a:r>
              <a:rPr lang="es-MX" b="1" dirty="0" smtClean="0">
                <a:solidFill>
                  <a:srgbClr val="FF0000"/>
                </a:solidFill>
              </a:rPr>
              <a:t>El mundo que en realidad enfrentamos</a:t>
            </a:r>
            <a:r>
              <a:rPr lang="es-MX" dirty="0" smtClean="0"/>
              <a:t>:</a:t>
            </a:r>
          </a:p>
          <a:p>
            <a:pPr marL="68580" indent="0">
              <a:buNone/>
            </a:pPr>
            <a:endParaRPr lang="es-MX" sz="1200" dirty="0"/>
          </a:p>
          <a:p>
            <a:r>
              <a:rPr lang="es-MX" dirty="0" smtClean="0"/>
              <a:t>Los </a:t>
            </a:r>
            <a:r>
              <a:rPr lang="es-MX" b="1" dirty="0" smtClean="0">
                <a:solidFill>
                  <a:srgbClr val="FF0000"/>
                </a:solidFill>
              </a:rPr>
              <a:t>recursos naturales </a:t>
            </a:r>
            <a:r>
              <a:rPr lang="es-MX" dirty="0" smtClean="0"/>
              <a:t>del Planeta </a:t>
            </a:r>
            <a:r>
              <a:rPr lang="es-MX" b="1" dirty="0" smtClean="0">
                <a:solidFill>
                  <a:srgbClr val="FF0000"/>
                </a:solidFill>
              </a:rPr>
              <a:t>no son ilimitados</a:t>
            </a:r>
            <a:r>
              <a:rPr lang="es-MX" dirty="0" smtClean="0"/>
              <a:t>, e incluso en muchos casos son de </a:t>
            </a:r>
            <a:r>
              <a:rPr lang="es-MX" b="1" dirty="0" smtClean="0">
                <a:solidFill>
                  <a:srgbClr val="FF0000"/>
                </a:solidFill>
              </a:rPr>
              <a:t>disponibilidad muy reducida.</a:t>
            </a:r>
          </a:p>
          <a:p>
            <a:r>
              <a:rPr lang="es-MX" dirty="0" smtClean="0"/>
              <a:t>El </a:t>
            </a:r>
            <a:r>
              <a:rPr lang="es-MX" b="1" dirty="0" smtClean="0">
                <a:solidFill>
                  <a:srgbClr val="FF0000"/>
                </a:solidFill>
              </a:rPr>
              <a:t>desperdicio</a:t>
            </a:r>
            <a:r>
              <a:rPr lang="es-MX" dirty="0" smtClean="0"/>
              <a:t> verdaderamente </a:t>
            </a:r>
            <a:r>
              <a:rPr lang="es-MX" b="1" dirty="0" smtClean="0">
                <a:solidFill>
                  <a:srgbClr val="FF0000"/>
                </a:solidFill>
              </a:rPr>
              <a:t>nunca desaparece</a:t>
            </a:r>
            <a:r>
              <a:rPr lang="es-MX" dirty="0" smtClean="0"/>
              <a:t> y rara vez es inofensivo.</a:t>
            </a:r>
          </a:p>
          <a:p>
            <a:r>
              <a:rPr lang="es-MX" dirty="0" smtClean="0"/>
              <a:t>Gracias a la Globalización, la automatización y el crecimiento masivo de la población, hoy existe una </a:t>
            </a:r>
            <a:r>
              <a:rPr lang="es-MX" b="1" dirty="0" smtClean="0">
                <a:solidFill>
                  <a:srgbClr val="FF0000"/>
                </a:solidFill>
              </a:rPr>
              <a:t>fuerza laboral abundante </a:t>
            </a:r>
            <a:r>
              <a:rPr lang="es-MX" dirty="0" smtClean="0"/>
              <a:t>al punto en que muchos seres humanos están </a:t>
            </a:r>
            <a:r>
              <a:rPr lang="es-MX" b="1" dirty="0" smtClean="0">
                <a:solidFill>
                  <a:srgbClr val="FF0000"/>
                </a:solidFill>
              </a:rPr>
              <a:t>desempleados</a:t>
            </a:r>
            <a:r>
              <a:rPr lang="es-MX" dirty="0" smtClean="0"/>
              <a:t>, sub empleados o inclusive son inhumanamente </a:t>
            </a:r>
            <a:r>
              <a:rPr lang="es-MX" b="1" dirty="0" smtClean="0">
                <a:solidFill>
                  <a:srgbClr val="FF0000"/>
                </a:solidFill>
              </a:rPr>
              <a:t>explotados</a:t>
            </a:r>
            <a:r>
              <a:rPr lang="es-MX" dirty="0" smtClean="0"/>
              <a:t>.</a:t>
            </a:r>
          </a:p>
          <a:p>
            <a:endParaRPr lang="es-MX" dirty="0"/>
          </a:p>
        </p:txBody>
      </p:sp>
    </p:spTree>
    <p:extLst>
      <p:ext uri="{BB962C8B-B14F-4D97-AF65-F5344CB8AC3E}">
        <p14:creationId xmlns:p14="http://schemas.microsoft.com/office/powerpoint/2010/main" val="19504782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664096"/>
            <a:ext cx="7543800" cy="936104"/>
          </a:xfrm>
        </p:spPr>
        <p:txBody>
          <a:bodyPr>
            <a:normAutofit fontScale="90000"/>
          </a:bodyPr>
          <a:lstStyle/>
          <a:p>
            <a:r>
              <a:rPr lang="es-MX" b="1" dirty="0" smtClean="0"/>
              <a:t>Mercadotecnia No Sustentable</a:t>
            </a:r>
            <a:endParaRPr lang="es-MX" b="1" dirty="0"/>
          </a:p>
        </p:txBody>
      </p:sp>
      <p:sp>
        <p:nvSpPr>
          <p:cNvPr id="3" name="2 Marcador de contenido"/>
          <p:cNvSpPr>
            <a:spLocks noGrp="1"/>
          </p:cNvSpPr>
          <p:nvPr>
            <p:ph idx="1"/>
          </p:nvPr>
        </p:nvSpPr>
        <p:spPr>
          <a:xfrm>
            <a:off x="533400" y="2057400"/>
            <a:ext cx="8077200" cy="4038600"/>
          </a:xfrm>
        </p:spPr>
        <p:txBody>
          <a:bodyPr>
            <a:noAutofit/>
          </a:bodyPr>
          <a:lstStyle/>
          <a:p>
            <a:pPr marL="68580" indent="0" algn="ctr">
              <a:buNone/>
            </a:pPr>
            <a:r>
              <a:rPr lang="es-MX" sz="4400" b="1" dirty="0" smtClean="0"/>
              <a:t>¡El antiguo paradigma es obsoleto!...</a:t>
            </a:r>
          </a:p>
          <a:p>
            <a:pPr marL="68580" indent="0" algn="ctr">
              <a:buNone/>
            </a:pPr>
            <a:endParaRPr lang="es-MX" sz="2000" b="1" dirty="0" smtClean="0"/>
          </a:p>
          <a:p>
            <a:pPr marL="68580" indent="0" algn="ctr">
              <a:buNone/>
            </a:pPr>
            <a:r>
              <a:rPr lang="es-MX" sz="4400" b="1" dirty="0" smtClean="0"/>
              <a:t>¡Necesitamos uno nuevo!</a:t>
            </a:r>
          </a:p>
          <a:p>
            <a:pPr marL="68580" indent="0" algn="ctr">
              <a:buNone/>
            </a:pPr>
            <a:endParaRPr lang="es-MX" sz="2000" b="1" dirty="0"/>
          </a:p>
          <a:p>
            <a:pPr marL="68580" indent="0" algn="ctr">
              <a:buNone/>
            </a:pPr>
            <a:r>
              <a:rPr lang="es-MX" sz="4400" b="1" dirty="0" smtClean="0"/>
              <a:t>¡Uno que sea Sustentable!</a:t>
            </a:r>
            <a:endParaRPr lang="es-MX" sz="4400" b="1" dirty="0"/>
          </a:p>
        </p:txBody>
      </p:sp>
    </p:spTree>
    <p:extLst>
      <p:ext uri="{BB962C8B-B14F-4D97-AF65-F5344CB8AC3E}">
        <p14:creationId xmlns:p14="http://schemas.microsoft.com/office/powerpoint/2010/main" val="9918935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000"/>
                                        <p:tgtEl>
                                          <p:spTgt spid="3">
                                            <p:txEl>
                                              <p:pRg st="2" end="2"/>
                                            </p:txEl>
                                          </p:spTgt>
                                        </p:tgtEl>
                                      </p:cBhvr>
                                    </p:animEffect>
                                    <p:anim calcmode="lin" valueType="num">
                                      <p:cBhvr>
                                        <p:cTn id="26"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5"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533400"/>
            <a:ext cx="7702624" cy="838200"/>
          </a:xfrm>
        </p:spPr>
        <p:txBody>
          <a:bodyPr>
            <a:normAutofit/>
          </a:bodyPr>
          <a:lstStyle/>
          <a:p>
            <a:pPr algn="ctr"/>
            <a:r>
              <a:rPr lang="es-MX" sz="3200" b="1" dirty="0" smtClean="0"/>
              <a:t>1.8 Mercadotecnia Sustentable</a:t>
            </a:r>
            <a:endParaRPr lang="es-MX" sz="3200" b="1" dirty="0"/>
          </a:p>
        </p:txBody>
      </p:sp>
      <p:sp>
        <p:nvSpPr>
          <p:cNvPr id="3" name="2 Marcador de contenido"/>
          <p:cNvSpPr>
            <a:spLocks noGrp="1"/>
          </p:cNvSpPr>
          <p:nvPr>
            <p:ph idx="1"/>
          </p:nvPr>
        </p:nvSpPr>
        <p:spPr>
          <a:xfrm>
            <a:off x="611560" y="3719736"/>
            <a:ext cx="7920880" cy="2661592"/>
          </a:xfrm>
        </p:spPr>
        <p:txBody>
          <a:bodyPr>
            <a:normAutofit/>
          </a:bodyPr>
          <a:lstStyle/>
          <a:p>
            <a:pPr marL="68580" indent="0">
              <a:buNone/>
            </a:pPr>
            <a:r>
              <a:rPr lang="es-MX" dirty="0" smtClean="0"/>
              <a:t>La idea de una Mercadotecnia Socialmente Responsable se ha extendido hasta incluir preocupaciones de Responsabilidad Social, lo cual significa que </a:t>
            </a:r>
            <a:r>
              <a:rPr lang="es-MX" b="1" dirty="0" smtClean="0">
                <a:solidFill>
                  <a:schemeClr val="bg2">
                    <a:lumMod val="50000"/>
                  </a:schemeClr>
                </a:solidFill>
              </a:rPr>
              <a:t>la </a:t>
            </a:r>
            <a:r>
              <a:rPr lang="es-MX" b="1" dirty="0">
                <a:solidFill>
                  <a:schemeClr val="bg2">
                    <a:lumMod val="50000"/>
                  </a:schemeClr>
                </a:solidFill>
              </a:rPr>
              <a:t>M</a:t>
            </a:r>
            <a:r>
              <a:rPr lang="es-MX" b="1" dirty="0" smtClean="0">
                <a:solidFill>
                  <a:schemeClr val="bg2">
                    <a:lumMod val="50000"/>
                  </a:schemeClr>
                </a:solidFill>
              </a:rPr>
              <a:t>ercadotecnia debe cubrir las necesidades de sus consumidores en modos que no dañen a la sociedad</a:t>
            </a:r>
            <a:r>
              <a:rPr lang="es-MX" dirty="0" smtClean="0"/>
              <a:t>.</a:t>
            </a:r>
          </a:p>
          <a:p>
            <a:pPr marL="68580" indent="0">
              <a:buNone/>
            </a:pPr>
            <a:endParaRPr lang="es-MX" dirty="0"/>
          </a:p>
        </p:txBody>
      </p:sp>
      <p:pic>
        <p:nvPicPr>
          <p:cNvPr id="3074" name="Picture 2" descr="http://globedia.com/imagenes/noticias/2011/7/21/linea-productos-verdes-garnier_1_8074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433736"/>
            <a:ext cx="3206135" cy="2223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2846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81000"/>
            <a:ext cx="3960440" cy="576064"/>
          </a:xfrm>
        </p:spPr>
        <p:txBody>
          <a:bodyPr>
            <a:normAutofit fontScale="90000"/>
          </a:bodyPr>
          <a:lstStyle/>
          <a:p>
            <a:pPr algn="ctr"/>
            <a:r>
              <a:rPr lang="es-MX" sz="3200" b="1" dirty="0" smtClean="0"/>
              <a:t>Productos Verdes</a:t>
            </a:r>
            <a:endParaRPr lang="es-MX" sz="3200" b="1" dirty="0"/>
          </a:p>
        </p:txBody>
      </p:sp>
      <p:sp>
        <p:nvSpPr>
          <p:cNvPr id="3" name="2 Marcador de contenido"/>
          <p:cNvSpPr>
            <a:spLocks noGrp="1"/>
          </p:cNvSpPr>
          <p:nvPr>
            <p:ph idx="1"/>
          </p:nvPr>
        </p:nvSpPr>
        <p:spPr>
          <a:xfrm>
            <a:off x="4572000" y="980728"/>
            <a:ext cx="3960440" cy="2016224"/>
          </a:xfrm>
        </p:spPr>
        <p:txBody>
          <a:bodyPr>
            <a:noAutofit/>
          </a:bodyPr>
          <a:lstStyle/>
          <a:p>
            <a:pPr marL="68580" indent="0">
              <a:buNone/>
            </a:pPr>
            <a:r>
              <a:rPr lang="es-MX" sz="2400" dirty="0" smtClean="0"/>
              <a:t>Productos que </a:t>
            </a:r>
            <a:r>
              <a:rPr lang="es-MX" sz="2400" b="1" dirty="0" smtClean="0">
                <a:solidFill>
                  <a:schemeClr val="bg2">
                    <a:lumMod val="50000"/>
                  </a:schemeClr>
                </a:solidFill>
              </a:rPr>
              <a:t>dañan menos </a:t>
            </a:r>
            <a:r>
              <a:rPr lang="es-MX" sz="2400" dirty="0" smtClean="0"/>
              <a:t>el </a:t>
            </a:r>
            <a:r>
              <a:rPr lang="es-MX" sz="2400" b="1" dirty="0" smtClean="0">
                <a:solidFill>
                  <a:schemeClr val="bg2">
                    <a:lumMod val="50000"/>
                  </a:schemeClr>
                </a:solidFill>
              </a:rPr>
              <a:t>ambiente</a:t>
            </a:r>
            <a:r>
              <a:rPr lang="es-MX" sz="2400" dirty="0" smtClean="0"/>
              <a:t> o que de menor manera perjudican la </a:t>
            </a:r>
            <a:r>
              <a:rPr lang="es-MX" sz="2400" b="1" dirty="0" smtClean="0">
                <a:solidFill>
                  <a:schemeClr val="bg2">
                    <a:lumMod val="50000"/>
                  </a:schemeClr>
                </a:solidFill>
              </a:rPr>
              <a:t>salud</a:t>
            </a:r>
            <a:r>
              <a:rPr lang="es-MX" sz="2400" dirty="0" smtClean="0"/>
              <a:t>, que aquellos productos tradicionales equivalentes</a:t>
            </a:r>
          </a:p>
        </p:txBody>
      </p:sp>
      <p:pic>
        <p:nvPicPr>
          <p:cNvPr id="1026" name="Picture 2" descr="http://multimedia.uoc.edu/~grf/images/6/67/Pentawards_2008_silver_ariel_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28754"/>
            <a:ext cx="3798116" cy="24615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logginzenith.zenithmedia.es/wp-content/uploads/2012/02/toyota-pri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9896" y="3399087"/>
            <a:ext cx="4604512" cy="25501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marketingdirecto.com/wp-content/uploads/2013/08/lif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3399086"/>
            <a:ext cx="2550193" cy="2550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773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557064"/>
            <a:ext cx="7848872" cy="662136"/>
          </a:xfrm>
        </p:spPr>
        <p:txBody>
          <a:bodyPr>
            <a:normAutofit/>
          </a:bodyPr>
          <a:lstStyle/>
          <a:p>
            <a:pPr algn="ctr"/>
            <a:r>
              <a:rPr lang="es-MX" sz="2800" b="1" dirty="0" smtClean="0"/>
              <a:t>Rol de la Mercadotecnia Sustentable</a:t>
            </a:r>
            <a:endParaRPr lang="es-MX" sz="2800" b="1" dirty="0"/>
          </a:p>
        </p:txBody>
      </p:sp>
      <p:sp>
        <p:nvSpPr>
          <p:cNvPr id="3" name="2 Marcador de contenido"/>
          <p:cNvSpPr>
            <a:spLocks noGrp="1"/>
          </p:cNvSpPr>
          <p:nvPr>
            <p:ph idx="1"/>
          </p:nvPr>
        </p:nvSpPr>
        <p:spPr>
          <a:xfrm>
            <a:off x="683568" y="1573560"/>
            <a:ext cx="7776864" cy="4903440"/>
          </a:xfrm>
        </p:spPr>
        <p:txBody>
          <a:bodyPr>
            <a:normAutofit fontScale="92500" lnSpcReduction="10000"/>
          </a:bodyPr>
          <a:lstStyle/>
          <a:p>
            <a:r>
              <a:rPr lang="es-MX" dirty="0" smtClean="0"/>
              <a:t>La Mercadotecnia </a:t>
            </a:r>
            <a:r>
              <a:rPr lang="es-MX" b="1" dirty="0" smtClean="0">
                <a:solidFill>
                  <a:schemeClr val="bg2">
                    <a:lumMod val="50000"/>
                  </a:schemeClr>
                </a:solidFill>
              </a:rPr>
              <a:t>influye cada aspecto del esfuerzo de ofrecer valor a los consumidores</a:t>
            </a:r>
            <a:r>
              <a:rPr lang="es-MX" dirty="0" smtClean="0"/>
              <a:t>; incluido el diseño, desarrollo y distribución de productos y servicios.</a:t>
            </a:r>
          </a:p>
          <a:p>
            <a:r>
              <a:rPr lang="es-MX" dirty="0" smtClean="0"/>
              <a:t>A través de su función de comunicación, la mercadotecnia también tiene la capacidad de </a:t>
            </a:r>
            <a:r>
              <a:rPr lang="es-MX" b="1" dirty="0" smtClean="0">
                <a:solidFill>
                  <a:schemeClr val="bg2">
                    <a:lumMod val="50000"/>
                  </a:schemeClr>
                </a:solidFill>
              </a:rPr>
              <a:t>influir el modo en que las personas piensan, sienten y se comportan</a:t>
            </a:r>
            <a:r>
              <a:rPr lang="es-MX" dirty="0" smtClean="0"/>
              <a:t>.</a:t>
            </a:r>
          </a:p>
          <a:p>
            <a:r>
              <a:rPr lang="es-MX" dirty="0" smtClean="0"/>
              <a:t>La Mercadotecnia Sustentable debe </a:t>
            </a:r>
            <a:r>
              <a:rPr lang="es-MX" b="1" dirty="0" smtClean="0">
                <a:solidFill>
                  <a:schemeClr val="bg2">
                    <a:lumMod val="50000"/>
                  </a:schemeClr>
                </a:solidFill>
              </a:rPr>
              <a:t>proveer una ventaja competitiva a una organización mediante un desempeño superior al de sus competidores en el intento de satisfacer las necesidades de su mercado meta.</a:t>
            </a:r>
            <a:endParaRPr lang="es-MX" b="1" dirty="0">
              <a:solidFill>
                <a:schemeClr val="bg2">
                  <a:lumMod val="50000"/>
                </a:schemeClr>
              </a:solidFill>
            </a:endParaRPr>
          </a:p>
        </p:txBody>
      </p:sp>
    </p:spTree>
    <p:extLst>
      <p:ext uri="{BB962C8B-B14F-4D97-AF65-F5344CB8AC3E}">
        <p14:creationId xmlns:p14="http://schemas.microsoft.com/office/powerpoint/2010/main" val="2074364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3400" y="404665"/>
            <a:ext cx="7942496" cy="738335"/>
          </a:xfrm>
        </p:spPr>
        <p:txBody>
          <a:bodyPr>
            <a:normAutofit/>
          </a:bodyPr>
          <a:lstStyle/>
          <a:p>
            <a:r>
              <a:rPr lang="es-MX" sz="3600" b="1" dirty="0" smtClean="0"/>
              <a:t>1.1 Escenarios Fatídicos</a:t>
            </a:r>
            <a:endParaRPr lang="es-MX" sz="3600" b="1" dirty="0"/>
          </a:p>
        </p:txBody>
      </p:sp>
      <p:sp>
        <p:nvSpPr>
          <p:cNvPr id="3" name="2 Marcador de contenido"/>
          <p:cNvSpPr>
            <a:spLocks noGrp="1"/>
          </p:cNvSpPr>
          <p:nvPr>
            <p:ph idx="1"/>
          </p:nvPr>
        </p:nvSpPr>
        <p:spPr>
          <a:xfrm>
            <a:off x="395536" y="1447800"/>
            <a:ext cx="4176464" cy="4495800"/>
          </a:xfrm>
        </p:spPr>
        <p:txBody>
          <a:bodyPr>
            <a:noAutofit/>
          </a:bodyPr>
          <a:lstStyle/>
          <a:p>
            <a:pPr marL="68580" indent="0">
              <a:buNone/>
            </a:pPr>
            <a:r>
              <a:rPr lang="es-MX" sz="2600" dirty="0" smtClean="0"/>
              <a:t>El inesperado deshielo de los casquetes polares  esta incrementando los niveles marinos, lo que a decir de algunos científicos podría sumergir naciones isleñas, inundar ciudades y exponer a millones de habitantes costeros a destructivos fenómenos naturales.</a:t>
            </a:r>
            <a:endParaRPr lang="es-MX" sz="2600" dirty="0"/>
          </a:p>
        </p:txBody>
      </p:sp>
      <p:pic>
        <p:nvPicPr>
          <p:cNvPr id="1026" name="Picture 2" descr="http://beta.images.theglobeandmail.com/static/templates/interactives/beforeafter/images/japan-tsunami/f-befo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6703" y="1991949"/>
            <a:ext cx="3903897" cy="3265851"/>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4706703" y="5297269"/>
            <a:ext cx="3903897" cy="584775"/>
          </a:xfrm>
          <a:prstGeom prst="rect">
            <a:avLst/>
          </a:prstGeom>
          <a:noFill/>
        </p:spPr>
        <p:txBody>
          <a:bodyPr wrap="square" rtlCol="0">
            <a:spAutoFit/>
          </a:bodyPr>
          <a:lstStyle/>
          <a:p>
            <a:r>
              <a:rPr lang="es-MX" sz="1600" b="1" dirty="0" smtClean="0"/>
              <a:t>http://news.nationalgeographic.com/ news72006/03/</a:t>
            </a:r>
            <a:endParaRPr lang="es-MX" sz="1600" b="1" dirty="0"/>
          </a:p>
        </p:txBody>
      </p:sp>
    </p:spTree>
    <p:extLst>
      <p:ext uri="{BB962C8B-B14F-4D97-AF65-F5344CB8AC3E}">
        <p14:creationId xmlns:p14="http://schemas.microsoft.com/office/powerpoint/2010/main" val="365412612"/>
      </p:ext>
    </p:extLst>
  </p:cSld>
  <p:clrMapOvr>
    <a:masterClrMapping/>
  </p:clrMapOvr>
  <p:transition spd="med">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63706" y="914400"/>
            <a:ext cx="3384494" cy="720080"/>
          </a:xfrm>
        </p:spPr>
        <p:txBody>
          <a:bodyPr>
            <a:normAutofit/>
          </a:bodyPr>
          <a:lstStyle/>
          <a:p>
            <a:pPr algn="ctr"/>
            <a:r>
              <a:rPr lang="es-MX" b="1" dirty="0" smtClean="0"/>
              <a:t>Status Quo</a:t>
            </a:r>
            <a:endParaRPr lang="es-MX" b="1" dirty="0"/>
          </a:p>
        </p:txBody>
      </p:sp>
      <p:sp>
        <p:nvSpPr>
          <p:cNvPr id="3" name="2 Marcador de contenido"/>
          <p:cNvSpPr>
            <a:spLocks noGrp="1"/>
          </p:cNvSpPr>
          <p:nvPr>
            <p:ph idx="1"/>
          </p:nvPr>
        </p:nvSpPr>
        <p:spPr>
          <a:xfrm>
            <a:off x="1043492" y="1981200"/>
            <a:ext cx="7033708" cy="4378424"/>
          </a:xfrm>
        </p:spPr>
        <p:txBody>
          <a:bodyPr>
            <a:normAutofit fontScale="92500" lnSpcReduction="10000"/>
          </a:bodyPr>
          <a:lstStyle/>
          <a:p>
            <a:pPr marL="68580" indent="0">
              <a:buNone/>
            </a:pPr>
            <a:r>
              <a:rPr lang="es-MX" dirty="0" smtClean="0"/>
              <a:t>No debemos soslayar que </a:t>
            </a:r>
            <a:r>
              <a:rPr lang="es-MX" b="1" dirty="0" smtClean="0">
                <a:solidFill>
                  <a:schemeClr val="bg2">
                    <a:lumMod val="50000"/>
                  </a:schemeClr>
                </a:solidFill>
              </a:rPr>
              <a:t>las ideas innovadoras que cuestionan las creencias sostenidas por largo tiempo y desafían las estructuras de poder establecidas encaran una tremenda oposición</a:t>
            </a:r>
            <a:r>
              <a:rPr lang="es-MX" dirty="0" smtClean="0"/>
              <a:t>.</a:t>
            </a:r>
          </a:p>
          <a:p>
            <a:pPr marL="68580" indent="0">
              <a:buNone/>
            </a:pPr>
            <a:r>
              <a:rPr lang="es-MX" dirty="0" smtClean="0"/>
              <a:t>Por ejemplo, la </a:t>
            </a:r>
            <a:r>
              <a:rPr lang="es-MX" b="1" dirty="0" smtClean="0">
                <a:solidFill>
                  <a:schemeClr val="bg2">
                    <a:lumMod val="50000"/>
                  </a:schemeClr>
                </a:solidFill>
              </a:rPr>
              <a:t>esclavitud</a:t>
            </a:r>
            <a:r>
              <a:rPr lang="es-MX" dirty="0" smtClean="0"/>
              <a:t> fue alguna vez una </a:t>
            </a:r>
            <a:r>
              <a:rPr lang="es-MX" b="1" dirty="0" smtClean="0">
                <a:solidFill>
                  <a:schemeClr val="bg2">
                    <a:lumMod val="50000"/>
                  </a:schemeClr>
                </a:solidFill>
              </a:rPr>
              <a:t>necesidad económica incuestionable</a:t>
            </a:r>
            <a:r>
              <a:rPr lang="es-MX" dirty="0" smtClean="0"/>
              <a:t>. No obstante, tan pronto </a:t>
            </a:r>
            <a:r>
              <a:rPr lang="es-MX" b="1" dirty="0" smtClean="0">
                <a:solidFill>
                  <a:schemeClr val="bg2">
                    <a:lumMod val="50000"/>
                  </a:schemeClr>
                </a:solidFill>
              </a:rPr>
              <a:t>fue abolida </a:t>
            </a:r>
            <a:r>
              <a:rPr lang="es-MX" dirty="0" smtClean="0"/>
              <a:t>en 1833, </a:t>
            </a:r>
            <a:r>
              <a:rPr lang="es-MX" b="1" dirty="0" smtClean="0">
                <a:solidFill>
                  <a:schemeClr val="bg2">
                    <a:lumMod val="50000"/>
                  </a:schemeClr>
                </a:solidFill>
              </a:rPr>
              <a:t>la economía </a:t>
            </a:r>
            <a:r>
              <a:rPr lang="es-MX" dirty="0" smtClean="0"/>
              <a:t>británica </a:t>
            </a:r>
            <a:r>
              <a:rPr lang="es-MX" b="1" dirty="0" smtClean="0">
                <a:solidFill>
                  <a:schemeClr val="bg2">
                    <a:lumMod val="50000"/>
                  </a:schemeClr>
                </a:solidFill>
              </a:rPr>
              <a:t>se acelero</a:t>
            </a:r>
            <a:r>
              <a:rPr lang="es-MX" dirty="0" smtClean="0"/>
              <a:t>.</a:t>
            </a:r>
          </a:p>
          <a:p>
            <a:pPr marL="68580" indent="0">
              <a:buNone/>
            </a:pPr>
            <a:endParaRPr lang="es-MX" sz="900" dirty="0" smtClean="0"/>
          </a:p>
          <a:p>
            <a:pPr marL="68580" indent="0">
              <a:buNone/>
            </a:pPr>
            <a:r>
              <a:rPr lang="es-MX" sz="1500" b="1" dirty="0" smtClean="0"/>
              <a:t>Kenedy, Robert F. Jr. (2008). Foreword the green collar economy: How one solution can fix our  two biggest problems, By Van Jones, New York: HarperCollins Publishers</a:t>
            </a:r>
          </a:p>
        </p:txBody>
      </p:sp>
    </p:spTree>
    <p:extLst>
      <p:ext uri="{BB962C8B-B14F-4D97-AF65-F5344CB8AC3E}">
        <p14:creationId xmlns:p14="http://schemas.microsoft.com/office/powerpoint/2010/main" val="309560345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880120"/>
            <a:ext cx="3384494" cy="720080"/>
          </a:xfrm>
        </p:spPr>
        <p:txBody>
          <a:bodyPr>
            <a:normAutofit/>
          </a:bodyPr>
          <a:lstStyle/>
          <a:p>
            <a:pPr algn="ctr"/>
            <a:r>
              <a:rPr lang="es-MX" b="1" dirty="0" smtClean="0"/>
              <a:t>Status Quo</a:t>
            </a:r>
            <a:endParaRPr lang="es-MX" b="1" dirty="0"/>
          </a:p>
        </p:txBody>
      </p:sp>
      <p:sp>
        <p:nvSpPr>
          <p:cNvPr id="3" name="2 Marcador de contenido"/>
          <p:cNvSpPr>
            <a:spLocks noGrp="1"/>
          </p:cNvSpPr>
          <p:nvPr>
            <p:ph idx="1"/>
          </p:nvPr>
        </p:nvSpPr>
        <p:spPr>
          <a:xfrm>
            <a:off x="1043492" y="1946176"/>
            <a:ext cx="7033708" cy="4378424"/>
          </a:xfrm>
        </p:spPr>
        <p:txBody>
          <a:bodyPr>
            <a:normAutofit/>
          </a:bodyPr>
          <a:lstStyle/>
          <a:p>
            <a:pPr marL="68580" indent="0">
              <a:buNone/>
            </a:pPr>
            <a:r>
              <a:rPr lang="es-MX" sz="2800" dirty="0" smtClean="0"/>
              <a:t>Debemos reconocer que las </a:t>
            </a:r>
            <a:r>
              <a:rPr lang="es-MX" sz="2800" b="1" dirty="0" smtClean="0">
                <a:solidFill>
                  <a:schemeClr val="bg2">
                    <a:lumMod val="50000"/>
                  </a:schemeClr>
                </a:solidFill>
              </a:rPr>
              <a:t>grandes corporaciones </a:t>
            </a:r>
            <a:r>
              <a:rPr lang="es-MX" sz="2800" dirty="0" smtClean="0"/>
              <a:t> siendo los mas </a:t>
            </a:r>
            <a:r>
              <a:rPr lang="es-MX" sz="2800" b="1" dirty="0" smtClean="0">
                <a:solidFill>
                  <a:schemeClr val="bg2">
                    <a:lumMod val="50000"/>
                  </a:schemeClr>
                </a:solidFill>
              </a:rPr>
              <a:t>grandes instrumentos de producción económica</a:t>
            </a:r>
            <a:r>
              <a:rPr lang="es-MX" sz="2800" dirty="0" smtClean="0"/>
              <a:t>, son los mas </a:t>
            </a:r>
            <a:r>
              <a:rPr lang="es-MX" sz="2800" b="1" dirty="0" smtClean="0">
                <a:solidFill>
                  <a:schemeClr val="bg2">
                    <a:lumMod val="50000"/>
                  </a:schemeClr>
                </a:solidFill>
              </a:rPr>
              <a:t>grandes usuarios de recursos naturales </a:t>
            </a:r>
            <a:r>
              <a:rPr lang="es-MX" sz="2800" dirty="0" smtClean="0"/>
              <a:t>y consecuentemente los </a:t>
            </a:r>
            <a:r>
              <a:rPr lang="es-MX" sz="2800" b="1" dirty="0" smtClean="0">
                <a:solidFill>
                  <a:schemeClr val="bg2">
                    <a:lumMod val="50000"/>
                  </a:schemeClr>
                </a:solidFill>
              </a:rPr>
              <a:t>mayores productores de gases de efecto invernadero, desperdicios solidos, contaminación del aire y de los suelos.</a:t>
            </a:r>
          </a:p>
        </p:txBody>
      </p:sp>
    </p:spTree>
    <p:extLst>
      <p:ext uri="{BB962C8B-B14F-4D97-AF65-F5344CB8AC3E}">
        <p14:creationId xmlns:p14="http://schemas.microsoft.com/office/powerpoint/2010/main" val="301578757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803920"/>
            <a:ext cx="3816424" cy="720080"/>
          </a:xfrm>
        </p:spPr>
        <p:txBody>
          <a:bodyPr>
            <a:normAutofit/>
          </a:bodyPr>
          <a:lstStyle/>
          <a:p>
            <a:pPr algn="ctr"/>
            <a:r>
              <a:rPr lang="es-MX" b="1" dirty="0" smtClean="0"/>
              <a:t>1.9 Lecturas</a:t>
            </a:r>
            <a:endParaRPr lang="es-MX" b="1" dirty="0"/>
          </a:p>
        </p:txBody>
      </p:sp>
      <p:sp>
        <p:nvSpPr>
          <p:cNvPr id="3" name="2 Marcador de contenido"/>
          <p:cNvSpPr>
            <a:spLocks noGrp="1"/>
          </p:cNvSpPr>
          <p:nvPr>
            <p:ph idx="1"/>
          </p:nvPr>
        </p:nvSpPr>
        <p:spPr>
          <a:xfrm>
            <a:off x="1043492" y="1772816"/>
            <a:ext cx="6777317" cy="4320480"/>
          </a:xfrm>
        </p:spPr>
        <p:txBody>
          <a:bodyPr>
            <a:normAutofit lnSpcReduction="10000"/>
          </a:bodyPr>
          <a:lstStyle/>
          <a:p>
            <a:pPr marL="68580" indent="0">
              <a:buNone/>
            </a:pPr>
            <a:r>
              <a:rPr lang="es-MX" dirty="0" smtClean="0"/>
              <a:t>Javna, John (1990)</a:t>
            </a:r>
          </a:p>
          <a:p>
            <a:pPr marL="68580" indent="0">
              <a:buNone/>
            </a:pPr>
            <a:r>
              <a:rPr lang="es-MX" b="1" dirty="0" smtClean="0"/>
              <a:t>50 Simple Things You Can Do to Save the Earth</a:t>
            </a:r>
          </a:p>
          <a:p>
            <a:pPr marL="68580" indent="0">
              <a:buNone/>
            </a:pPr>
            <a:r>
              <a:rPr lang="es-MX" dirty="0" smtClean="0"/>
              <a:t>Ashland, OR: Earthworks Group</a:t>
            </a:r>
          </a:p>
          <a:p>
            <a:pPr marL="68580" indent="0">
              <a:buNone/>
            </a:pPr>
            <a:endParaRPr lang="es-MX" dirty="0" smtClean="0"/>
          </a:p>
          <a:p>
            <a:pPr marL="68580" indent="0">
              <a:buNone/>
            </a:pPr>
            <a:r>
              <a:rPr lang="es-MX" dirty="0" smtClean="0"/>
              <a:t>Makower, Joel, John Elkington, and Julia Hailes (1990)</a:t>
            </a:r>
          </a:p>
          <a:p>
            <a:pPr marL="68580" indent="0">
              <a:buNone/>
            </a:pPr>
            <a:r>
              <a:rPr lang="es-MX" b="1" dirty="0" smtClean="0"/>
              <a:t>The Green Consumer</a:t>
            </a:r>
            <a:endParaRPr lang="es-MX" b="1" dirty="0"/>
          </a:p>
          <a:p>
            <a:pPr marL="68580" indent="0">
              <a:buNone/>
            </a:pPr>
            <a:r>
              <a:rPr lang="es-MX" dirty="0" smtClean="0"/>
              <a:t>Oakland, CA: Tilden Press</a:t>
            </a:r>
          </a:p>
          <a:p>
            <a:pPr marL="68580" indent="0">
              <a:buNone/>
            </a:pPr>
            <a:endParaRPr lang="es-MX" dirty="0" smtClean="0"/>
          </a:p>
        </p:txBody>
      </p:sp>
    </p:spTree>
    <p:extLst>
      <p:ext uri="{BB962C8B-B14F-4D97-AF65-F5344CB8AC3E}">
        <p14:creationId xmlns:p14="http://schemas.microsoft.com/office/powerpoint/2010/main" val="34713763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04664"/>
            <a:ext cx="7389440" cy="648072"/>
          </a:xfrm>
        </p:spPr>
        <p:txBody>
          <a:bodyPr>
            <a:normAutofit/>
          </a:bodyPr>
          <a:lstStyle/>
          <a:p>
            <a:r>
              <a:rPr lang="es-MX" sz="3600" b="1" dirty="0" smtClean="0"/>
              <a:t>1.10 Como Participar</a:t>
            </a:r>
            <a:endParaRPr lang="es-MX" sz="3600" b="1" dirty="0"/>
          </a:p>
        </p:txBody>
      </p:sp>
      <p:sp>
        <p:nvSpPr>
          <p:cNvPr id="3" name="2 Marcador de contenido"/>
          <p:cNvSpPr>
            <a:spLocks noGrp="1"/>
          </p:cNvSpPr>
          <p:nvPr>
            <p:ph idx="1"/>
          </p:nvPr>
        </p:nvSpPr>
        <p:spPr>
          <a:xfrm>
            <a:off x="1043492" y="1340768"/>
            <a:ext cx="7416940" cy="4968552"/>
          </a:xfrm>
        </p:spPr>
        <p:txBody>
          <a:bodyPr>
            <a:normAutofit fontScale="85000" lnSpcReduction="10000"/>
          </a:bodyPr>
          <a:lstStyle/>
          <a:p>
            <a:r>
              <a:rPr lang="es-MX" sz="2800" dirty="0" smtClean="0"/>
              <a:t>Incorporarse como activista ambiental de manera directa.</a:t>
            </a:r>
          </a:p>
          <a:p>
            <a:endParaRPr lang="es-MX" sz="800" dirty="0" smtClean="0"/>
          </a:p>
          <a:p>
            <a:r>
              <a:rPr lang="es-MX" sz="2800" dirty="0" smtClean="0"/>
              <a:t>Realizar contribuciones monetarias a ONG´s vinculadas con el tema.</a:t>
            </a:r>
          </a:p>
          <a:p>
            <a:endParaRPr lang="es-MX" sz="800" dirty="0" smtClean="0"/>
          </a:p>
          <a:p>
            <a:r>
              <a:rPr lang="es-MX" sz="2800" dirty="0" smtClean="0"/>
              <a:t>Alentar el activismo político en favor de los temas de Sustentabilidad Ambiental:</a:t>
            </a:r>
          </a:p>
          <a:p>
            <a:pPr marL="582930" indent="-514350">
              <a:buFont typeface="+mj-lt"/>
              <a:buAutoNum type="arabicPeriod"/>
            </a:pPr>
            <a:endParaRPr lang="es-MX" sz="900" dirty="0" smtClean="0"/>
          </a:p>
          <a:p>
            <a:pPr marL="582930" indent="-514350">
              <a:buFont typeface="+mj-lt"/>
              <a:buAutoNum type="arabicPeriod"/>
            </a:pPr>
            <a:r>
              <a:rPr lang="es-MX" sz="2800" dirty="0" smtClean="0"/>
              <a:t>Los negocios cambien sus Practicas: erradicar la idea de que el ambientalismo es enemigo de las utilidades y la creación de empleo.</a:t>
            </a:r>
          </a:p>
          <a:p>
            <a:pPr marL="582930" indent="-514350">
              <a:buFont typeface="+mj-lt"/>
              <a:buAutoNum type="arabicPeriod"/>
            </a:pPr>
            <a:endParaRPr lang="es-MX" sz="900" dirty="0" smtClean="0"/>
          </a:p>
          <a:p>
            <a:pPr marL="582930" indent="-514350">
              <a:buFont typeface="+mj-lt"/>
              <a:buAutoNum type="arabicPeriod"/>
            </a:pPr>
            <a:r>
              <a:rPr lang="es-MX" sz="2800" dirty="0" smtClean="0"/>
              <a:t>Los Gobiernos cambien sus Políticas Publicas.</a:t>
            </a:r>
          </a:p>
          <a:p>
            <a:pPr marL="582930" indent="-514350">
              <a:buFont typeface="+mj-lt"/>
              <a:buAutoNum type="arabicPeriod"/>
            </a:pPr>
            <a:endParaRPr lang="es-MX" sz="900" dirty="0"/>
          </a:p>
          <a:p>
            <a:pPr marL="582930" indent="-514350">
              <a:buFont typeface="+mj-lt"/>
              <a:buAutoNum type="arabicPeriod"/>
            </a:pPr>
            <a:r>
              <a:rPr lang="es-MX" sz="2800" dirty="0" smtClean="0"/>
              <a:t>Los Consumidores cambien sus Hábitos.</a:t>
            </a:r>
          </a:p>
          <a:p>
            <a:pPr marL="582930" indent="-514350">
              <a:buFont typeface="+mj-lt"/>
              <a:buAutoNum type="arabicPeriod"/>
            </a:pPr>
            <a:endParaRPr lang="es-MX" sz="2800" dirty="0"/>
          </a:p>
        </p:txBody>
      </p:sp>
    </p:spTree>
    <p:extLst>
      <p:ext uri="{BB962C8B-B14F-4D97-AF65-F5344CB8AC3E}">
        <p14:creationId xmlns:p14="http://schemas.microsoft.com/office/powerpoint/2010/main" val="8499911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76672"/>
            <a:ext cx="4184848" cy="576064"/>
          </a:xfrm>
        </p:spPr>
        <p:txBody>
          <a:bodyPr>
            <a:noAutofit/>
          </a:bodyPr>
          <a:lstStyle/>
          <a:p>
            <a:pPr algn="ctr"/>
            <a:r>
              <a:rPr lang="es-MX" sz="2800" b="1" dirty="0" smtClean="0"/>
              <a:t>Investigación: ONG´s </a:t>
            </a:r>
            <a:endParaRPr lang="es-MX" sz="2800" b="1" dirty="0"/>
          </a:p>
        </p:txBody>
      </p:sp>
      <p:sp>
        <p:nvSpPr>
          <p:cNvPr id="3" name="2 Marcador de contenido"/>
          <p:cNvSpPr>
            <a:spLocks noGrp="1"/>
          </p:cNvSpPr>
          <p:nvPr>
            <p:ph idx="1"/>
          </p:nvPr>
        </p:nvSpPr>
        <p:spPr>
          <a:xfrm>
            <a:off x="683568" y="1268760"/>
            <a:ext cx="7776864" cy="5112568"/>
          </a:xfrm>
        </p:spPr>
        <p:txBody>
          <a:bodyPr>
            <a:normAutofit fontScale="85000" lnSpcReduction="20000"/>
          </a:bodyPr>
          <a:lstStyle/>
          <a:p>
            <a:r>
              <a:rPr lang="es-MX" b="1" dirty="0" smtClean="0"/>
              <a:t>Sierra Club</a:t>
            </a:r>
            <a:r>
              <a:rPr lang="es-MX" dirty="0" smtClean="0"/>
              <a:t>: Explorar, disfrutar y proteger el planeta.</a:t>
            </a:r>
          </a:p>
          <a:p>
            <a:r>
              <a:rPr lang="es-MX" b="1" dirty="0" smtClean="0"/>
              <a:t>The National Wildlife Federation</a:t>
            </a:r>
            <a:r>
              <a:rPr lang="es-MX" dirty="0" smtClean="0"/>
              <a:t>: Inspirar a los americanos a proteger la vida salvaje para las generaciones futuras. </a:t>
            </a:r>
          </a:p>
          <a:p>
            <a:r>
              <a:rPr lang="es-MX" b="1" dirty="0" smtClean="0"/>
              <a:t>The </a:t>
            </a:r>
            <a:r>
              <a:rPr lang="es-MX" b="1" dirty="0"/>
              <a:t>N</a:t>
            </a:r>
            <a:r>
              <a:rPr lang="es-MX" b="1" dirty="0" smtClean="0"/>
              <a:t>ature Conservancy</a:t>
            </a:r>
            <a:r>
              <a:rPr lang="es-MX" dirty="0" smtClean="0"/>
              <a:t>: Protección ecológica de tierra y agua en favor de la naturaleza y la gente.</a:t>
            </a:r>
          </a:p>
          <a:p>
            <a:r>
              <a:rPr lang="es-MX" b="1" dirty="0" smtClean="0"/>
              <a:t>The Worl Wide Fund: </a:t>
            </a:r>
            <a:r>
              <a:rPr lang="es-MX" dirty="0" smtClean="0"/>
              <a:t>Promover la conservación de la naturaleza.</a:t>
            </a:r>
          </a:p>
          <a:p>
            <a:r>
              <a:rPr lang="es-MX" b="1" dirty="0" smtClean="0"/>
              <a:t>Friends of the Earth: </a:t>
            </a:r>
            <a:r>
              <a:rPr lang="es-MX" dirty="0" smtClean="0"/>
              <a:t>Promover  la conciencia en temas como el cambio climático, deforestación, comercio justo, uso apropiado de los impuestos, alimentos genéticamente modificados. </a:t>
            </a:r>
          </a:p>
          <a:p>
            <a:r>
              <a:rPr lang="es-MX" b="1" dirty="0" smtClean="0"/>
              <a:t>The Natutal Resorces Defense Council</a:t>
            </a:r>
            <a:r>
              <a:rPr lang="es-MX" dirty="0" smtClean="0"/>
              <a:t>: Proteger la vida y entornos silvestres y asegurar un ambiente saludable para toda forma de vida en la tierra.</a:t>
            </a:r>
          </a:p>
          <a:p>
            <a:endParaRPr lang="es-MX" dirty="0"/>
          </a:p>
          <a:p>
            <a:pPr marL="68580" indent="0">
              <a:buNone/>
            </a:pPr>
            <a:endParaRPr lang="es-MX" dirty="0" smtClean="0"/>
          </a:p>
          <a:p>
            <a:pPr marL="68580" indent="0">
              <a:buNone/>
            </a:pPr>
            <a:endParaRPr lang="es-MX" dirty="0"/>
          </a:p>
        </p:txBody>
      </p:sp>
    </p:spTree>
    <p:extLst>
      <p:ext uri="{BB962C8B-B14F-4D97-AF65-F5344CB8AC3E}">
        <p14:creationId xmlns:p14="http://schemas.microsoft.com/office/powerpoint/2010/main" val="35788731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6672"/>
            <a:ext cx="3816424" cy="720080"/>
          </a:xfrm>
        </p:spPr>
        <p:txBody>
          <a:bodyPr/>
          <a:lstStyle/>
          <a:p>
            <a:pPr algn="ctr"/>
            <a:r>
              <a:rPr lang="es-MX" b="1" dirty="0" smtClean="0"/>
              <a:t>Actividad</a:t>
            </a:r>
            <a:endParaRPr lang="es-MX" b="1" dirty="0"/>
          </a:p>
        </p:txBody>
      </p:sp>
      <p:sp>
        <p:nvSpPr>
          <p:cNvPr id="3" name="2 Marcador de contenido"/>
          <p:cNvSpPr>
            <a:spLocks noGrp="1"/>
          </p:cNvSpPr>
          <p:nvPr>
            <p:ph idx="1"/>
          </p:nvPr>
        </p:nvSpPr>
        <p:spPr>
          <a:xfrm>
            <a:off x="3131840" y="1340768"/>
            <a:ext cx="5328592" cy="5112568"/>
          </a:xfrm>
        </p:spPr>
        <p:txBody>
          <a:bodyPr>
            <a:normAutofit fontScale="92500" lnSpcReduction="10000"/>
          </a:bodyPr>
          <a:lstStyle/>
          <a:p>
            <a:pPr marL="68580" indent="0">
              <a:buNone/>
            </a:pPr>
            <a:r>
              <a:rPr lang="es-MX" dirty="0" smtClean="0"/>
              <a:t>Seleccione un producto en la Web con el usted que el que este poco familiarizado. Realice una búsqueda acompañando a la categoría de Producto con el termino “Sustentable”:</a:t>
            </a:r>
          </a:p>
          <a:p>
            <a:r>
              <a:rPr lang="es-MX" dirty="0" smtClean="0"/>
              <a:t>¿Cuáles Marcas y Modelos son los mas recomendables?</a:t>
            </a:r>
          </a:p>
          <a:p>
            <a:r>
              <a:rPr lang="es-MX" dirty="0" smtClean="0"/>
              <a:t>¿Qué criticas, precauciones y/o aspectos no satisfactorios encontró?</a:t>
            </a:r>
          </a:p>
          <a:p>
            <a:r>
              <a:rPr lang="es-MX" dirty="0" smtClean="0"/>
              <a:t>¿Cree lo que esta leyendo? ¿Por qué si o porque no?</a:t>
            </a:r>
            <a:endParaRPr lang="es-MX" dirty="0"/>
          </a:p>
        </p:txBody>
      </p:sp>
      <p:pic>
        <p:nvPicPr>
          <p:cNvPr id="5122" name="Picture 2" descr="http://ustednoselocree.files.wordpress.com/2009/11/7up_freshfruit1b.jpg?w=218&amp;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358" y="1556792"/>
            <a:ext cx="2076450"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78042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548680"/>
            <a:ext cx="3384494" cy="720080"/>
          </a:xfrm>
        </p:spPr>
        <p:txBody>
          <a:bodyPr>
            <a:normAutofit/>
          </a:bodyPr>
          <a:lstStyle/>
          <a:p>
            <a:r>
              <a:rPr lang="es-MX" b="1" dirty="0" smtClean="0"/>
              <a:t>Bibliografía</a:t>
            </a:r>
            <a:endParaRPr lang="es-MX" b="1" dirty="0"/>
          </a:p>
        </p:txBody>
      </p:sp>
      <p:sp>
        <p:nvSpPr>
          <p:cNvPr id="3" name="2 Marcador de contenido"/>
          <p:cNvSpPr>
            <a:spLocks noGrp="1"/>
          </p:cNvSpPr>
          <p:nvPr>
            <p:ph idx="1"/>
          </p:nvPr>
        </p:nvSpPr>
        <p:spPr>
          <a:xfrm>
            <a:off x="1043608" y="1628800"/>
            <a:ext cx="7560840" cy="4536504"/>
          </a:xfrm>
        </p:spPr>
        <p:txBody>
          <a:bodyPr>
            <a:normAutofit fontScale="85000" lnSpcReduction="20000"/>
          </a:bodyPr>
          <a:lstStyle/>
          <a:p>
            <a:pPr marL="68580" indent="0">
              <a:buNone/>
            </a:pPr>
            <a:r>
              <a:rPr lang="es-MX" dirty="0" smtClean="0"/>
              <a:t>Esta presentación esta basada casi enteramente en:</a:t>
            </a:r>
          </a:p>
          <a:p>
            <a:pPr marL="68580" indent="0">
              <a:buNone/>
            </a:pPr>
            <a:endParaRPr lang="es-MX" dirty="0"/>
          </a:p>
          <a:p>
            <a:pPr marL="68580" indent="0">
              <a:buNone/>
            </a:pPr>
            <a:r>
              <a:rPr lang="es-MX" b="1" dirty="0" smtClean="0"/>
              <a:t>Sustainable Marketing</a:t>
            </a:r>
          </a:p>
          <a:p>
            <a:pPr marL="68580" indent="0">
              <a:buNone/>
            </a:pPr>
            <a:r>
              <a:rPr lang="es-MX" dirty="0" smtClean="0"/>
              <a:t>Chapter 1 </a:t>
            </a:r>
          </a:p>
          <a:p>
            <a:pPr marL="68580" indent="0">
              <a:buNone/>
            </a:pPr>
            <a:r>
              <a:rPr lang="es-MX" dirty="0" smtClean="0"/>
              <a:t>“An Introduction to Sustainable Marketing”</a:t>
            </a:r>
          </a:p>
          <a:p>
            <a:pPr marL="68580" indent="0">
              <a:buNone/>
            </a:pPr>
            <a:r>
              <a:rPr lang="es-MX" dirty="0" smtClean="0"/>
              <a:t>Autores:</a:t>
            </a:r>
          </a:p>
          <a:p>
            <a:pPr marL="68580" indent="0">
              <a:buNone/>
            </a:pPr>
            <a:r>
              <a:rPr lang="es-MX" dirty="0" smtClean="0"/>
              <a:t>Martin, Diane &amp;</a:t>
            </a:r>
            <a:endParaRPr lang="es-MX" dirty="0" smtClean="0"/>
          </a:p>
          <a:p>
            <a:pPr marL="68580" indent="0">
              <a:buNone/>
            </a:pPr>
            <a:r>
              <a:rPr lang="es-MX" dirty="0" smtClean="0"/>
              <a:t>John </a:t>
            </a:r>
            <a:r>
              <a:rPr lang="en-US" dirty="0" smtClean="0"/>
              <a:t>Schouten</a:t>
            </a:r>
            <a:r>
              <a:rPr lang="es-MX" dirty="0" smtClean="0"/>
              <a:t> </a:t>
            </a:r>
            <a:endParaRPr lang="es-MX" dirty="0" smtClean="0"/>
          </a:p>
          <a:p>
            <a:pPr marL="68580" indent="0">
              <a:buNone/>
            </a:pPr>
            <a:r>
              <a:rPr lang="es-MX" dirty="0" smtClean="0"/>
              <a:t>(</a:t>
            </a:r>
            <a:r>
              <a:rPr lang="es-MX" dirty="0"/>
              <a:t>University of </a:t>
            </a:r>
            <a:r>
              <a:rPr lang="es-MX" dirty="0" smtClean="0"/>
              <a:t>Portland)</a:t>
            </a:r>
            <a:endParaRPr lang="es-MX" dirty="0" smtClean="0"/>
          </a:p>
          <a:p>
            <a:pPr marL="68580" indent="0">
              <a:buNone/>
            </a:pPr>
            <a:r>
              <a:rPr lang="es-MX" dirty="0" smtClean="0"/>
              <a:t>Editorial </a:t>
            </a:r>
            <a:r>
              <a:rPr lang="es-MX" dirty="0" smtClean="0"/>
              <a:t>Prentice Hall</a:t>
            </a:r>
          </a:p>
          <a:p>
            <a:pPr marL="68580" indent="0">
              <a:buNone/>
            </a:pPr>
            <a:endParaRPr lang="es-MX" dirty="0"/>
          </a:p>
          <a:p>
            <a:pPr marL="68580" indent="0" algn="r">
              <a:buNone/>
            </a:pPr>
            <a:r>
              <a:rPr lang="es-MX" sz="2100" b="1" dirty="0" smtClean="0"/>
              <a:t>Traducción Libre: M.A. Víctor </a:t>
            </a:r>
            <a:r>
              <a:rPr lang="es-MX" sz="2100" b="1" dirty="0"/>
              <a:t>M</a:t>
            </a:r>
            <a:r>
              <a:rPr lang="es-MX" sz="2100" b="1" dirty="0" smtClean="0"/>
              <a:t>anuel Jaén Hernández</a:t>
            </a:r>
            <a:endParaRPr lang="es-MX" sz="2100" b="1" dirty="0"/>
          </a:p>
          <a:p>
            <a:pPr marL="68580" indent="0">
              <a:buNone/>
            </a:pPr>
            <a:endParaRPr lang="es-MX" dirty="0" smtClean="0"/>
          </a:p>
          <a:p>
            <a:pPr marL="68580" indent="0">
              <a:buNone/>
            </a:pPr>
            <a:endParaRPr lang="es-MX" dirty="0"/>
          </a:p>
        </p:txBody>
      </p:sp>
    </p:spTree>
    <p:extLst>
      <p:ext uri="{BB962C8B-B14F-4D97-AF65-F5344CB8AC3E}">
        <p14:creationId xmlns:p14="http://schemas.microsoft.com/office/powerpoint/2010/main" val="3421397467"/>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476672"/>
            <a:ext cx="7024744" cy="1368152"/>
          </a:xfrm>
        </p:spPr>
        <p:txBody>
          <a:bodyPr>
            <a:normAutofit/>
          </a:bodyPr>
          <a:lstStyle/>
          <a:p>
            <a:r>
              <a:rPr lang="es-MX" b="1" dirty="0" smtClean="0"/>
              <a:t>Asignatura: </a:t>
            </a:r>
            <a:br>
              <a:rPr lang="es-MX" b="1" dirty="0" smtClean="0"/>
            </a:br>
            <a:r>
              <a:rPr lang="es-MX" b="1" dirty="0" smtClean="0"/>
              <a:t>Desarrollo Sustentable</a:t>
            </a:r>
            <a:endParaRPr lang="es-MX" b="1" dirty="0"/>
          </a:p>
        </p:txBody>
      </p:sp>
      <p:sp>
        <p:nvSpPr>
          <p:cNvPr id="3" name="2 Marcador de contenido"/>
          <p:cNvSpPr>
            <a:spLocks noGrp="1"/>
          </p:cNvSpPr>
          <p:nvPr>
            <p:ph idx="1"/>
          </p:nvPr>
        </p:nvSpPr>
        <p:spPr>
          <a:xfrm>
            <a:off x="1043608" y="5517232"/>
            <a:ext cx="7128792" cy="648071"/>
          </a:xfrm>
        </p:spPr>
        <p:txBody>
          <a:bodyPr>
            <a:noAutofit/>
          </a:bodyPr>
          <a:lstStyle/>
          <a:p>
            <a:pPr marL="68580" indent="0" algn="ctr">
              <a:buNone/>
            </a:pPr>
            <a:r>
              <a:rPr lang="es-MX" sz="4400" b="1" dirty="0" smtClean="0"/>
              <a:t>¡Gracias por su Atención!</a:t>
            </a:r>
            <a:endParaRPr lang="es-MX" sz="4400" b="1" dirty="0"/>
          </a:p>
        </p:txBody>
      </p:sp>
      <p:pic>
        <p:nvPicPr>
          <p:cNvPr id="9218" name="Picture 2" descr="http://images.fashion.me/Items/Item-264350-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0"/>
            <a:ext cx="1733754" cy="108012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florestaitinerante.com.br/10-dic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3625" y="2236172"/>
            <a:ext cx="3676407" cy="2877189"/>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www.netquest.com/actualidad/wp-content/uploads/2008/10/the_green_consum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2204864"/>
            <a:ext cx="2952328"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07955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86544"/>
            <a:ext cx="4265240" cy="504056"/>
          </a:xfrm>
        </p:spPr>
        <p:txBody>
          <a:bodyPr>
            <a:noAutofit/>
          </a:bodyPr>
          <a:lstStyle/>
          <a:p>
            <a:r>
              <a:rPr lang="es-MX" sz="2800" b="1" dirty="0" smtClean="0"/>
              <a:t>Escenarios Fatídicos</a:t>
            </a:r>
            <a:endParaRPr lang="es-MX" sz="2800" b="1" dirty="0"/>
          </a:p>
        </p:txBody>
      </p:sp>
      <p:sp>
        <p:nvSpPr>
          <p:cNvPr id="3" name="2 Marcador de contenido"/>
          <p:cNvSpPr>
            <a:spLocks noGrp="1"/>
          </p:cNvSpPr>
          <p:nvPr>
            <p:ph idx="1"/>
          </p:nvPr>
        </p:nvSpPr>
        <p:spPr>
          <a:xfrm>
            <a:off x="5220072" y="486544"/>
            <a:ext cx="3312368" cy="5246711"/>
          </a:xfrm>
        </p:spPr>
        <p:txBody>
          <a:bodyPr>
            <a:normAutofit lnSpcReduction="10000"/>
          </a:bodyPr>
          <a:lstStyle/>
          <a:p>
            <a:pPr marL="68580" indent="0">
              <a:buNone/>
            </a:pPr>
            <a:r>
              <a:rPr lang="es-MX" dirty="0" smtClean="0"/>
              <a:t>El uso y contaminación del agua ha alcanzado un nivel que potencialmente limitará la producción de alimentos, la operación de los ecosistemas y el suministro urbano en las décadas venideras.</a:t>
            </a:r>
            <a:endParaRPr lang="es-MX" dirty="0"/>
          </a:p>
        </p:txBody>
      </p:sp>
      <p:pic>
        <p:nvPicPr>
          <p:cNvPr id="2050" name="Picture 2" descr="http://shfwire.com/sites/default/files/images/WaterGraphi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68760"/>
            <a:ext cx="4536505" cy="4320480"/>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990600" y="5733256"/>
            <a:ext cx="7613848" cy="584775"/>
          </a:xfrm>
          <a:prstGeom prst="rect">
            <a:avLst/>
          </a:prstGeom>
          <a:noFill/>
        </p:spPr>
        <p:txBody>
          <a:bodyPr wrap="square" rtlCol="0">
            <a:spAutoFit/>
          </a:bodyPr>
          <a:lstStyle/>
          <a:p>
            <a:r>
              <a:rPr lang="es-MX" sz="1600" b="1" dirty="0" smtClean="0"/>
              <a:t>The </a:t>
            </a:r>
            <a:r>
              <a:rPr lang="es-MX" sz="1600" b="1" dirty="0"/>
              <a:t>E</a:t>
            </a:r>
            <a:r>
              <a:rPr lang="es-MX" sz="1600" b="1" dirty="0" smtClean="0"/>
              <a:t>merging Global </a:t>
            </a:r>
            <a:r>
              <a:rPr lang="es-MX" sz="1600" b="1" dirty="0"/>
              <a:t>W</a:t>
            </a:r>
            <a:r>
              <a:rPr lang="es-MX" sz="1600" b="1" dirty="0" smtClean="0"/>
              <a:t>ater Crisis: </a:t>
            </a:r>
            <a:r>
              <a:rPr lang="es-MX" sz="1600" b="1" dirty="0"/>
              <a:t>M</a:t>
            </a:r>
            <a:r>
              <a:rPr lang="es-MX" sz="1600" b="1" dirty="0" smtClean="0"/>
              <a:t>anaging </a:t>
            </a:r>
            <a:r>
              <a:rPr lang="es-MX" sz="1600" b="1" dirty="0"/>
              <a:t>W</a:t>
            </a:r>
            <a:r>
              <a:rPr lang="es-MX" sz="1600" b="1" dirty="0" smtClean="0"/>
              <a:t>ater </a:t>
            </a:r>
            <a:r>
              <a:rPr lang="es-MX" sz="1600" b="1" dirty="0"/>
              <a:t>S</a:t>
            </a:r>
            <a:r>
              <a:rPr lang="es-MX" sz="1600" b="1" dirty="0" smtClean="0"/>
              <a:t>carcity and </a:t>
            </a:r>
            <a:r>
              <a:rPr lang="es-MX" sz="1600" b="1" dirty="0"/>
              <a:t>C</a:t>
            </a:r>
            <a:r>
              <a:rPr lang="es-MX" sz="1600" b="1" dirty="0" smtClean="0"/>
              <a:t>onflict </a:t>
            </a:r>
            <a:r>
              <a:rPr lang="es-MX" sz="1600" b="1" dirty="0"/>
              <a:t>A</a:t>
            </a:r>
            <a:r>
              <a:rPr lang="es-MX" sz="1600" b="1" dirty="0" smtClean="0"/>
              <a:t>mong Water Users; Jury, Wiliam A, &amp; Henry J. Vaux, Jr. (2007)</a:t>
            </a:r>
            <a:endParaRPr lang="es-MX" sz="1600" b="1" dirty="0"/>
          </a:p>
        </p:txBody>
      </p:sp>
    </p:spTree>
    <p:extLst>
      <p:ext uri="{BB962C8B-B14F-4D97-AF65-F5344CB8AC3E}">
        <p14:creationId xmlns:p14="http://schemas.microsoft.com/office/powerpoint/2010/main" val="1431809595"/>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76672"/>
            <a:ext cx="4032448" cy="432048"/>
          </a:xfrm>
        </p:spPr>
        <p:txBody>
          <a:bodyPr>
            <a:normAutofit fontScale="90000"/>
          </a:bodyPr>
          <a:lstStyle/>
          <a:p>
            <a:r>
              <a:rPr lang="es-MX" sz="2800" b="1" dirty="0" smtClean="0"/>
              <a:t>Escenarios Fatídicos</a:t>
            </a:r>
            <a:endParaRPr lang="es-MX" sz="2800" b="1" dirty="0"/>
          </a:p>
        </p:txBody>
      </p:sp>
      <p:sp>
        <p:nvSpPr>
          <p:cNvPr id="3" name="2 Marcador de contenido"/>
          <p:cNvSpPr>
            <a:spLocks noGrp="1"/>
          </p:cNvSpPr>
          <p:nvPr>
            <p:ph idx="1"/>
          </p:nvPr>
        </p:nvSpPr>
        <p:spPr>
          <a:xfrm>
            <a:off x="4932040" y="1042294"/>
            <a:ext cx="3312368" cy="4258914"/>
          </a:xfrm>
        </p:spPr>
        <p:txBody>
          <a:bodyPr>
            <a:normAutofit fontScale="92500"/>
          </a:bodyPr>
          <a:lstStyle/>
          <a:p>
            <a:pPr marL="68580" indent="0">
              <a:buNone/>
            </a:pPr>
            <a:r>
              <a:rPr lang="es-MX" dirty="0" smtClean="0"/>
              <a:t>Si la pesca continua alrededor del mundo con el ritmo actual…habrá un colapso global de todas las especies actualmente explotadas, posiblemente a mitad del siglo.</a:t>
            </a:r>
            <a:endParaRPr lang="es-MX" dirty="0"/>
          </a:p>
        </p:txBody>
      </p:sp>
      <p:pic>
        <p:nvPicPr>
          <p:cNvPr id="3074" name="Picture 2" descr="http://i2.cdn.turner.com/cnn/2009/TECH/science/07/30/conservation.fish/art.fish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42294"/>
            <a:ext cx="3960440" cy="4258914"/>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683568" y="5486400"/>
            <a:ext cx="7848872" cy="369332"/>
          </a:xfrm>
          <a:prstGeom prst="rect">
            <a:avLst/>
          </a:prstGeom>
          <a:noFill/>
        </p:spPr>
        <p:txBody>
          <a:bodyPr wrap="square" rtlCol="0">
            <a:spAutoFit/>
          </a:bodyPr>
          <a:lstStyle/>
          <a:p>
            <a:r>
              <a:rPr lang="es-MX" b="1" dirty="0" smtClean="0"/>
              <a:t>Study  </a:t>
            </a:r>
            <a:r>
              <a:rPr lang="es-MX" b="1" dirty="0"/>
              <a:t>S</a:t>
            </a:r>
            <a:r>
              <a:rPr lang="es-MX" b="1" dirty="0" smtClean="0"/>
              <a:t>ees “Global Collapses” of Fish Species; Dean Cornelia (2006)</a:t>
            </a:r>
            <a:endParaRPr lang="es-MX" b="1" dirty="0"/>
          </a:p>
        </p:txBody>
      </p:sp>
    </p:spTree>
    <p:extLst>
      <p:ext uri="{BB962C8B-B14F-4D97-AF65-F5344CB8AC3E}">
        <p14:creationId xmlns:p14="http://schemas.microsoft.com/office/powerpoint/2010/main" val="29776323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6672"/>
            <a:ext cx="3888432" cy="648072"/>
          </a:xfrm>
        </p:spPr>
        <p:txBody>
          <a:bodyPr>
            <a:normAutofit fontScale="90000"/>
          </a:bodyPr>
          <a:lstStyle/>
          <a:p>
            <a:r>
              <a:rPr lang="es-MX" sz="2800" b="1" dirty="0" smtClean="0"/>
              <a:t>Escenarios fatídicos</a:t>
            </a:r>
            <a:endParaRPr lang="es-MX" sz="2800" b="1" dirty="0"/>
          </a:p>
        </p:txBody>
      </p:sp>
      <p:sp>
        <p:nvSpPr>
          <p:cNvPr id="3" name="2 Marcador de contenido"/>
          <p:cNvSpPr>
            <a:spLocks noGrp="1"/>
          </p:cNvSpPr>
          <p:nvPr>
            <p:ph idx="1"/>
          </p:nvPr>
        </p:nvSpPr>
        <p:spPr>
          <a:xfrm>
            <a:off x="4499992" y="476673"/>
            <a:ext cx="4032448" cy="5314528"/>
          </a:xfrm>
        </p:spPr>
        <p:txBody>
          <a:bodyPr>
            <a:noAutofit/>
          </a:bodyPr>
          <a:lstStyle/>
          <a:p>
            <a:pPr marL="68580" indent="0">
              <a:buNone/>
            </a:pPr>
            <a:r>
              <a:rPr lang="es-MX" sz="3200" dirty="0" smtClean="0"/>
              <a:t>“Entre las consecuencias potenciales del Cambio Climático están la reducción en la disponibilidad de agua y alimentos…incluso el riesgo de conflictos mortales...” </a:t>
            </a:r>
            <a:endParaRPr lang="es-MX" sz="3200" dirty="0"/>
          </a:p>
        </p:txBody>
      </p:sp>
      <p:pic>
        <p:nvPicPr>
          <p:cNvPr id="4098" name="Picture 2" descr="http://www.compromisorse.com/upload/noticias/013/13834/CambioClimatico_l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592" y="1807274"/>
            <a:ext cx="3941400" cy="2840926"/>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834208" y="6019800"/>
            <a:ext cx="5328592" cy="369332"/>
          </a:xfrm>
          <a:prstGeom prst="rect">
            <a:avLst/>
          </a:prstGeom>
          <a:noFill/>
        </p:spPr>
        <p:txBody>
          <a:bodyPr wrap="square" rtlCol="0">
            <a:spAutoFit/>
          </a:bodyPr>
          <a:lstStyle/>
          <a:p>
            <a:r>
              <a:rPr lang="es-MX" b="1" dirty="0" smtClean="0"/>
              <a:t>http://crisisgroup.org7home/index.cfm?=4932</a:t>
            </a:r>
            <a:endParaRPr lang="es-MX" b="1" dirty="0"/>
          </a:p>
        </p:txBody>
      </p:sp>
    </p:spTree>
    <p:extLst>
      <p:ext uri="{BB962C8B-B14F-4D97-AF65-F5344CB8AC3E}">
        <p14:creationId xmlns:p14="http://schemas.microsoft.com/office/powerpoint/2010/main" val="46309382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61992" y="723528"/>
            <a:ext cx="3672408" cy="648072"/>
          </a:xfrm>
        </p:spPr>
        <p:txBody>
          <a:bodyPr>
            <a:normAutofit fontScale="90000"/>
          </a:bodyPr>
          <a:lstStyle/>
          <a:p>
            <a:r>
              <a:rPr lang="es-MX" sz="2800" b="1" dirty="0" smtClean="0"/>
              <a:t>Escenarios Fatídicos</a:t>
            </a:r>
            <a:endParaRPr lang="es-MX" sz="2800" b="1" dirty="0"/>
          </a:p>
        </p:txBody>
      </p:sp>
      <p:sp>
        <p:nvSpPr>
          <p:cNvPr id="3" name="2 Marcador de contenido"/>
          <p:cNvSpPr>
            <a:spLocks noGrp="1"/>
          </p:cNvSpPr>
          <p:nvPr>
            <p:ph idx="1"/>
          </p:nvPr>
        </p:nvSpPr>
        <p:spPr>
          <a:xfrm>
            <a:off x="609600" y="723528"/>
            <a:ext cx="4038600" cy="5296272"/>
          </a:xfrm>
        </p:spPr>
        <p:txBody>
          <a:bodyPr>
            <a:noAutofit/>
          </a:bodyPr>
          <a:lstStyle/>
          <a:p>
            <a:pPr marL="68580" indent="0">
              <a:buNone/>
            </a:pPr>
            <a:r>
              <a:rPr lang="es-MX" dirty="0" smtClean="0"/>
              <a:t>Los científicos están de acuerdo en que, de continuar las practicas de negocio actuales, la humanidad se encamina hacia una crisis sin precedentes, la cual podría incluir el colapso económico global, enfermedades generalizadas, hambre y violencia.</a:t>
            </a:r>
            <a:endParaRPr lang="es-MX" dirty="0"/>
          </a:p>
        </p:txBody>
      </p:sp>
      <p:pic>
        <p:nvPicPr>
          <p:cNvPr id="5122" name="Picture 2" descr="http://www.cartoonstock.com/newscartoons/cartoonists/psh/lowres/technology-smart_tv-smart_television-gadget-tv_shop-television_shop-pshn24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700808"/>
            <a:ext cx="3810000" cy="2733676"/>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5805333" y="4648200"/>
            <a:ext cx="1863011" cy="369332"/>
          </a:xfrm>
          <a:prstGeom prst="rect">
            <a:avLst/>
          </a:prstGeom>
          <a:noFill/>
        </p:spPr>
        <p:txBody>
          <a:bodyPr wrap="none" rtlCol="0">
            <a:spAutoFit/>
          </a:bodyPr>
          <a:lstStyle/>
          <a:p>
            <a:r>
              <a:rPr lang="es-MX" b="1" dirty="0" smtClean="0"/>
              <a:t>http://ipcc.ch/</a:t>
            </a:r>
            <a:endParaRPr lang="es-MX" b="1" dirty="0"/>
          </a:p>
        </p:txBody>
      </p:sp>
    </p:spTree>
    <p:extLst>
      <p:ext uri="{BB962C8B-B14F-4D97-AF65-F5344CB8AC3E}">
        <p14:creationId xmlns:p14="http://schemas.microsoft.com/office/powerpoint/2010/main" val="41553032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476672"/>
            <a:ext cx="3456502" cy="504056"/>
          </a:xfrm>
        </p:spPr>
        <p:txBody>
          <a:bodyPr>
            <a:normAutofit fontScale="90000"/>
          </a:bodyPr>
          <a:lstStyle/>
          <a:p>
            <a:pPr algn="ctr"/>
            <a:r>
              <a:rPr lang="es-MX" b="1" dirty="0" smtClean="0"/>
              <a:t>1.2 Una Tesis</a:t>
            </a:r>
            <a:endParaRPr lang="es-MX" b="1" dirty="0"/>
          </a:p>
        </p:txBody>
      </p:sp>
      <p:sp>
        <p:nvSpPr>
          <p:cNvPr id="3" name="2 Marcador de contenido"/>
          <p:cNvSpPr>
            <a:spLocks noGrp="1"/>
          </p:cNvSpPr>
          <p:nvPr>
            <p:ph idx="1"/>
          </p:nvPr>
        </p:nvSpPr>
        <p:spPr>
          <a:xfrm>
            <a:off x="683568" y="1295401"/>
            <a:ext cx="7632848" cy="5029200"/>
          </a:xfrm>
        </p:spPr>
        <p:txBody>
          <a:bodyPr>
            <a:noAutofit/>
          </a:bodyPr>
          <a:lstStyle/>
          <a:p>
            <a:pPr marL="68580" indent="0">
              <a:buNone/>
            </a:pPr>
            <a:r>
              <a:rPr lang="es-MX" sz="3600" dirty="0" smtClean="0"/>
              <a:t>La raíz de la crisis ilustrada radica en un modelo de Desarrollo </a:t>
            </a:r>
            <a:r>
              <a:rPr lang="es-MX" sz="3600" dirty="0"/>
              <a:t>E</a:t>
            </a:r>
            <a:r>
              <a:rPr lang="es-MX" sz="3600" dirty="0" smtClean="0"/>
              <a:t>conómico </a:t>
            </a:r>
            <a:r>
              <a:rPr lang="es-MX" sz="3600" dirty="0"/>
              <a:t>N</a:t>
            </a:r>
            <a:r>
              <a:rPr lang="es-MX" sz="3600" dirty="0" smtClean="0"/>
              <a:t>o Sostenible:</a:t>
            </a:r>
          </a:p>
          <a:p>
            <a:pPr marL="68580" indent="0">
              <a:buNone/>
            </a:pPr>
            <a:r>
              <a:rPr lang="es-MX" sz="3600" dirty="0" smtClean="0"/>
              <a:t>En palabras sencillas, los seres humanos estamos usando o destruyendo los recursos naturales vitales mas rápido de lo que estos recursos pueden ser restituidos.</a:t>
            </a:r>
            <a:endParaRPr lang="es-MX" sz="3600" dirty="0"/>
          </a:p>
        </p:txBody>
      </p:sp>
    </p:spTree>
    <p:extLst>
      <p:ext uri="{BB962C8B-B14F-4D97-AF65-F5344CB8AC3E}">
        <p14:creationId xmlns:p14="http://schemas.microsoft.com/office/powerpoint/2010/main" val="42088875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C100819229990">
  <a:themeElements>
    <a:clrScheme name="Business Plan">
      <a:dk1>
        <a:sysClr val="windowText" lastClr="000000"/>
      </a:dk1>
      <a:lt1>
        <a:sysClr val="window" lastClr="FFFFFF"/>
      </a:lt1>
      <a:dk2>
        <a:srgbClr val="284E6A"/>
      </a:dk2>
      <a:lt2>
        <a:srgbClr val="EFE3C4"/>
      </a:lt2>
      <a:accent1>
        <a:srgbClr val="646F4D"/>
      </a:accent1>
      <a:accent2>
        <a:srgbClr val="934721"/>
      </a:accent2>
      <a:accent3>
        <a:srgbClr val="A46721"/>
      </a:accent3>
      <a:accent4>
        <a:srgbClr val="655E6D"/>
      </a:accent4>
      <a:accent5>
        <a:srgbClr val="3A5F7B"/>
      </a:accent5>
      <a:accent6>
        <a:srgbClr val="665E45"/>
      </a:accent6>
      <a:hlink>
        <a:srgbClr val="64A2C8"/>
      </a:hlink>
      <a:folHlink>
        <a:srgbClr val="9BA967"/>
      </a:folHlink>
    </a:clrScheme>
    <a:fontScheme name="School Presentation">
      <a:majorFont>
        <a:latin typeface="Bookman Old Style"/>
        <a:ea typeface=""/>
        <a:cs typeface=""/>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CA6BF9C-A19A-4A03-AB9D-203E97D53D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TC100819229990</Template>
  <TotalTime>0</TotalTime>
  <Words>2337</Words>
  <Application>Microsoft Office PowerPoint</Application>
  <PresentationFormat>Presentación en pantalla (4:3)</PresentationFormat>
  <Paragraphs>237</Paragraphs>
  <Slides>47</Slides>
  <Notes>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47</vt:i4>
      </vt:variant>
    </vt:vector>
  </HeadingPairs>
  <TitlesOfParts>
    <vt:vector size="53" baseType="lpstr">
      <vt:lpstr>Arial</vt:lpstr>
      <vt:lpstr>Bookman Old Style</vt:lpstr>
      <vt:lpstr>Calibri</vt:lpstr>
      <vt:lpstr>Segoe</vt:lpstr>
      <vt:lpstr>Segoe Condensed</vt:lpstr>
      <vt:lpstr>TC100819229990</vt:lpstr>
      <vt:lpstr>Universidad Autónoma del Estado de Hidalgo</vt:lpstr>
      <vt:lpstr>Área Académica</vt:lpstr>
      <vt:lpstr>Abstract  The defining challenge facing humanity in the twenty-first is to learn how to live sustainably, meaning to live well, while at the same time preserving the natural systems that make it possible for all people, including future generations.  Marketing  has enormous footprint on both the environment and the society. As the interface between the business and society, Marketing has also great potential as a force of shaping cultural change. Sustainable Marketing is about understanding and managing Marketing’s  pivotal role in the future of the business and society.</vt:lpstr>
      <vt:lpstr>1.1 Escenarios Fatídicos</vt:lpstr>
      <vt:lpstr>Escenarios Fatídicos</vt:lpstr>
      <vt:lpstr>Escenarios Fatídicos</vt:lpstr>
      <vt:lpstr>Escenarios fatídicos</vt:lpstr>
      <vt:lpstr>Escenarios Fatídicos</vt:lpstr>
      <vt:lpstr>1.2 Una Tesis</vt:lpstr>
      <vt:lpstr>Una Tesis</vt:lpstr>
      <vt:lpstr>Reflexione</vt:lpstr>
      <vt:lpstr>1.4 Buenas Noticias</vt:lpstr>
      <vt:lpstr>Buenas Noticias</vt:lpstr>
      <vt:lpstr>1.5 Conceptos</vt:lpstr>
      <vt:lpstr>El Lado Positivo</vt:lpstr>
      <vt:lpstr>Ahora…el Negativo!</vt:lpstr>
      <vt:lpstr>El Dilema</vt:lpstr>
      <vt:lpstr>El Dilema</vt:lpstr>
      <vt:lpstr>El Dilema</vt:lpstr>
      <vt:lpstr>El Dilema</vt:lpstr>
      <vt:lpstr>Sustentabilidad Humana</vt:lpstr>
      <vt:lpstr>Tarea</vt:lpstr>
      <vt:lpstr>Sustentabilidad Humana</vt:lpstr>
      <vt:lpstr>Sustentabilidad Ambiental</vt:lpstr>
      <vt:lpstr>Sustentabilidad Económica</vt:lpstr>
      <vt:lpstr>Sustentabilidad Social</vt:lpstr>
      <vt:lpstr>1.6 El Desafío</vt:lpstr>
      <vt:lpstr>El Desafío</vt:lpstr>
      <vt:lpstr>El Desafío</vt:lpstr>
      <vt:lpstr>Huella Ecológica</vt:lpstr>
      <vt:lpstr>Huella Ecológica</vt:lpstr>
      <vt:lpstr>Huella Ecológica</vt:lpstr>
      <vt:lpstr>Huella Ecológica</vt:lpstr>
      <vt:lpstr>1.7 Mercadotecnia NO SUSTENTABLE</vt:lpstr>
      <vt:lpstr>Mercadotecnia No Sustentable</vt:lpstr>
      <vt:lpstr>Mercadotecnia No Sustentable</vt:lpstr>
      <vt:lpstr>1.8 Mercadotecnia Sustentable</vt:lpstr>
      <vt:lpstr>Productos Verdes</vt:lpstr>
      <vt:lpstr>Rol de la Mercadotecnia Sustentable</vt:lpstr>
      <vt:lpstr>Status Quo</vt:lpstr>
      <vt:lpstr>Status Quo</vt:lpstr>
      <vt:lpstr>1.9 Lecturas</vt:lpstr>
      <vt:lpstr>1.10 Como Participar</vt:lpstr>
      <vt:lpstr>Investigación: ONG´s </vt:lpstr>
      <vt:lpstr>Actividad</vt:lpstr>
      <vt:lpstr>Bibliografía</vt:lpstr>
      <vt:lpstr>Asignatura:  Desarrollo Sustentable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2014-09-23T17:14:49Z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TC100819229990</vt:lpwstr>
  </property>
</Properties>
</file>