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4" r:id="rId3"/>
    <p:sldId id="257" r:id="rId4"/>
    <p:sldId id="259" r:id="rId5"/>
    <p:sldId id="272" r:id="rId6"/>
    <p:sldId id="273" r:id="rId7"/>
    <p:sldId id="278" r:id="rId8"/>
    <p:sldId id="275" r:id="rId9"/>
    <p:sldId id="279" r:id="rId10"/>
    <p:sldId id="280" r:id="rId11"/>
    <p:sldId id="276" r:id="rId12"/>
    <p:sldId id="266" r:id="rId1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>
      <p:cViewPr varScale="1">
        <p:scale>
          <a:sx n="70" d="100"/>
          <a:sy n="70" d="100"/>
        </p:scale>
        <p:origin x="6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D11FB-E3D7-464A-B537-D546E4620B9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86C8-36C8-49F4-86FF-5479ABBDD9A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4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CBB26-CA7F-416E-8A47-8D60C23864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AD127-B1FE-490E-9D32-9330D3D4EB3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4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89382-B91F-4336-A17C-A5430A1DE6A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6BD7E-76F9-45EC-B4AA-488BB2D5B42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658B3-72BB-4615-8CD9-2F99EB12FC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73315-7213-471B-B697-81DEBC49679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9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25B17-1A20-47E0-95F6-105DAC889E3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6F1ED-0DFD-4CD4-922F-F249B4599BC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59F69-C7CA-47D3-9C7E-3925EB54EC3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FCD42-E0EE-443D-B724-831BF1A4C39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1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59C4B-278E-430F-832D-3F843093F44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B47C1-2CC6-4CED-97F9-BE724CCB5F1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7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D1E7E-B295-4DBD-8A71-18BDC3CE8EF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525C1-F868-4AE2-ADBC-CBC11A10D80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5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C450F-EB85-4D72-A5A3-A28675FEE5A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6AD6A-1D55-4850-827F-20152A8E129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6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8CCCB-2C7C-46E5-A8FA-17B0B3BD65F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28248-F599-41F5-AD26-C78CFF67915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8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A8532-0238-4387-90AF-25E4B15D390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5E841-BF94-426A-B27B-2F174B1F31B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BD1FA2-A5B6-48F8-9880-FECC491F7E4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CDDA4C-0E4F-4F29-8E80-EA6923E16EF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9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.es/zulema.nacimiento/excel/Apuntes/Acrobat/Microsoft%20PowerPoint%20-%20La%20hoja%20de%20calculo%20EXCEL_Pdf.pdf" TargetMode="External"/><Relationship Id="rId2" Type="http://schemas.openxmlformats.org/officeDocument/2006/relationships/hyperlink" Target="http://exceltotal.com/fundamentos-de-excel-2010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6" y="-8807"/>
            <a:ext cx="9144000" cy="70658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2140" y="203651"/>
            <a:ext cx="8273146" cy="1233259"/>
          </a:xfrm>
        </p:spPr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chemeClr val="bg2">
                    <a:lumMod val="90000"/>
                  </a:schemeClr>
                </a:solidFill>
              </a:rPr>
              <a:t>Academia: </a:t>
            </a:r>
            <a:r>
              <a:rPr lang="es-MX" sz="5400" b="1" dirty="0" smtClean="0">
                <a:solidFill>
                  <a:schemeClr val="bg2">
                    <a:lumMod val="90000"/>
                  </a:schemeClr>
                </a:solidFill>
              </a:rPr>
              <a:t>Informática</a:t>
            </a:r>
            <a:endParaRPr lang="es-MX" sz="5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70114" y="1537382"/>
            <a:ext cx="5138057" cy="1675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Tema:  </a:t>
            </a: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Introducción a la Hoja de cálculo</a:t>
            </a:r>
            <a:endParaRPr lang="es-MX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 fontAlgn="auto">
              <a:spcAft>
                <a:spcPts val="0"/>
              </a:spcAft>
            </a:pPr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Profesor (a):  </a:t>
            </a:r>
            <a:r>
              <a:rPr lang="es-ES" sz="2000" b="1" dirty="0" smtClean="0">
                <a:solidFill>
                  <a:schemeClr val="bg2">
                    <a:lumMod val="90000"/>
                  </a:schemeClr>
                </a:solidFill>
              </a:rPr>
              <a:t>Baños </a:t>
            </a:r>
            <a:r>
              <a:rPr lang="es-ES" sz="2000" b="1" dirty="0">
                <a:solidFill>
                  <a:schemeClr val="bg2">
                    <a:lumMod val="90000"/>
                  </a:schemeClr>
                </a:solidFill>
              </a:rPr>
              <a:t>García </a:t>
            </a:r>
            <a:r>
              <a:rPr lang="es-ES" sz="2000" b="1" dirty="0" err="1">
                <a:solidFill>
                  <a:schemeClr val="bg2">
                    <a:lumMod val="90000"/>
                  </a:schemeClr>
                </a:solidFill>
              </a:rPr>
              <a:t>Yesenia</a:t>
            </a:r>
            <a:r>
              <a:rPr lang="es-ES" sz="2000" b="1" dirty="0">
                <a:solidFill>
                  <a:schemeClr val="bg2">
                    <a:lumMod val="90000"/>
                  </a:schemeClr>
                </a:solidFill>
              </a:rPr>
              <a:t>, Lic. Comp</a:t>
            </a:r>
            <a:r>
              <a:rPr lang="es-ES" sz="2000" b="1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pPr algn="l" fontAlgn="auto">
              <a:spcAft>
                <a:spcPts val="0"/>
              </a:spcAft>
            </a:pPr>
            <a:endParaRPr lang="es-ES" sz="1200" b="1" dirty="0">
              <a:solidFill>
                <a:schemeClr val="bg2">
                  <a:lumMod val="90000"/>
                </a:schemeClr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Periodo: Julio – Diciembre 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35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83671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 smtClean="0">
                <a:latin typeface="+mn-lt"/>
              </a:rPr>
              <a:t>Para eliminar una hoja de cálculo da clic en la pestaña Inicio, despliega el comando Eliminar y elige la opción Eliminar hoja.</a:t>
            </a: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s-ES" sz="2800" dirty="0" smtClean="0">
                <a:latin typeface="+mn-lt"/>
              </a:rPr>
              <a:t>O </a:t>
            </a:r>
            <a:r>
              <a:rPr lang="es-ES" sz="2800" dirty="0" smtClean="0">
                <a:latin typeface="+mn-lt"/>
              </a:rPr>
              <a:t>bien, se selecciona la hoja se da clic derecho y elige la opción eliminar del menú contextual.</a:t>
            </a: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/>
            <a:endParaRPr lang="es-MX" sz="2800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84168" y="3140968"/>
            <a:ext cx="2492843" cy="86360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Rectángulo"/>
          <p:cNvSpPr/>
          <p:nvPr/>
        </p:nvSpPr>
        <p:spPr>
          <a:xfrm>
            <a:off x="539552" y="404664"/>
            <a:ext cx="316835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Eliminar hojas</a:t>
            </a:r>
            <a:endParaRPr lang="es-MX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2060848"/>
            <a:ext cx="2489820" cy="164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3211" y="4581128"/>
            <a:ext cx="258951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046327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+mn-lt"/>
              </a:rPr>
              <a:t>Para </a:t>
            </a:r>
            <a:r>
              <a:rPr lang="es-MX" sz="2800" dirty="0" smtClean="0">
                <a:latin typeface="+mn-lt"/>
              </a:rPr>
              <a:t>desplazarse entre las hojas sólo basta visualizarla y dar clic en la pestaña o solapa correspondiente.  Cuándo el número de hojas insertadas repasa el área de visibilidad se utilizan los botones de desplazamiento hasta llegar a la hoja deseada.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55042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Desplazamiento </a:t>
            </a:r>
            <a:r>
              <a:rPr lang="es-ES" sz="3600" b="1" dirty="0" smtClean="0"/>
              <a:t>entre las hojas del libro</a:t>
            </a:r>
            <a:endParaRPr lang="es-MX" sz="3600" b="1" dirty="0"/>
          </a:p>
        </p:txBody>
      </p:sp>
      <p:sp>
        <p:nvSpPr>
          <p:cNvPr id="9" name="8 Rectángulo"/>
          <p:cNvSpPr/>
          <p:nvPr/>
        </p:nvSpPr>
        <p:spPr>
          <a:xfrm>
            <a:off x="6012160" y="3140968"/>
            <a:ext cx="2492843" cy="86360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425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1620083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MX" sz="2800" dirty="0" smtClean="0"/>
              <a:t>Cecilia Pérez Chávez, </a:t>
            </a:r>
            <a:r>
              <a:rPr lang="es-MX" sz="2800" i="1" dirty="0" smtClean="0"/>
              <a:t>Informática para preparatoria</a:t>
            </a:r>
            <a:r>
              <a:rPr lang="es-MX" sz="2800" dirty="0" smtClean="0"/>
              <a:t>, Editorial ST, Primera Edición,  Junio 2010.</a:t>
            </a:r>
          </a:p>
          <a:p>
            <a:pPr marL="457200" indent="-457200">
              <a:buFontTx/>
              <a:buAutoNum type="arabicPeriod"/>
            </a:pPr>
            <a:r>
              <a:rPr lang="es-MX" sz="2800" dirty="0" smtClean="0"/>
              <a:t> </a:t>
            </a:r>
            <a:r>
              <a:rPr lang="es-ES" sz="2800" u="sng" dirty="0" smtClean="0">
                <a:hlinkClick r:id="rId2"/>
              </a:rPr>
              <a:t>http://exceltotal.com/fundamentos-de-excel-2010/</a:t>
            </a:r>
            <a:endParaRPr lang="es-MX" sz="2800" dirty="0" smtClean="0"/>
          </a:p>
          <a:p>
            <a:pPr marL="457200" indent="-457200">
              <a:buFontTx/>
              <a:buAutoNum type="arabicPeriod"/>
            </a:pPr>
            <a:r>
              <a:rPr lang="es-MX" sz="2800" dirty="0" smtClean="0">
                <a:hlinkClick r:id="rId3"/>
              </a:rPr>
              <a:t>h</a:t>
            </a:r>
            <a:r>
              <a:rPr lang="es-MX" sz="2800" u="sng" dirty="0" smtClean="0">
                <a:hlinkClick r:id="rId3"/>
              </a:rPr>
              <a:t>ttp://www.uhu.es/zulema.nacimiento/excel/Apuntes/Acrobat/Microsoft%20PowerPoint%20-%</a:t>
            </a:r>
            <a:r>
              <a:rPr lang="es-MX" sz="2800" u="sng" dirty="0" smtClean="0">
                <a:hlinkClick r:id="rId3"/>
              </a:rPr>
              <a:t>20La%20hoja%20de%20calculo%20EXCEL_Pdf.pdf</a:t>
            </a:r>
            <a:endParaRPr lang="es-MX" sz="28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s-MX" b="1" dirty="0" smtClean="0"/>
              <a:t>Bibliografía y </a:t>
            </a:r>
            <a:r>
              <a:rPr lang="es-MX" b="1" dirty="0" err="1" smtClean="0"/>
              <a:t>Webgrafía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307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3024336" y="620688"/>
            <a:ext cx="3203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3600" b="1" dirty="0" smtClean="0"/>
              <a:t>Resumen</a:t>
            </a:r>
            <a:endParaRPr lang="es-MX" sz="3600" b="1" dirty="0"/>
          </a:p>
        </p:txBody>
      </p:sp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827584" y="4593902"/>
            <a:ext cx="75608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MX" sz="2800" b="1" dirty="0" smtClean="0"/>
              <a:t>Palabras clave: </a:t>
            </a:r>
            <a:r>
              <a:rPr lang="es-MX" sz="2600" dirty="0" smtClean="0"/>
              <a:t>Hoja electrónica, fila, columna, celda, libro y página.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2088" y="1606155"/>
            <a:ext cx="75963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s-MX" sz="3200" dirty="0">
                <a:latin typeface="+mn-lt"/>
              </a:rPr>
              <a:t>La </a:t>
            </a:r>
            <a:r>
              <a:rPr lang="es-MX" sz="3200" dirty="0" smtClean="0">
                <a:latin typeface="+mn-lt"/>
              </a:rPr>
              <a:t>hoja de cálculo brinda la posibilidad de realizar una serie de tareas de forma precisa, rápida y eficiente.  Se utiliza en diversos campos de la ciencia empresarial, educativo y hasta en lo personal.</a:t>
            </a:r>
            <a:endParaRPr kumimoji="0" lang="es-MX" sz="320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3024336" y="530448"/>
            <a:ext cx="2987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3600" b="1" dirty="0" err="1"/>
              <a:t>Abstract</a:t>
            </a:r>
            <a:endParaRPr lang="es-MX" sz="3600" b="1" dirty="0"/>
          </a:p>
        </p:txBody>
      </p:sp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899592" y="4365104"/>
            <a:ext cx="7632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MX" sz="2800" b="1" dirty="0" err="1" smtClean="0"/>
              <a:t>Keywords</a:t>
            </a:r>
            <a:r>
              <a:rPr lang="es-MX" sz="2800" b="1" dirty="0" smtClean="0"/>
              <a:t>: </a:t>
            </a:r>
            <a:r>
              <a:rPr lang="en-US" sz="2800" dirty="0" smtClean="0"/>
              <a:t>Spreadsheet, row, column, cell, book and page.</a:t>
            </a:r>
            <a:endParaRPr lang="es-MX" sz="2800" dirty="0"/>
          </a:p>
        </p:txBody>
      </p:sp>
      <p:sp>
        <p:nvSpPr>
          <p:cNvPr id="4" name="3 Rectángulo"/>
          <p:cNvSpPr/>
          <p:nvPr/>
        </p:nvSpPr>
        <p:spPr>
          <a:xfrm>
            <a:off x="827584" y="154111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The spreadsheet provides the ability to perform a number of tasks accurately, quickly and efficiently.</a:t>
            </a:r>
          </a:p>
          <a:p>
            <a:pPr algn="just"/>
            <a:r>
              <a:rPr lang="en-US" sz="3200" dirty="0" smtClean="0"/>
              <a:t>It is used in various fields of science business, education and even personally.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042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Definición </a:t>
            </a:r>
            <a:r>
              <a:rPr lang="es-MX" sz="3600" b="1" dirty="0" smtClean="0"/>
              <a:t>de la hoja electrónica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1916832"/>
            <a:ext cx="75608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+mn-lt"/>
              </a:rPr>
              <a:t>Es una planilla electrónica de cálculo es decir, una aplicación para realizar digitalmente cálculos financieros, contables, estadísticos, matemáticos, etc., de diversos niveles de complejidad con mayor rapidez y exactitud.</a:t>
            </a:r>
          </a:p>
          <a:p>
            <a:pPr algn="just"/>
            <a:endParaRPr lang="es-MX" sz="2600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16632"/>
            <a:ext cx="771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Descripción </a:t>
            </a:r>
            <a:r>
              <a:rPr lang="es-MX" sz="3600" b="1" dirty="0" smtClean="0"/>
              <a:t>de la ventana principal</a:t>
            </a:r>
            <a:endParaRPr lang="es-MX" sz="36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35496" y="908720"/>
            <a:ext cx="9108504" cy="5237774"/>
            <a:chOff x="35496" y="1071546"/>
            <a:chExt cx="9108504" cy="523777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988840"/>
              <a:ext cx="6718945" cy="38164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sp>
          <p:nvSpPr>
            <p:cNvPr id="14" name="13 Rectángulo"/>
            <p:cNvSpPr/>
            <p:nvPr/>
          </p:nvSpPr>
          <p:spPr>
            <a:xfrm>
              <a:off x="4059394" y="1412776"/>
              <a:ext cx="1584176" cy="2160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Barra de título</a:t>
              </a:r>
              <a:endParaRPr lang="es-MX" b="1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732240" y="1124744"/>
              <a:ext cx="1656184" cy="50405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/>
                <a:t>Botones de control </a:t>
              </a:r>
            </a:p>
            <a:p>
              <a:pPr algn="ctr"/>
              <a:r>
                <a:rPr lang="es-MX" sz="1400" b="1" dirty="0" smtClean="0"/>
                <a:t>de la ventana</a:t>
              </a:r>
              <a:endParaRPr lang="es-MX" sz="1400" b="1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57158" y="1428736"/>
              <a:ext cx="1779270" cy="18736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Barra de Office</a:t>
              </a:r>
              <a:endParaRPr lang="es-MX" b="1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35496" y="2204864"/>
              <a:ext cx="1008112" cy="43204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/>
                <a:t>Cinta de </a:t>
              </a:r>
            </a:p>
            <a:p>
              <a:pPr algn="ctr"/>
              <a:r>
                <a:rPr lang="es-MX" sz="1400" b="1" dirty="0" smtClean="0"/>
                <a:t>opciones</a:t>
              </a:r>
              <a:endParaRPr lang="es-MX" sz="1400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35496" y="2852936"/>
              <a:ext cx="1008112" cy="43204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/>
                <a:t>Cuadro de nombres</a:t>
              </a:r>
              <a:endParaRPr lang="es-MX" sz="1400" b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5496" y="3501008"/>
              <a:ext cx="1008112" cy="43204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/>
                <a:t>Puntero de celda</a:t>
              </a:r>
              <a:endParaRPr lang="es-MX" sz="1400" b="1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5496" y="4149080"/>
              <a:ext cx="1008112" cy="43204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b="1" dirty="0" smtClean="0"/>
                <a:t>Encabezado de fila</a:t>
              </a:r>
              <a:endParaRPr lang="es-MX" sz="1300" b="1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8172400" y="5805264"/>
              <a:ext cx="864096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Zoom</a:t>
              </a:r>
              <a:endParaRPr lang="es-MX" b="1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090216" y="6021288"/>
              <a:ext cx="1800200" cy="2160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Nombre de Hoja</a:t>
              </a:r>
              <a:endParaRPr lang="es-MX" b="1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5889352" y="6093296"/>
              <a:ext cx="1872208" cy="21602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Botones de vistas</a:t>
              </a:r>
              <a:endParaRPr lang="es-MX" b="1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8135888" y="2780928"/>
              <a:ext cx="1008112" cy="43204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b="1" dirty="0" smtClean="0"/>
                <a:t>Encabezado</a:t>
              </a:r>
              <a:r>
                <a:rPr lang="es-MX" sz="1300" dirty="0" smtClean="0"/>
                <a:t> de columna</a:t>
              </a:r>
              <a:endParaRPr lang="es-MX" sz="1300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7956376" y="3645024"/>
              <a:ext cx="1187624" cy="720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/>
                <a:t>Barras de </a:t>
              </a:r>
            </a:p>
            <a:p>
              <a:pPr algn="ctr"/>
              <a:r>
                <a:rPr lang="es-MX" sz="1200" b="1" dirty="0" smtClean="0"/>
                <a:t>desplazamiento</a:t>
              </a:r>
              <a:endParaRPr lang="es-MX" sz="1200" b="1" dirty="0"/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>
              <a:off x="1331640" y="162880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>
              <a:off x="7566744" y="162880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>
              <a:off x="4857752" y="162880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6" name="35 Conector recto de flecha"/>
            <p:cNvCxnSpPr>
              <a:stCxn id="17" idx="3"/>
            </p:cNvCxnSpPr>
            <p:nvPr/>
          </p:nvCxnSpPr>
          <p:spPr>
            <a:xfrm>
              <a:off x="1043608" y="242088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flipV="1">
              <a:off x="1043608" y="2780928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 flipV="1">
              <a:off x="1043608" y="3068960"/>
              <a:ext cx="57606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>
              <a:off x="1043608" y="4365104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5" name="44 Conector recto de flecha"/>
            <p:cNvCxnSpPr/>
            <p:nvPr/>
          </p:nvCxnSpPr>
          <p:spPr>
            <a:xfrm flipV="1">
              <a:off x="1979712" y="566124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 flipV="1">
              <a:off x="6804248" y="5733256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0" name="49 Conector recto de flecha"/>
            <p:cNvCxnSpPr/>
            <p:nvPr/>
          </p:nvCxnSpPr>
          <p:spPr>
            <a:xfrm flipH="1" flipV="1">
              <a:off x="7871668" y="5792564"/>
              <a:ext cx="288032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4" name="53 Conector recto de flecha"/>
            <p:cNvCxnSpPr/>
            <p:nvPr/>
          </p:nvCxnSpPr>
          <p:spPr>
            <a:xfrm flipH="1">
              <a:off x="7092280" y="4365104"/>
              <a:ext cx="1440160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6" name="55 Conector recto de flecha"/>
            <p:cNvCxnSpPr/>
            <p:nvPr/>
          </p:nvCxnSpPr>
          <p:spPr>
            <a:xfrm flipH="1">
              <a:off x="7884368" y="4365104"/>
              <a:ext cx="66582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9" name="58 Conector recto de flecha"/>
            <p:cNvCxnSpPr/>
            <p:nvPr/>
          </p:nvCxnSpPr>
          <p:spPr>
            <a:xfrm flipH="1">
              <a:off x="7261696" y="2924944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32" name="31 Rectángulo"/>
            <p:cNvSpPr/>
            <p:nvPr/>
          </p:nvSpPr>
          <p:spPr>
            <a:xfrm>
              <a:off x="2273444" y="1071546"/>
              <a:ext cx="1584176" cy="7143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/>
                <a:t>Barra de herramientas de acceso rápido</a:t>
              </a:r>
              <a:endParaRPr lang="es-MX" sz="1400" b="1" dirty="0"/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 rot="10800000" flipV="1">
              <a:off x="2285984" y="1785926"/>
              <a:ext cx="714380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68431"/>
            <a:ext cx="800213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Concepto </a:t>
            </a:r>
            <a:r>
              <a:rPr lang="es-MX" sz="3600" b="1" dirty="0" smtClean="0">
                <a:solidFill>
                  <a:schemeClr val="tx1"/>
                </a:solidFill>
              </a:rPr>
              <a:t>de fila, columna, celda, libro, hoja y página</a:t>
            </a:r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99592" y="1556792"/>
            <a:ext cx="1512168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Fila</a:t>
            </a:r>
            <a:endParaRPr lang="es-MX" sz="2800" b="1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4211960" y="1340768"/>
            <a:ext cx="4248472" cy="115212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Son las divisiones horizontales de la hoja de cálculo.  Están identificadas con números, comenzando desde 1.</a:t>
            </a:r>
            <a:endParaRPr lang="es-MX" sz="20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899592" y="3140968"/>
            <a:ext cx="1656184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Columna</a:t>
            </a:r>
            <a:endParaRPr lang="es-MX" sz="2800" b="1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4211960" y="2708920"/>
            <a:ext cx="4248472" cy="136815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Son las divisiones verticales de la hoja de cálculo.  Cada columna esta identificada por una letra del alfabeto, comenzado desde la A.</a:t>
            </a:r>
            <a:endParaRPr lang="es-MX" sz="20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899591" y="5013176"/>
            <a:ext cx="1609727" cy="4937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Celda</a:t>
            </a:r>
            <a:endParaRPr lang="es-MX" sz="2800" b="1" dirty="0"/>
          </a:p>
        </p:txBody>
      </p:sp>
      <p:sp>
        <p:nvSpPr>
          <p:cNvPr id="21" name="20 Redondear rectángulo de esquina diagonal"/>
          <p:cNvSpPr/>
          <p:nvPr/>
        </p:nvSpPr>
        <p:spPr>
          <a:xfrm>
            <a:off x="4067944" y="4293096"/>
            <a:ext cx="4752528" cy="172819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Es el casillero que se forma por la intersección de una fila y una columna. Las celdas se identifican con la letra de la columna y el número de la fila a las que pertenecen: por ejemplo D4.</a:t>
            </a:r>
            <a:endParaRPr lang="es-MX" sz="2000" dirty="0"/>
          </a:p>
        </p:txBody>
      </p:sp>
      <p:sp>
        <p:nvSpPr>
          <p:cNvPr id="15" name="14 Flecha derecha"/>
          <p:cNvSpPr/>
          <p:nvPr/>
        </p:nvSpPr>
        <p:spPr>
          <a:xfrm>
            <a:off x="2699792" y="1628800"/>
            <a:ext cx="1152128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2699792" y="3212976"/>
            <a:ext cx="1152128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derecha"/>
          <p:cNvSpPr/>
          <p:nvPr/>
        </p:nvSpPr>
        <p:spPr>
          <a:xfrm>
            <a:off x="2699792" y="5085184"/>
            <a:ext cx="1152128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899592" y="764704"/>
            <a:ext cx="1656184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Libro</a:t>
            </a:r>
            <a:endParaRPr lang="es-MX" sz="2800" b="1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4499992" y="404664"/>
            <a:ext cx="3816424" cy="12241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Es el archivo que se genera al guardarlo y esta compuesto por un conjunto de hojas.</a:t>
            </a:r>
            <a:endParaRPr lang="es-MX" sz="2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899592" y="2780928"/>
            <a:ext cx="1512168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Hoja</a:t>
            </a:r>
            <a:endParaRPr lang="es-MX" sz="2800" b="1" dirty="0"/>
          </a:p>
        </p:txBody>
      </p:sp>
      <p:sp>
        <p:nvSpPr>
          <p:cNvPr id="16" name="15 Redondear rectángulo de esquina diagonal"/>
          <p:cNvSpPr/>
          <p:nvPr/>
        </p:nvSpPr>
        <p:spPr>
          <a:xfrm>
            <a:off x="4355976" y="2204864"/>
            <a:ext cx="4176464" cy="165618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Cada libro de trabajo cuenta inicialmente con tres hojas de cálculo, y cada una de ellas esta compuesta por planillas o páginas.</a:t>
            </a:r>
            <a:endParaRPr lang="es-MX" sz="2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899592" y="4797152"/>
            <a:ext cx="1656184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Página</a:t>
            </a:r>
            <a:endParaRPr lang="es-MX" sz="2800" b="1" dirty="0"/>
          </a:p>
        </p:txBody>
      </p:sp>
      <p:sp>
        <p:nvSpPr>
          <p:cNvPr id="19" name="18 Redondear rectángulo de esquina diagonal"/>
          <p:cNvSpPr/>
          <p:nvPr/>
        </p:nvSpPr>
        <p:spPr>
          <a:xfrm>
            <a:off x="4499992" y="4365104"/>
            <a:ext cx="3816424" cy="158417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La página esta formada por celdas y estas son el área de trabajo de la hoja de cálculo donde se insertan los diferentes tipos de datos.</a:t>
            </a:r>
            <a:endParaRPr lang="es-MX" sz="2000" dirty="0"/>
          </a:p>
        </p:txBody>
      </p:sp>
      <p:sp>
        <p:nvSpPr>
          <p:cNvPr id="20" name="19 Flecha derecha"/>
          <p:cNvSpPr/>
          <p:nvPr/>
        </p:nvSpPr>
        <p:spPr>
          <a:xfrm>
            <a:off x="2843808" y="836712"/>
            <a:ext cx="1152128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derecha"/>
          <p:cNvSpPr/>
          <p:nvPr/>
        </p:nvSpPr>
        <p:spPr>
          <a:xfrm>
            <a:off x="2843808" y="2852936"/>
            <a:ext cx="1152128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>
            <a:off x="2843808" y="4869160"/>
            <a:ext cx="1152128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484784"/>
            <a:ext cx="83529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 smtClean="0">
                <a:latin typeface="+mn-lt"/>
              </a:rPr>
              <a:t>Para insertar una hoja de cálculo da clic en la pestaña Inicio, despliega el comando Insertar.</a:t>
            </a: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es-ES" sz="2800" dirty="0" smtClean="0">
                <a:latin typeface="+mn-lt"/>
              </a:rPr>
              <a:t>O bien, presiona el botón Insertar hoja de cálculo que se encuentra enseguida de las hojas iniciales.</a:t>
            </a: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/>
            <a:endParaRPr lang="es-MX" sz="2800" dirty="0"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260648"/>
            <a:ext cx="771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Agregar</a:t>
            </a:r>
            <a:r>
              <a:rPr lang="es-MX" sz="3600" b="1" dirty="0" smtClean="0"/>
              <a:t>, renombrar y eliminar hojas</a:t>
            </a:r>
            <a:endParaRPr lang="es-MX" sz="3600" b="1" dirty="0"/>
          </a:p>
        </p:txBody>
      </p:sp>
      <p:sp>
        <p:nvSpPr>
          <p:cNvPr id="9" name="8 Rectángulo"/>
          <p:cNvSpPr/>
          <p:nvPr/>
        </p:nvSpPr>
        <p:spPr>
          <a:xfrm>
            <a:off x="6012160" y="3140968"/>
            <a:ext cx="2492843" cy="86360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Rectángulo"/>
          <p:cNvSpPr/>
          <p:nvPr/>
        </p:nvSpPr>
        <p:spPr>
          <a:xfrm>
            <a:off x="611560" y="1124744"/>
            <a:ext cx="172819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Agregar</a:t>
            </a:r>
            <a:endParaRPr lang="es-MX" sz="32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2420888"/>
            <a:ext cx="339883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 flipH="1">
            <a:off x="6300143" y="5373216"/>
            <a:ext cx="49" cy="3602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733256"/>
            <a:ext cx="424716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24744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 smtClean="0">
                <a:latin typeface="+mn-lt"/>
              </a:rPr>
              <a:t>Para cambiare el nombre de una hoja se da doble clic en el nombre inicial y se escribe el nuevo nombre.</a:t>
            </a: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endParaRPr lang="es-ES" sz="2800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s-ES" sz="2800" dirty="0" smtClean="0">
                <a:latin typeface="+mn-lt"/>
              </a:rPr>
              <a:t>O bien, se selecciona la hoja se presiona botón derecho del ratón y elige la opción cambiar nombre y listo.</a:t>
            </a:r>
          </a:p>
          <a:p>
            <a:pPr algn="just">
              <a:spcBef>
                <a:spcPct val="50000"/>
              </a:spcBef>
            </a:pPr>
            <a:endParaRPr lang="es-ES" sz="2800" dirty="0" smtClean="0">
              <a:latin typeface="+mn-lt"/>
            </a:endParaRPr>
          </a:p>
          <a:p>
            <a:pPr algn="just"/>
            <a:endParaRPr lang="es-MX" sz="2800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84168" y="3140968"/>
            <a:ext cx="2492843" cy="86360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Rectángulo"/>
          <p:cNvSpPr/>
          <p:nvPr/>
        </p:nvSpPr>
        <p:spPr>
          <a:xfrm>
            <a:off x="539552" y="548680"/>
            <a:ext cx="2304256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Renombrar</a:t>
            </a:r>
            <a:endParaRPr lang="es-MX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432142" cy="30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3096344" cy="19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2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USED_LAYOUT" val="1"/>
</p:tagLst>
</file>

<file path=ppt/theme/theme1.xml><?xml version="1.0" encoding="utf-8"?>
<a:theme xmlns:a="http://schemas.openxmlformats.org/drawingml/2006/main" name="Plantilla Web Prep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605</Words>
  <Application>Microsoft Office PowerPoint</Application>
  <PresentationFormat>Presentación en pantalla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Plantilla Web Prepa 1</vt:lpstr>
      <vt:lpstr>Academia: Informática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y Webgrafía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COMPUTO</cp:lastModifiedBy>
  <cp:revision>163</cp:revision>
  <dcterms:created xsi:type="dcterms:W3CDTF">2012-04-09T15:19:16Z</dcterms:created>
  <dcterms:modified xsi:type="dcterms:W3CDTF">2014-10-15T21:32:32Z</dcterms:modified>
</cp:coreProperties>
</file>