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1" r:id="rId2"/>
    <p:sldId id="316" r:id="rId3"/>
    <p:sldId id="262" r:id="rId4"/>
    <p:sldId id="298" r:id="rId5"/>
    <p:sldId id="299" r:id="rId6"/>
    <p:sldId id="325" r:id="rId7"/>
    <p:sldId id="300" r:id="rId8"/>
    <p:sldId id="317" r:id="rId9"/>
    <p:sldId id="318" r:id="rId10"/>
    <p:sldId id="319" r:id="rId11"/>
    <p:sldId id="320" r:id="rId12"/>
    <p:sldId id="321" r:id="rId13"/>
    <p:sldId id="326" r:id="rId14"/>
    <p:sldId id="327" r:id="rId15"/>
    <p:sldId id="328" r:id="rId16"/>
    <p:sldId id="329" r:id="rId17"/>
    <p:sldId id="330" r:id="rId18"/>
    <p:sldId id="324" r:id="rId19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71AC1-E017-4A5E-8744-AEBEF9B18C80}" type="doc">
      <dgm:prSet loTypeId="urn:microsoft.com/office/officeart/2005/8/layout/radial4" loCatId="relationship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A7C6F9CC-D040-49A3-A7CC-D6C2900E84B4}">
      <dgm:prSet phldrT="[Texto]"/>
      <dgm:spPr>
        <a:solidFill>
          <a:schemeClr val="accent2">
            <a:lumMod val="50000"/>
            <a:alpha val="80000"/>
          </a:schemeClr>
        </a:solidFill>
      </dgm:spPr>
      <dgm:t>
        <a:bodyPr/>
        <a:lstStyle/>
        <a:p>
          <a:r>
            <a:rPr lang="es-MX" dirty="0" smtClean="0"/>
            <a:t>Párrafo</a:t>
          </a:r>
          <a:endParaRPr lang="es-MX" dirty="0"/>
        </a:p>
      </dgm:t>
    </dgm:pt>
    <dgm:pt modelId="{F3A3F0C0-21CE-4159-8D40-F731F8BEEB95}" type="parTrans" cxnId="{515E20BC-523C-4675-9DF9-2149BBE483E2}">
      <dgm:prSet/>
      <dgm:spPr/>
      <dgm:t>
        <a:bodyPr/>
        <a:lstStyle/>
        <a:p>
          <a:endParaRPr lang="es-MX"/>
        </a:p>
      </dgm:t>
    </dgm:pt>
    <dgm:pt modelId="{7DDF149B-5725-4A35-9DC7-101826E950E9}" type="sibTrans" cxnId="{515E20BC-523C-4675-9DF9-2149BBE483E2}">
      <dgm:prSet/>
      <dgm:spPr/>
      <dgm:t>
        <a:bodyPr/>
        <a:lstStyle/>
        <a:p>
          <a:endParaRPr lang="es-MX"/>
        </a:p>
      </dgm:t>
    </dgm:pt>
    <dgm:pt modelId="{98470A63-EBF8-44EC-803C-78EAE0D5359B}">
      <dgm:prSet phldrT="[Texto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s-MX" dirty="0" smtClean="0"/>
            <a:t>Conjunto de oraciones relacionadas sobre un mismo tema.</a:t>
          </a:r>
          <a:endParaRPr lang="es-MX" dirty="0"/>
        </a:p>
      </dgm:t>
    </dgm:pt>
    <dgm:pt modelId="{54D8C5DD-D76C-4FD7-8FDC-0498E7899A75}" type="parTrans" cxnId="{9DBD313E-67CF-4D3D-B41E-98E74D9FB3D3}">
      <dgm:prSet/>
      <dgm:spPr/>
      <dgm:t>
        <a:bodyPr/>
        <a:lstStyle/>
        <a:p>
          <a:endParaRPr lang="es-MX"/>
        </a:p>
      </dgm:t>
    </dgm:pt>
    <dgm:pt modelId="{C04CA74F-725D-4FE8-AC8B-DEFC56515076}" type="sibTrans" cxnId="{9DBD313E-67CF-4D3D-B41E-98E74D9FB3D3}">
      <dgm:prSet/>
      <dgm:spPr/>
      <dgm:t>
        <a:bodyPr/>
        <a:lstStyle/>
        <a:p>
          <a:endParaRPr lang="es-MX"/>
        </a:p>
      </dgm:t>
    </dgm:pt>
    <dgm:pt modelId="{DE92E98D-1E24-4E8C-86E5-1EF52E3A014F}">
      <dgm:prSet phldrT="[Texto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s-MX" dirty="0" smtClean="0"/>
            <a:t>Inicia con Mayúsculas y termina con un punto y aparte o punto final.</a:t>
          </a:r>
          <a:endParaRPr lang="es-MX" dirty="0"/>
        </a:p>
      </dgm:t>
    </dgm:pt>
    <dgm:pt modelId="{9C0604E5-4405-44BD-8065-E7CEB34C3CBC}" type="parTrans" cxnId="{C0E2E2A7-5328-4394-B16C-042477F2FFF8}">
      <dgm:prSet/>
      <dgm:spPr/>
      <dgm:t>
        <a:bodyPr/>
        <a:lstStyle/>
        <a:p>
          <a:endParaRPr lang="es-MX"/>
        </a:p>
      </dgm:t>
    </dgm:pt>
    <dgm:pt modelId="{57B05E54-DEE6-479D-AED2-D4AFAFF9483B}" type="sibTrans" cxnId="{C0E2E2A7-5328-4394-B16C-042477F2FFF8}">
      <dgm:prSet/>
      <dgm:spPr/>
      <dgm:t>
        <a:bodyPr/>
        <a:lstStyle/>
        <a:p>
          <a:endParaRPr lang="es-MX"/>
        </a:p>
      </dgm:t>
    </dgm:pt>
    <dgm:pt modelId="{581C1273-A529-48CF-863E-97A5C0F01561}">
      <dgm:prSet phldrT="[Texto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s-MX" dirty="0" smtClean="0"/>
            <a:t>Un programa procesador de textos identifica su final a través de la tecla ENTER.</a:t>
          </a:r>
          <a:endParaRPr lang="es-MX" dirty="0"/>
        </a:p>
      </dgm:t>
    </dgm:pt>
    <dgm:pt modelId="{CA7716A8-A0BA-4FC9-BC28-1FE3D6A71926}" type="parTrans" cxnId="{E204B3B3-D80D-40D8-9F77-9A62B8B8464F}">
      <dgm:prSet/>
      <dgm:spPr/>
      <dgm:t>
        <a:bodyPr/>
        <a:lstStyle/>
        <a:p>
          <a:endParaRPr lang="es-MX"/>
        </a:p>
      </dgm:t>
    </dgm:pt>
    <dgm:pt modelId="{20568344-1C89-445B-97DE-618D6B0CF186}" type="sibTrans" cxnId="{E204B3B3-D80D-40D8-9F77-9A62B8B8464F}">
      <dgm:prSet/>
      <dgm:spPr/>
      <dgm:t>
        <a:bodyPr/>
        <a:lstStyle/>
        <a:p>
          <a:endParaRPr lang="es-MX"/>
        </a:p>
      </dgm:t>
    </dgm:pt>
    <dgm:pt modelId="{84C43705-57E7-4C94-ABDA-82461E44142A}" type="pres">
      <dgm:prSet presAssocID="{40471AC1-E017-4A5E-8744-AEBEF9B18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3E8582-0231-45E7-8A64-2ACE580C23D2}" type="pres">
      <dgm:prSet presAssocID="{A7C6F9CC-D040-49A3-A7CC-D6C2900E84B4}" presName="centerShape" presStyleLbl="node0" presStyleIdx="0" presStyleCnt="1"/>
      <dgm:spPr/>
      <dgm:t>
        <a:bodyPr/>
        <a:lstStyle/>
        <a:p>
          <a:endParaRPr lang="es-MX"/>
        </a:p>
      </dgm:t>
    </dgm:pt>
    <dgm:pt modelId="{C9B4058F-AC74-40A9-8459-480B214A1B4B}" type="pres">
      <dgm:prSet presAssocID="{54D8C5DD-D76C-4FD7-8FDC-0498E7899A75}" presName="parTrans" presStyleLbl="bgSibTrans2D1" presStyleIdx="0" presStyleCnt="3" custLinFactNeighborX="-114" custLinFactNeighborY="21091" custRadScaleRad="200044" custRadScaleInc="-2147483648"/>
      <dgm:spPr/>
      <dgm:t>
        <a:bodyPr/>
        <a:lstStyle/>
        <a:p>
          <a:endParaRPr lang="es-MX"/>
        </a:p>
      </dgm:t>
    </dgm:pt>
    <dgm:pt modelId="{04B23B22-B23E-43B2-9783-B337BDEAF6E6}" type="pres">
      <dgm:prSet presAssocID="{98470A63-EBF8-44EC-803C-78EAE0D535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7C35B7-CE87-47DA-B5B9-30B0AFA252CE}" type="pres">
      <dgm:prSet presAssocID="{9C0604E5-4405-44BD-8065-E7CEB34C3CBC}" presName="parTrans" presStyleLbl="bgSibTrans2D1" presStyleIdx="1" presStyleCnt="3" custLinFactNeighborY="24798"/>
      <dgm:spPr/>
      <dgm:t>
        <a:bodyPr/>
        <a:lstStyle/>
        <a:p>
          <a:endParaRPr lang="es-MX"/>
        </a:p>
      </dgm:t>
    </dgm:pt>
    <dgm:pt modelId="{C7BD729E-F629-469C-8167-5B2C9C813858}" type="pres">
      <dgm:prSet presAssocID="{DE92E98D-1E24-4E8C-86E5-1EF52E3A01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7E43E7-26A7-47C7-A243-326B7D6CF79B}" type="pres">
      <dgm:prSet presAssocID="{CA7716A8-A0BA-4FC9-BC28-1FE3D6A71926}" presName="parTrans" presStyleLbl="bgSibTrans2D1" presStyleIdx="2" presStyleCnt="3" custLinFactNeighborX="-7818" custLinFactNeighborY="21091"/>
      <dgm:spPr/>
      <dgm:t>
        <a:bodyPr/>
        <a:lstStyle/>
        <a:p>
          <a:endParaRPr lang="es-MX"/>
        </a:p>
      </dgm:t>
    </dgm:pt>
    <dgm:pt modelId="{82593D3A-0CF0-4DEA-BF84-6F09CCC67B73}" type="pres">
      <dgm:prSet presAssocID="{581C1273-A529-48CF-863E-97A5C0F015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A117D0-68C8-4985-AA88-51B7B892A061}" type="presOf" srcId="{CA7716A8-A0BA-4FC9-BC28-1FE3D6A71926}" destId="{AD7E43E7-26A7-47C7-A243-326B7D6CF79B}" srcOrd="0" destOrd="0" presId="urn:microsoft.com/office/officeart/2005/8/layout/radial4"/>
    <dgm:cxn modelId="{9FACE538-C419-41EF-8872-1F210CA6342E}" type="presOf" srcId="{40471AC1-E017-4A5E-8744-AEBEF9B18C80}" destId="{84C43705-57E7-4C94-ABDA-82461E44142A}" srcOrd="0" destOrd="0" presId="urn:microsoft.com/office/officeart/2005/8/layout/radial4"/>
    <dgm:cxn modelId="{979E4F88-4296-4DF1-B9F8-5C18A47FD3A2}" type="presOf" srcId="{581C1273-A529-48CF-863E-97A5C0F01561}" destId="{82593D3A-0CF0-4DEA-BF84-6F09CCC67B73}" srcOrd="0" destOrd="0" presId="urn:microsoft.com/office/officeart/2005/8/layout/radial4"/>
    <dgm:cxn modelId="{0D59272E-EADB-4FBC-80D2-B2EC6F5C8059}" type="presOf" srcId="{DE92E98D-1E24-4E8C-86E5-1EF52E3A014F}" destId="{C7BD729E-F629-469C-8167-5B2C9C813858}" srcOrd="0" destOrd="0" presId="urn:microsoft.com/office/officeart/2005/8/layout/radial4"/>
    <dgm:cxn modelId="{E204B3B3-D80D-40D8-9F77-9A62B8B8464F}" srcId="{A7C6F9CC-D040-49A3-A7CC-D6C2900E84B4}" destId="{581C1273-A529-48CF-863E-97A5C0F01561}" srcOrd="2" destOrd="0" parTransId="{CA7716A8-A0BA-4FC9-BC28-1FE3D6A71926}" sibTransId="{20568344-1C89-445B-97DE-618D6B0CF186}"/>
    <dgm:cxn modelId="{B4DD1C92-F3A7-4558-83F1-4D83338C680F}" type="presOf" srcId="{54D8C5DD-D76C-4FD7-8FDC-0498E7899A75}" destId="{C9B4058F-AC74-40A9-8459-480B214A1B4B}" srcOrd="0" destOrd="0" presId="urn:microsoft.com/office/officeart/2005/8/layout/radial4"/>
    <dgm:cxn modelId="{8AB6ED5A-DFCB-48BF-AC34-2BA2ACABDE32}" type="presOf" srcId="{9C0604E5-4405-44BD-8065-E7CEB34C3CBC}" destId="{1E7C35B7-CE87-47DA-B5B9-30B0AFA252CE}" srcOrd="0" destOrd="0" presId="urn:microsoft.com/office/officeart/2005/8/layout/radial4"/>
    <dgm:cxn modelId="{9DBD313E-67CF-4D3D-B41E-98E74D9FB3D3}" srcId="{A7C6F9CC-D040-49A3-A7CC-D6C2900E84B4}" destId="{98470A63-EBF8-44EC-803C-78EAE0D5359B}" srcOrd="0" destOrd="0" parTransId="{54D8C5DD-D76C-4FD7-8FDC-0498E7899A75}" sibTransId="{C04CA74F-725D-4FE8-AC8B-DEFC56515076}"/>
    <dgm:cxn modelId="{E44CA3C1-180D-4A77-AD04-F772B051AA4E}" type="presOf" srcId="{98470A63-EBF8-44EC-803C-78EAE0D5359B}" destId="{04B23B22-B23E-43B2-9783-B337BDEAF6E6}" srcOrd="0" destOrd="0" presId="urn:microsoft.com/office/officeart/2005/8/layout/radial4"/>
    <dgm:cxn modelId="{515E20BC-523C-4675-9DF9-2149BBE483E2}" srcId="{40471AC1-E017-4A5E-8744-AEBEF9B18C80}" destId="{A7C6F9CC-D040-49A3-A7CC-D6C2900E84B4}" srcOrd="0" destOrd="0" parTransId="{F3A3F0C0-21CE-4159-8D40-F731F8BEEB95}" sibTransId="{7DDF149B-5725-4A35-9DC7-101826E950E9}"/>
    <dgm:cxn modelId="{C0E2E2A7-5328-4394-B16C-042477F2FFF8}" srcId="{A7C6F9CC-D040-49A3-A7CC-D6C2900E84B4}" destId="{DE92E98D-1E24-4E8C-86E5-1EF52E3A014F}" srcOrd="1" destOrd="0" parTransId="{9C0604E5-4405-44BD-8065-E7CEB34C3CBC}" sibTransId="{57B05E54-DEE6-479D-AED2-D4AFAFF9483B}"/>
    <dgm:cxn modelId="{BA8CF047-32F1-4451-90B3-00CCEC6EBBCE}" type="presOf" srcId="{A7C6F9CC-D040-49A3-A7CC-D6C2900E84B4}" destId="{8A3E8582-0231-45E7-8A64-2ACE580C23D2}" srcOrd="0" destOrd="0" presId="urn:microsoft.com/office/officeart/2005/8/layout/radial4"/>
    <dgm:cxn modelId="{5DEB5F78-0A88-4177-B33F-1D7A7DA261BF}" type="presParOf" srcId="{84C43705-57E7-4C94-ABDA-82461E44142A}" destId="{8A3E8582-0231-45E7-8A64-2ACE580C23D2}" srcOrd="0" destOrd="0" presId="urn:microsoft.com/office/officeart/2005/8/layout/radial4"/>
    <dgm:cxn modelId="{F44D4F0C-DF57-4F52-9FD2-BDDF6593E775}" type="presParOf" srcId="{84C43705-57E7-4C94-ABDA-82461E44142A}" destId="{C9B4058F-AC74-40A9-8459-480B214A1B4B}" srcOrd="1" destOrd="0" presId="urn:microsoft.com/office/officeart/2005/8/layout/radial4"/>
    <dgm:cxn modelId="{6BA9632F-5CAC-4D82-A782-9977506339E7}" type="presParOf" srcId="{84C43705-57E7-4C94-ABDA-82461E44142A}" destId="{04B23B22-B23E-43B2-9783-B337BDEAF6E6}" srcOrd="2" destOrd="0" presId="urn:microsoft.com/office/officeart/2005/8/layout/radial4"/>
    <dgm:cxn modelId="{3B19AB1E-CC15-4831-9BF9-D7F066F40FAB}" type="presParOf" srcId="{84C43705-57E7-4C94-ABDA-82461E44142A}" destId="{1E7C35B7-CE87-47DA-B5B9-30B0AFA252CE}" srcOrd="3" destOrd="0" presId="urn:microsoft.com/office/officeart/2005/8/layout/radial4"/>
    <dgm:cxn modelId="{8422312E-1F99-4936-B9F0-5D43C934F706}" type="presParOf" srcId="{84C43705-57E7-4C94-ABDA-82461E44142A}" destId="{C7BD729E-F629-469C-8167-5B2C9C813858}" srcOrd="4" destOrd="0" presId="urn:microsoft.com/office/officeart/2005/8/layout/radial4"/>
    <dgm:cxn modelId="{572FEE8F-6D86-4EBC-A75A-9D296BB0600A}" type="presParOf" srcId="{84C43705-57E7-4C94-ABDA-82461E44142A}" destId="{AD7E43E7-26A7-47C7-A243-326B7D6CF79B}" srcOrd="5" destOrd="0" presId="urn:microsoft.com/office/officeart/2005/8/layout/radial4"/>
    <dgm:cxn modelId="{11AD3612-8FFD-4665-8D52-E8E7EE3E105E}" type="presParOf" srcId="{84C43705-57E7-4C94-ABDA-82461E44142A}" destId="{82593D3A-0CF0-4DEA-BF84-6F09CCC67B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EA6C8-1DC9-4931-9081-00BBB77B65C6}" type="doc">
      <dgm:prSet loTypeId="urn:microsoft.com/office/officeart/2005/8/layout/process1" loCatId="process" qsTypeId="urn:microsoft.com/office/officeart/2005/8/quickstyle/3d4" qsCatId="3D" csTypeId="urn:microsoft.com/office/officeart/2005/8/colors/accent2_2" csCatId="accent2" phldr="1"/>
      <dgm:spPr/>
    </dgm:pt>
    <dgm:pt modelId="{11095C51-B5D2-4475-AD4F-5B3FD244DF5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800" dirty="0" smtClean="0"/>
            <a:t>Seleccionar la palabra</a:t>
          </a:r>
          <a:endParaRPr lang="es-MX" sz="2800" dirty="0"/>
        </a:p>
      </dgm:t>
    </dgm:pt>
    <dgm:pt modelId="{B15DA53D-5854-42F1-BF94-A08B96CF865B}" type="parTrans" cxnId="{A3E27439-804F-4409-9F7C-1944EBAD42EC}">
      <dgm:prSet/>
      <dgm:spPr/>
      <dgm:t>
        <a:bodyPr/>
        <a:lstStyle/>
        <a:p>
          <a:endParaRPr lang="es-MX" sz="2400"/>
        </a:p>
      </dgm:t>
    </dgm:pt>
    <dgm:pt modelId="{8C203B52-5332-449D-9992-7C02B13174A9}" type="sibTrans" cxnId="{A3E27439-804F-4409-9F7C-1944EBAD42EC}">
      <dgm:prSet custT="1"/>
      <dgm:spPr/>
      <dgm:t>
        <a:bodyPr/>
        <a:lstStyle/>
        <a:p>
          <a:endParaRPr lang="es-MX" sz="2000"/>
        </a:p>
      </dgm:t>
    </dgm:pt>
    <dgm:pt modelId="{E3AA6B99-351F-436C-9C02-883222EA6AA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800" dirty="0" smtClean="0"/>
            <a:t>Clic derecho sobre ella</a:t>
          </a:r>
          <a:endParaRPr lang="es-MX" sz="2800" dirty="0"/>
        </a:p>
      </dgm:t>
    </dgm:pt>
    <dgm:pt modelId="{418B171E-983D-46EE-968D-4078897AE6E4}" type="parTrans" cxnId="{E9C7D879-667A-4539-BAD4-1226082602A2}">
      <dgm:prSet/>
      <dgm:spPr/>
      <dgm:t>
        <a:bodyPr/>
        <a:lstStyle/>
        <a:p>
          <a:endParaRPr lang="es-MX" sz="2400"/>
        </a:p>
      </dgm:t>
    </dgm:pt>
    <dgm:pt modelId="{9D1566EE-BA8C-42B5-9259-AA7789A484D2}" type="sibTrans" cxnId="{E9C7D879-667A-4539-BAD4-1226082602A2}">
      <dgm:prSet custT="1"/>
      <dgm:spPr/>
      <dgm:t>
        <a:bodyPr/>
        <a:lstStyle/>
        <a:p>
          <a:endParaRPr lang="es-MX" sz="2000"/>
        </a:p>
      </dgm:t>
    </dgm:pt>
    <dgm:pt modelId="{E2A1D92E-7517-4C0C-B285-15BAF46961E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800" dirty="0" smtClean="0"/>
            <a:t>Elegir la palabra que se adapte al tema </a:t>
          </a:r>
          <a:endParaRPr lang="es-MX" sz="2800" dirty="0"/>
        </a:p>
      </dgm:t>
    </dgm:pt>
    <dgm:pt modelId="{2ED7BFF9-474F-44C1-8938-6D95AED7417A}" type="parTrans" cxnId="{E55E39C3-0515-431E-A515-94C1497B8C4A}">
      <dgm:prSet/>
      <dgm:spPr/>
      <dgm:t>
        <a:bodyPr/>
        <a:lstStyle/>
        <a:p>
          <a:endParaRPr lang="es-MX" sz="2400"/>
        </a:p>
      </dgm:t>
    </dgm:pt>
    <dgm:pt modelId="{64A5AA7D-7A2C-4409-8695-73CD12C383C3}" type="sibTrans" cxnId="{E55E39C3-0515-431E-A515-94C1497B8C4A}">
      <dgm:prSet/>
      <dgm:spPr/>
      <dgm:t>
        <a:bodyPr/>
        <a:lstStyle/>
        <a:p>
          <a:endParaRPr lang="es-MX" sz="2400"/>
        </a:p>
      </dgm:t>
    </dgm:pt>
    <dgm:pt modelId="{82BFABA9-A0DB-415F-A4D1-752A11F2D3F4}" type="pres">
      <dgm:prSet presAssocID="{B7DEA6C8-1DC9-4931-9081-00BBB77B65C6}" presName="Name0" presStyleCnt="0">
        <dgm:presLayoutVars>
          <dgm:dir/>
          <dgm:resizeHandles val="exact"/>
        </dgm:presLayoutVars>
      </dgm:prSet>
      <dgm:spPr/>
    </dgm:pt>
    <dgm:pt modelId="{41159C1C-042B-4834-9EEA-4813415785D2}" type="pres">
      <dgm:prSet presAssocID="{11095C51-B5D2-4475-AD4F-5B3FD244DF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5CB1D9-7D60-473F-BE1E-9253CF63B0E3}" type="pres">
      <dgm:prSet presAssocID="{8C203B52-5332-449D-9992-7C02B13174A9}" presName="sibTrans" presStyleLbl="sibTrans2D1" presStyleIdx="0" presStyleCnt="2"/>
      <dgm:spPr/>
      <dgm:t>
        <a:bodyPr/>
        <a:lstStyle/>
        <a:p>
          <a:endParaRPr lang="es-MX"/>
        </a:p>
      </dgm:t>
    </dgm:pt>
    <dgm:pt modelId="{C80638E5-FE14-4ABA-AAD7-16CB25886164}" type="pres">
      <dgm:prSet presAssocID="{8C203B52-5332-449D-9992-7C02B13174A9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0DC8F672-B55F-429A-AB11-B94D58D0BA75}" type="pres">
      <dgm:prSet presAssocID="{E3AA6B99-351F-436C-9C02-883222EA6A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2E20F7-28A8-440E-8D5D-98A48D8DA5C1}" type="pres">
      <dgm:prSet presAssocID="{9D1566EE-BA8C-42B5-9259-AA7789A484D2}" presName="sibTrans" presStyleLbl="sibTrans2D1" presStyleIdx="1" presStyleCnt="2"/>
      <dgm:spPr/>
      <dgm:t>
        <a:bodyPr/>
        <a:lstStyle/>
        <a:p>
          <a:endParaRPr lang="es-MX"/>
        </a:p>
      </dgm:t>
    </dgm:pt>
    <dgm:pt modelId="{D67BB609-2446-4F46-8713-CFC06701292A}" type="pres">
      <dgm:prSet presAssocID="{9D1566EE-BA8C-42B5-9259-AA7789A484D2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BEC18711-1550-49DE-8E60-FA213535182B}" type="pres">
      <dgm:prSet presAssocID="{E2A1D92E-7517-4C0C-B285-15BAF46961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DE1BD9A-9985-413F-B87B-75A53A4FC830}" type="presOf" srcId="{8C203B52-5332-449D-9992-7C02B13174A9}" destId="{C80638E5-FE14-4ABA-AAD7-16CB25886164}" srcOrd="1" destOrd="0" presId="urn:microsoft.com/office/officeart/2005/8/layout/process1"/>
    <dgm:cxn modelId="{BECFB039-9FA0-4990-A95B-71EE2F1D8D39}" type="presOf" srcId="{9D1566EE-BA8C-42B5-9259-AA7789A484D2}" destId="{862E20F7-28A8-440E-8D5D-98A48D8DA5C1}" srcOrd="0" destOrd="0" presId="urn:microsoft.com/office/officeart/2005/8/layout/process1"/>
    <dgm:cxn modelId="{498F4A5F-CA5C-4F23-B9C0-47214B319397}" type="presOf" srcId="{E2A1D92E-7517-4C0C-B285-15BAF46961E2}" destId="{BEC18711-1550-49DE-8E60-FA213535182B}" srcOrd="0" destOrd="0" presId="urn:microsoft.com/office/officeart/2005/8/layout/process1"/>
    <dgm:cxn modelId="{E9C7D879-667A-4539-BAD4-1226082602A2}" srcId="{B7DEA6C8-1DC9-4931-9081-00BBB77B65C6}" destId="{E3AA6B99-351F-436C-9C02-883222EA6AAA}" srcOrd="1" destOrd="0" parTransId="{418B171E-983D-46EE-968D-4078897AE6E4}" sibTransId="{9D1566EE-BA8C-42B5-9259-AA7789A484D2}"/>
    <dgm:cxn modelId="{A3E27439-804F-4409-9F7C-1944EBAD42EC}" srcId="{B7DEA6C8-1DC9-4931-9081-00BBB77B65C6}" destId="{11095C51-B5D2-4475-AD4F-5B3FD244DF57}" srcOrd="0" destOrd="0" parTransId="{B15DA53D-5854-42F1-BF94-A08B96CF865B}" sibTransId="{8C203B52-5332-449D-9992-7C02B13174A9}"/>
    <dgm:cxn modelId="{2C77C167-0188-4948-873F-DD3B3DE7D103}" type="presOf" srcId="{9D1566EE-BA8C-42B5-9259-AA7789A484D2}" destId="{D67BB609-2446-4F46-8713-CFC06701292A}" srcOrd="1" destOrd="0" presId="urn:microsoft.com/office/officeart/2005/8/layout/process1"/>
    <dgm:cxn modelId="{D9A78790-12B7-43A4-95C8-49F823A9C8CB}" type="presOf" srcId="{E3AA6B99-351F-436C-9C02-883222EA6AAA}" destId="{0DC8F672-B55F-429A-AB11-B94D58D0BA75}" srcOrd="0" destOrd="0" presId="urn:microsoft.com/office/officeart/2005/8/layout/process1"/>
    <dgm:cxn modelId="{1AFA1B2F-E8A3-4269-A48E-FA860FA0754D}" type="presOf" srcId="{8C203B52-5332-449D-9992-7C02B13174A9}" destId="{875CB1D9-7D60-473F-BE1E-9253CF63B0E3}" srcOrd="0" destOrd="0" presId="urn:microsoft.com/office/officeart/2005/8/layout/process1"/>
    <dgm:cxn modelId="{4C297142-6691-45C3-BD6A-1C0139A542C2}" type="presOf" srcId="{B7DEA6C8-1DC9-4931-9081-00BBB77B65C6}" destId="{82BFABA9-A0DB-415F-A4D1-752A11F2D3F4}" srcOrd="0" destOrd="0" presId="urn:microsoft.com/office/officeart/2005/8/layout/process1"/>
    <dgm:cxn modelId="{E55E39C3-0515-431E-A515-94C1497B8C4A}" srcId="{B7DEA6C8-1DC9-4931-9081-00BBB77B65C6}" destId="{E2A1D92E-7517-4C0C-B285-15BAF46961E2}" srcOrd="2" destOrd="0" parTransId="{2ED7BFF9-474F-44C1-8938-6D95AED7417A}" sibTransId="{64A5AA7D-7A2C-4409-8695-73CD12C383C3}"/>
    <dgm:cxn modelId="{DB9401D7-1F31-499D-B914-893EB7901B4F}" type="presOf" srcId="{11095C51-B5D2-4475-AD4F-5B3FD244DF57}" destId="{41159C1C-042B-4834-9EEA-4813415785D2}" srcOrd="0" destOrd="0" presId="urn:microsoft.com/office/officeart/2005/8/layout/process1"/>
    <dgm:cxn modelId="{D58EEBED-8B5E-4DBD-8EF0-5487C519E3F7}" type="presParOf" srcId="{82BFABA9-A0DB-415F-A4D1-752A11F2D3F4}" destId="{41159C1C-042B-4834-9EEA-4813415785D2}" srcOrd="0" destOrd="0" presId="urn:microsoft.com/office/officeart/2005/8/layout/process1"/>
    <dgm:cxn modelId="{19DC97D2-B346-4178-B6F6-7305E4D7DE21}" type="presParOf" srcId="{82BFABA9-A0DB-415F-A4D1-752A11F2D3F4}" destId="{875CB1D9-7D60-473F-BE1E-9253CF63B0E3}" srcOrd="1" destOrd="0" presId="urn:microsoft.com/office/officeart/2005/8/layout/process1"/>
    <dgm:cxn modelId="{BB5417EA-C3BA-4F3C-8BA6-E7C0A3485E54}" type="presParOf" srcId="{875CB1D9-7D60-473F-BE1E-9253CF63B0E3}" destId="{C80638E5-FE14-4ABA-AAD7-16CB25886164}" srcOrd="0" destOrd="0" presId="urn:microsoft.com/office/officeart/2005/8/layout/process1"/>
    <dgm:cxn modelId="{38A0B6F2-2516-42FF-9970-50C0310819BD}" type="presParOf" srcId="{82BFABA9-A0DB-415F-A4D1-752A11F2D3F4}" destId="{0DC8F672-B55F-429A-AB11-B94D58D0BA75}" srcOrd="2" destOrd="0" presId="urn:microsoft.com/office/officeart/2005/8/layout/process1"/>
    <dgm:cxn modelId="{1AE91C9C-1622-4D8E-BB93-43B26E3DFF01}" type="presParOf" srcId="{82BFABA9-A0DB-415F-A4D1-752A11F2D3F4}" destId="{862E20F7-28A8-440E-8D5D-98A48D8DA5C1}" srcOrd="3" destOrd="0" presId="urn:microsoft.com/office/officeart/2005/8/layout/process1"/>
    <dgm:cxn modelId="{A2D60DFA-C7CB-45F9-BFB4-73A9A8A10BF5}" type="presParOf" srcId="{862E20F7-28A8-440E-8D5D-98A48D8DA5C1}" destId="{D67BB609-2446-4F46-8713-CFC06701292A}" srcOrd="0" destOrd="0" presId="urn:microsoft.com/office/officeart/2005/8/layout/process1"/>
    <dgm:cxn modelId="{8FE2E63D-97AC-4D50-93FC-8D2F4DF935C0}" type="presParOf" srcId="{82BFABA9-A0DB-415F-A4D1-752A11F2D3F4}" destId="{BEC18711-1550-49DE-8E60-FA21353518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8582-0231-45E7-8A64-2ACE580C23D2}">
      <dsp:nvSpPr>
        <dsp:cNvPr id="0" name=""/>
        <dsp:cNvSpPr/>
      </dsp:nvSpPr>
      <dsp:spPr>
        <a:xfrm>
          <a:off x="3389396" y="2818719"/>
          <a:ext cx="2365206" cy="2365206"/>
        </a:xfrm>
        <a:prstGeom prst="ellipse">
          <a:avLst/>
        </a:prstGeom>
        <a:solidFill>
          <a:schemeClr val="accent2">
            <a:lumMod val="50000"/>
            <a:alpha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Párrafo</a:t>
          </a:r>
          <a:endParaRPr lang="es-MX" sz="4300" kern="1200" dirty="0"/>
        </a:p>
      </dsp:txBody>
      <dsp:txXfrm>
        <a:off x="3735772" y="3165095"/>
        <a:ext cx="1672454" cy="1672454"/>
      </dsp:txXfrm>
    </dsp:sp>
    <dsp:sp modelId="{C9B4058F-AC74-40A9-8459-480B214A1B4B}">
      <dsp:nvSpPr>
        <dsp:cNvPr id="0" name=""/>
        <dsp:cNvSpPr/>
      </dsp:nvSpPr>
      <dsp:spPr>
        <a:xfrm rot="12900000">
          <a:off x="1865004" y="2547434"/>
          <a:ext cx="1813730" cy="6740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23B22-B23E-43B2-9783-B337BDEAF6E6}">
      <dsp:nvSpPr>
        <dsp:cNvPr id="0" name=""/>
        <dsp:cNvSpPr/>
      </dsp:nvSpPr>
      <dsp:spPr>
        <a:xfrm>
          <a:off x="907603" y="1323370"/>
          <a:ext cx="2246946" cy="179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Conjunto de oraciones relacionadas sobre un mismo tema.</a:t>
          </a:r>
          <a:endParaRPr lang="es-MX" sz="2200" kern="1200" dirty="0"/>
        </a:p>
      </dsp:txBody>
      <dsp:txXfrm>
        <a:off x="960252" y="1376019"/>
        <a:ext cx="2141648" cy="1692258"/>
      </dsp:txXfrm>
    </dsp:sp>
    <dsp:sp modelId="{1E7C35B7-CE87-47DA-B5B9-30B0AFA252CE}">
      <dsp:nvSpPr>
        <dsp:cNvPr id="0" name=""/>
        <dsp:cNvSpPr/>
      </dsp:nvSpPr>
      <dsp:spPr>
        <a:xfrm rot="16200000">
          <a:off x="3665134" y="1636410"/>
          <a:ext cx="1813730" cy="6740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D729E-F629-469C-8167-5B2C9C813858}">
      <dsp:nvSpPr>
        <dsp:cNvPr id="0" name=""/>
        <dsp:cNvSpPr/>
      </dsp:nvSpPr>
      <dsp:spPr>
        <a:xfrm>
          <a:off x="3448526" y="649"/>
          <a:ext cx="2246946" cy="179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Inicia con Mayúsculas y termina con un punto y aparte o punto final.</a:t>
          </a:r>
          <a:endParaRPr lang="es-MX" sz="2200" kern="1200" dirty="0"/>
        </a:p>
      </dsp:txBody>
      <dsp:txXfrm>
        <a:off x="3501175" y="53298"/>
        <a:ext cx="2141648" cy="1692258"/>
      </dsp:txXfrm>
    </dsp:sp>
    <dsp:sp modelId="{AD7E43E7-26A7-47C7-A243-326B7D6CF79B}">
      <dsp:nvSpPr>
        <dsp:cNvPr id="0" name=""/>
        <dsp:cNvSpPr/>
      </dsp:nvSpPr>
      <dsp:spPr>
        <a:xfrm rot="19500000">
          <a:off x="5321400" y="2547434"/>
          <a:ext cx="1813730" cy="6740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93D3A-0CF0-4DEA-BF84-6F09CCC67B73}">
      <dsp:nvSpPr>
        <dsp:cNvPr id="0" name=""/>
        <dsp:cNvSpPr/>
      </dsp:nvSpPr>
      <dsp:spPr>
        <a:xfrm>
          <a:off x="5989450" y="1323370"/>
          <a:ext cx="2246946" cy="1797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Un programa procesador de textos identifica su final a través de la tecla ENTER.</a:t>
          </a:r>
          <a:endParaRPr lang="es-MX" sz="2200" kern="1200" dirty="0"/>
        </a:p>
      </dsp:txBody>
      <dsp:txXfrm>
        <a:off x="6042099" y="1376019"/>
        <a:ext cx="2141648" cy="1692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B86D0-6FAA-4E2D-BD9C-667706FE0DA9}" type="datetimeFigureOut">
              <a:rPr lang="es-MX" smtClean="0"/>
              <a:pPr/>
              <a:t>17/10/2014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08BCA-FC0B-47F6-AB42-3769F24FDC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0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82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1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65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11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00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BCA-FC0B-47F6-AB42-3769F24FDCA9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2A873-F9DE-43BA-BEFA-C7C4F0EBB517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11320-3BA5-485D-8D49-EDC160A7BDD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5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CB524-C1F7-4F92-9530-0F5DC543D9E7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FCF6-46F9-4AEC-B07C-987577558DA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04D65-6DA3-44F9-A1FE-A98B8BF83C60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C829-9BDF-4F0E-B11F-18924EBDB3D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6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0F9E7-3BDE-4D10-8DE3-D8BBAE6C8806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1A1-2883-4347-A6D5-8FE9C6DF413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33F07-D2E7-4558-9608-A3414C293D5F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0193E-D246-466F-9FF3-3E4D9B61665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2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4E1C7-F787-4117-A42E-C6567A2ACBD0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A947-35A8-48D2-BF5E-23A4CB1A6CA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7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CC62F-D2A4-4D1B-BBD5-6001935BBCB9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4ED6E-9F5D-4CDB-9944-B2BC206F66F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2E314-8398-4E83-A2FC-6BC0E2E0575D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9FE32-3469-4882-BCDE-485FF39A83E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B9F29-9312-4446-8F26-67B1FC7F1821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076D3-58E6-48D0-9B8B-5E378B5AC2F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9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2F950-E031-4711-90A0-180D2DC65C24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AEE41-700D-4640-863B-85B04B6A9E7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8DC5E-8E04-40BB-A044-740D9FEC5B41}" type="datetimeFigureOut">
              <a:rPr lang="es-MX" smtClean="0"/>
              <a:pPr>
                <a:defRPr/>
              </a:pPr>
              <a:t>17/10/2014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BBD3E-E6C2-446A-9511-EE8FED1563C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7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175-6399-754D-AAA8-CE37BE8AC21C}" type="datetimeFigureOut">
              <a:rPr lang="es-ES" smtClean="0"/>
              <a:pPr/>
              <a:t>17/10/2014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EC8-3B85-854F-89CD-4AC270FC04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52430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90000"/>
                  </a:schemeClr>
                </a:solidFill>
              </a:rPr>
              <a:t>Academia de Informática</a:t>
            </a:r>
            <a:endParaRPr lang="es-MX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114" y="1052736"/>
            <a:ext cx="5138057" cy="1872348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Asignatura: </a:t>
            </a:r>
            <a:r>
              <a:rPr lang="es-MX" sz="2400" dirty="0" smtClean="0">
                <a:solidFill>
                  <a:schemeClr val="bg1"/>
                </a:solidFill>
              </a:rPr>
              <a:t>Informática II</a:t>
            </a:r>
          </a:p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Unidad: I. </a:t>
            </a:r>
            <a:r>
              <a:rPr lang="es-MX" sz="2400" dirty="0" smtClean="0">
                <a:solidFill>
                  <a:schemeClr val="bg1"/>
                </a:solidFill>
              </a:rPr>
              <a:t>Procesador de textos</a:t>
            </a:r>
          </a:p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Tema:  </a:t>
            </a:r>
            <a:r>
              <a:rPr lang="es-MX" sz="2400" dirty="0" smtClean="0">
                <a:solidFill>
                  <a:schemeClr val="bg1"/>
                </a:solidFill>
              </a:rPr>
              <a:t>3. </a:t>
            </a:r>
            <a:r>
              <a:rPr lang="es-ES" sz="2400" dirty="0" smtClean="0">
                <a:solidFill>
                  <a:schemeClr val="bg1"/>
                </a:solidFill>
              </a:rPr>
              <a:t>Introducción y manipulación de un párrafo.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l"/>
            <a:endParaRPr lang="es-MX" sz="2400" dirty="0" smtClean="0">
              <a:solidFill>
                <a:schemeClr val="bg1"/>
              </a:solidFill>
            </a:endParaRPr>
          </a:p>
          <a:p>
            <a:pPr algn="l"/>
            <a:endParaRPr lang="es-MX" sz="24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773723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400" b="1" dirty="0" smtClean="0"/>
              <a:t>Profesor (a): </a:t>
            </a:r>
            <a:r>
              <a:rPr lang="es-MX" sz="2000" b="1" dirty="0" smtClean="0"/>
              <a:t>Ávila Vázquez María de Jesús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/>
              <a:t> 	Baños García </a:t>
            </a:r>
            <a:r>
              <a:rPr lang="es-MX" sz="2000" b="1" dirty="0" err="1" smtClean="0"/>
              <a:t>Yesenia</a:t>
            </a:r>
            <a:endParaRPr lang="es-MX" sz="2000" b="1" dirty="0" smtClean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/>
              <a:t>	Enríquez Ortiz Isaac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/>
              <a:t>	Hernández Nájera Aracely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/>
              <a:t>	Pérez Ramos Myriam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/>
              <a:t>	Ramírez Hernández María Eugenia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34715" y="332656"/>
            <a:ext cx="8640960" cy="5688632"/>
          </a:xfrm>
        </p:spPr>
        <p:txBody>
          <a:bodyPr/>
          <a:lstStyle/>
          <a:p>
            <a:pPr marL="92075" lvl="1" indent="0" algn="just">
              <a:buNone/>
            </a:pPr>
            <a:r>
              <a:rPr lang="es-ES" dirty="0" smtClean="0">
                <a:latin typeface="Calibri" pitchFamily="34" charset="0"/>
                <a:cs typeface="Arial" charset="0"/>
              </a:rPr>
              <a:t>O bien, se puede aplicar desde el cuadro de dialogo “Fuente” al dar clic derecho sobre la selección del texto a cambiar.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12302" r="30950" b="20437"/>
          <a:stretch/>
        </p:blipFill>
        <p:spPr bwMode="auto">
          <a:xfrm>
            <a:off x="2555776" y="1268760"/>
            <a:ext cx="4992915" cy="49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/>
              <a:t>Espacio entre caracteres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514202"/>
            <a:ext cx="4038600" cy="4525963"/>
          </a:xfrm>
        </p:spPr>
        <p:txBody>
          <a:bodyPr/>
          <a:lstStyle/>
          <a:p>
            <a:pPr marL="92075" lvl="1" indent="0" algn="just">
              <a:buNone/>
            </a:pPr>
            <a:r>
              <a:rPr lang="es-ES" sz="2800" dirty="0" smtClean="0">
                <a:latin typeface="Calibri" pitchFamily="34" charset="0"/>
                <a:cs typeface="Arial" charset="0"/>
              </a:rPr>
              <a:t>Se emplea para aumentar o disminuir el espacio entre los caracteres del texto a fin de que sea personalizado por el usuario, y se aplica desde el cuadro de dialogo fuente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7153" t="18500" r="40402" b="14563"/>
          <a:stretch>
            <a:fillRect/>
          </a:stretch>
        </p:blipFill>
        <p:spPr bwMode="auto">
          <a:xfrm>
            <a:off x="4788024" y="1254770"/>
            <a:ext cx="4139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Elipse"/>
          <p:cNvSpPr/>
          <p:nvPr/>
        </p:nvSpPr>
        <p:spPr>
          <a:xfrm>
            <a:off x="4788024" y="2276872"/>
            <a:ext cx="2160240" cy="936104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3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467544" y="875853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/>
              <a:t>Sangrías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s-MX" dirty="0" smtClean="0"/>
              <a:t>Es el espacio que existe entre el margen y el texto.</a:t>
            </a:r>
          </a:p>
          <a:p>
            <a:r>
              <a:rPr lang="es-MX" dirty="0" smtClean="0"/>
              <a:t>Se pueden manipular a partir:</a:t>
            </a:r>
          </a:p>
          <a:p>
            <a:pPr lvl="1"/>
            <a:r>
              <a:rPr lang="es-MX" dirty="0" smtClean="0"/>
              <a:t>De la regla a través de los iconos ubicados en la regla horizontal, ó</a:t>
            </a:r>
          </a:p>
          <a:p>
            <a:pPr lvl="1"/>
            <a:r>
              <a:rPr lang="es-MX" dirty="0" smtClean="0"/>
              <a:t>Desde el cuadro de dialogo “párrafo”.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9223" t="17344" r="16211" b="74781"/>
          <a:stretch>
            <a:fillRect/>
          </a:stretch>
        </p:blipFill>
        <p:spPr bwMode="auto">
          <a:xfrm>
            <a:off x="323528" y="2708920"/>
            <a:ext cx="85689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Título"/>
          <p:cNvSpPr txBox="1">
            <a:spLocks/>
          </p:cNvSpPr>
          <p:nvPr/>
        </p:nvSpPr>
        <p:spPr bwMode="auto">
          <a:xfrm>
            <a:off x="539552" y="4293096"/>
            <a:ext cx="1656184" cy="720080"/>
          </a:xfrm>
          <a:prstGeom prst="wedgeRoundRectCallout">
            <a:avLst>
              <a:gd name="adj1" fmla="val 22109"/>
              <a:gd name="adj2" fmla="val -157206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Sangría de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izquierda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 bwMode="auto">
          <a:xfrm>
            <a:off x="6948264" y="4005064"/>
            <a:ext cx="1584176" cy="864096"/>
          </a:xfrm>
          <a:prstGeom prst="wedgeRoundRectCallout">
            <a:avLst>
              <a:gd name="adj1" fmla="val 39637"/>
              <a:gd name="adj2" fmla="val -128987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Sangría de la derecha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 bwMode="auto">
          <a:xfrm>
            <a:off x="2555776" y="3573016"/>
            <a:ext cx="1224136" cy="936104"/>
          </a:xfrm>
          <a:prstGeom prst="wedgeRectCallout">
            <a:avLst>
              <a:gd name="adj1" fmla="val -118058"/>
              <a:gd name="adj2" fmla="val -7549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Sangría francesa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755576" y="1268760"/>
            <a:ext cx="1728192" cy="1008112"/>
          </a:xfrm>
          <a:prstGeom prst="wedgeRoundRectCallout">
            <a:avLst>
              <a:gd name="adj1" fmla="val 6118"/>
              <a:gd name="adj2" fmla="val 1282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>
              <a:spcAft>
                <a:spcPts val="600"/>
              </a:spcAft>
            </a:pP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Sangría de la </a:t>
            </a:r>
            <a:br>
              <a:rPr lang="es-ES" sz="2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primera línea</a:t>
            </a:r>
            <a:endParaRPr lang="es-ES" sz="2000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8958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>
                <a:latin typeface="Calibri" pitchFamily="34" charset="0"/>
                <a:ea typeface="+mn-ea"/>
                <a:cs typeface="Arial" charset="0"/>
              </a:rPr>
              <a:t>Alineaciones</a:t>
            </a:r>
            <a:endParaRPr lang="es-E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56184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Sirven para ubicar a uno o varios párrafos en determinada posición en relación al espacio de trabajo. </a:t>
            </a:r>
          </a:p>
          <a:p>
            <a:pPr algn="just"/>
            <a:r>
              <a:rPr lang="es-MX" dirty="0" smtClean="0"/>
              <a:t>Existen 4 tipos y lo más común es aplicarlas desde los botones correspondientes en el apartado de párrafo de la ficha inicio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5618" t="11225" r="54812" b="84581"/>
          <a:stretch>
            <a:fillRect/>
          </a:stretch>
        </p:blipFill>
        <p:spPr bwMode="auto">
          <a:xfrm>
            <a:off x="6084168" y="2636912"/>
            <a:ext cx="1800200" cy="12241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3 Marcador de contenido"/>
          <p:cNvSpPr txBox="1">
            <a:spLocks/>
          </p:cNvSpPr>
          <p:nvPr/>
        </p:nvSpPr>
        <p:spPr bwMode="auto">
          <a:xfrm>
            <a:off x="7236296" y="1628800"/>
            <a:ext cx="1544488" cy="532656"/>
          </a:xfrm>
          <a:prstGeom prst="wedgeRoundRectCallout">
            <a:avLst>
              <a:gd name="adj1" fmla="val -22807"/>
              <a:gd name="adj2" fmla="val 231443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Justificar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 bwMode="auto">
          <a:xfrm>
            <a:off x="4932040" y="4437112"/>
            <a:ext cx="1440160" cy="532656"/>
          </a:xfrm>
          <a:prstGeom prst="wedgeRoundRectCallout">
            <a:avLst>
              <a:gd name="adj1" fmla="val 76926"/>
              <a:gd name="adj2" fmla="val -256312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Centrar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 bwMode="auto">
          <a:xfrm>
            <a:off x="7164288" y="4581128"/>
            <a:ext cx="1440160" cy="532656"/>
          </a:xfrm>
          <a:prstGeom prst="wedgeRoundRectCallout">
            <a:avLst>
              <a:gd name="adj1" fmla="val -47036"/>
              <a:gd name="adj2" fmla="val -289011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Derecha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1584176" cy="532656"/>
          </a:xfrm>
          <a:prstGeom prst="wedgeRoundRectCallout">
            <a:avLst>
              <a:gd name="adj1" fmla="val 58534"/>
              <a:gd name="adj2" fmla="val 2232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Izquierda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/>
              <a:t>Espacio anterior y posterior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Este tipo de formatos se aplican para abrir o disminuir el área de separación  entre párrafos.</a:t>
            </a:r>
          </a:p>
          <a:p>
            <a:pPr algn="just"/>
            <a:r>
              <a:rPr lang="es-MX" dirty="0" smtClean="0"/>
              <a:t>Se aplica desde el botón interlineado de la ficha inicio o desde el cuadro de dialogo párrafo.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5398" t="11438" r="30239" b="58047"/>
          <a:stretch>
            <a:fillRect/>
          </a:stretch>
        </p:blipFill>
        <p:spPr bwMode="auto">
          <a:xfrm>
            <a:off x="4788024" y="1988840"/>
            <a:ext cx="4040744" cy="37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4716016" y="1844824"/>
            <a:ext cx="576064" cy="64807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Trapecio"/>
          <p:cNvSpPr/>
          <p:nvPr/>
        </p:nvSpPr>
        <p:spPr>
          <a:xfrm>
            <a:off x="4644008" y="5013176"/>
            <a:ext cx="4104456" cy="648072"/>
          </a:xfrm>
          <a:prstGeom prst="trapezoid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/>
              <a:t>Interlineado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Su función es cambiar es espacio que hay entre un renglón y otro en cada párrafo.</a:t>
            </a:r>
          </a:p>
          <a:p>
            <a:pPr algn="just"/>
            <a:r>
              <a:rPr lang="es-MX" dirty="0" smtClean="0"/>
              <a:t>Se aplica desde botón  Interlineado de la ficha inicio ó bien desde el cuadro de dialogo párrafo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5398" t="11438" r="30239" b="58047"/>
          <a:stretch>
            <a:fillRect/>
          </a:stretch>
        </p:blipFill>
        <p:spPr bwMode="auto">
          <a:xfrm>
            <a:off x="4788024" y="1988840"/>
            <a:ext cx="4040744" cy="37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716016" y="1844824"/>
            <a:ext cx="576064" cy="64807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457200" y="250986"/>
            <a:ext cx="8229600" cy="72494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/>
              <a:t>Letra capital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19336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Es aquella letra o palabra ubicada al inicio de un párrafo con un tamaño de fuente mayor en relación al resto del párrafo o texto.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Se aplica desde la ficha Insertar  </a:t>
            </a:r>
          </a:p>
          <a:p>
            <a:pPr>
              <a:buNone/>
            </a:pPr>
            <a:r>
              <a:rPr lang="es-MX" dirty="0" smtClean="0"/>
              <a:t>     botón letra capital.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821" t="35063" r="62722" b="52281"/>
          <a:stretch>
            <a:fillRect/>
          </a:stretch>
        </p:blipFill>
        <p:spPr bwMode="auto">
          <a:xfrm>
            <a:off x="1259632" y="2488096"/>
            <a:ext cx="2986998" cy="12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19731" t="34250" r="58121" b="51969"/>
          <a:stretch>
            <a:fillRect/>
          </a:stretch>
        </p:blipFill>
        <p:spPr bwMode="auto">
          <a:xfrm>
            <a:off x="5350753" y="2536102"/>
            <a:ext cx="2880320" cy="11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 l="60902" t="12422" r="16950" b="61984"/>
          <a:stretch>
            <a:fillRect/>
          </a:stretch>
        </p:blipFill>
        <p:spPr bwMode="auto">
          <a:xfrm>
            <a:off x="5868144" y="3856247"/>
            <a:ext cx="2664296" cy="2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s-ES" b="1" dirty="0" err="1" smtClean="0">
                <a:latin typeface="Calibri" pitchFamily="34" charset="0"/>
                <a:ea typeface="+mn-ea"/>
                <a:cs typeface="Arial" charset="0"/>
              </a:rPr>
              <a:t>Webgrafía</a:t>
            </a:r>
            <a:endParaRPr lang="es-ES" sz="28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13176"/>
          </a:xfrm>
        </p:spPr>
        <p:txBody>
          <a:bodyPr/>
          <a:lstStyle/>
          <a:p>
            <a:pPr marL="514350" indent="-5143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Calibri" pitchFamily="34" charset="0"/>
                <a:cs typeface="Arial" charset="0"/>
              </a:rPr>
              <a:t>http://aulainformatica.files.wordpress.com/2008/05/apuntestema41.pdf, Recuperado el 12 de Enero </a:t>
            </a:r>
            <a:r>
              <a:rPr lang="es-ES" sz="2400" smtClean="0">
                <a:latin typeface="Calibri" pitchFamily="34" charset="0"/>
                <a:cs typeface="Arial" charset="0"/>
              </a:rPr>
              <a:t>del 2014</a:t>
            </a:r>
            <a:endParaRPr lang="es-ES" sz="2400" dirty="0" smtClean="0">
              <a:latin typeface="Calibri" pitchFamily="34" charset="0"/>
              <a:cs typeface="Arial" charset="0"/>
            </a:endParaRPr>
          </a:p>
          <a:p>
            <a:pPr marL="514350" indent="-5143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Calibri" pitchFamily="34" charset="0"/>
                <a:cs typeface="Arial" charset="0"/>
              </a:rPr>
              <a:t>http://tallerinformatica.wordpress.com/procesadores-de-texto-3-menu-formato-1/, Recuperado el 12 de enero de 2014</a:t>
            </a:r>
          </a:p>
          <a:p>
            <a:pPr marL="514350" indent="-5143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Calibri" pitchFamily="34" charset="0"/>
                <a:cs typeface="Arial" charset="0"/>
              </a:rPr>
              <a:t>http://office.microsoft.com/es-mx/corregir-errores-ortograficos-y-gramaticales-RZ101790574.aspx?section=4, Recuperado el 12 de enero de 2014</a:t>
            </a:r>
          </a:p>
          <a:p>
            <a:pPr marL="514350" indent="-5143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Calibri" pitchFamily="34" charset="0"/>
                <a:cs typeface="Arial" charset="0"/>
              </a:rPr>
              <a:t>http://office.microsoft.com/es-mx/word-help/buscar-palabras-en-el-diccionario-de-sinonimos-HP010354283.aspx, Recuperado el 12 de enero de 2014</a:t>
            </a:r>
          </a:p>
          <a:p>
            <a:pPr marL="514350" indent="-5143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es-ES" sz="24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s-ES" b="1" dirty="0" smtClean="0">
                <a:latin typeface="Calibri" pitchFamily="34" charset="0"/>
                <a:ea typeface="+mn-ea"/>
                <a:cs typeface="Arial" charset="0"/>
              </a:rPr>
              <a:t>Resumen</a:t>
            </a:r>
            <a:endParaRPr lang="es-ES" sz="28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7992888" cy="3456384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/>
              <a:t>Al escribir un texto es necesario considerar dos aspectos  importantes para transmitir un buen mensaje, uno es el contenido y el otro es el aspecto o apariencia que tiene el texto. Este último se manipula al utilizar los llamados “formatos a texto” y se encuentran al procesar la información en la computadora.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s-MX" dirty="0" smtClean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39552" y="4869161"/>
            <a:ext cx="813690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algn="just"/>
            <a:r>
              <a:rPr lang="es-MX" sz="2800" b="1" dirty="0" smtClean="0"/>
              <a:t>Palabras clave: </a:t>
            </a:r>
            <a:r>
              <a:rPr lang="es-ES" sz="2800" dirty="0" smtClean="0"/>
              <a:t>Fuente, estilo, tamaño, efectos y espacio entre caracteres,  sangrías, alineaciones, espacio anterior y posterior, interlineado, letra capital.</a:t>
            </a:r>
            <a:endParaRPr lang="es-MX" sz="2800" dirty="0" smtClean="0"/>
          </a:p>
          <a:p>
            <a:pPr algn="just" eaLnBrk="1" hangingPunct="1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075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s-ES" b="1" dirty="0" err="1" smtClean="0">
                <a:latin typeface="Calibri" pitchFamily="34" charset="0"/>
                <a:ea typeface="+mn-ea"/>
                <a:cs typeface="Arial" charset="0"/>
              </a:rPr>
              <a:t>Abstract</a:t>
            </a:r>
            <a:endParaRPr lang="es-ES" sz="28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6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1491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900" dirty="0"/>
              <a:t>When writing a text is necessary to consider two important aspects to convey a good message. The first one is the content and the other one is the </a:t>
            </a:r>
            <a:r>
              <a:rPr lang="en-US" sz="3900" dirty="0" smtClean="0"/>
              <a:t>text´s appearance. </a:t>
            </a:r>
            <a:r>
              <a:rPr lang="en-US" sz="3900" dirty="0"/>
              <a:t>The last aspect is handled by using the so-called "formats to text" and found </a:t>
            </a:r>
            <a:r>
              <a:rPr lang="en-US" sz="3900" dirty="0" smtClean="0"/>
              <a:t>when </a:t>
            </a:r>
            <a:r>
              <a:rPr lang="en-US" sz="3900" dirty="0"/>
              <a:t>processing the information in the computer.</a:t>
            </a:r>
            <a:endParaRPr lang="es-MX" sz="3900" dirty="0"/>
          </a:p>
          <a:p>
            <a:endParaRPr lang="es-MX" sz="3900" dirty="0"/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s-E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95536" y="4633972"/>
            <a:ext cx="82809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 err="1" smtClean="0"/>
              <a:t>Keywords</a:t>
            </a:r>
            <a:r>
              <a:rPr lang="es-MX" sz="2800" b="1" dirty="0" smtClean="0"/>
              <a:t>: </a:t>
            </a:r>
            <a:r>
              <a:rPr lang="en-US" sz="2800" dirty="0"/>
              <a:t>Font, style, size, effects and space between characters, indents, alignments, upstream and downstream space, line spacing, letter </a:t>
            </a:r>
            <a:r>
              <a:rPr lang="en-US" sz="2800" dirty="0" smtClean="0"/>
              <a:t>capital.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573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9361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sz="3600" b="1" dirty="0" smtClean="0"/>
              <a:t>Introducción y manipulación de un párrafo. </a:t>
            </a:r>
            <a:endParaRPr lang="es-ES" sz="3600" b="1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51292"/>
              </p:ext>
            </p:extLst>
          </p:nvPr>
        </p:nvGraphicFramePr>
        <p:xfrm>
          <a:off x="0" y="126876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136904" cy="72008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>
                <a:latin typeface="Calibri" pitchFamily="34" charset="0"/>
                <a:ea typeface="+mn-ea"/>
                <a:cs typeface="Arial" charset="0"/>
              </a:rPr>
              <a:t>Corrección ortográfica</a:t>
            </a:r>
            <a:endParaRPr lang="es-E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just"/>
            <a:r>
              <a:rPr lang="es-ES" sz="3200" dirty="0" smtClean="0"/>
              <a:t>Está predefinida y al momento de escribir el texto puede aparecer diferentes subrayados alertando al usuario de una palabra mal escrita o mal redactada.</a:t>
            </a:r>
          </a:p>
          <a:p>
            <a:pPr algn="just"/>
            <a:r>
              <a:rPr lang="es-ES" sz="3200" dirty="0" smtClean="0"/>
              <a:t>Dichos subrayados son como los que se describen en la siguiente tabla.</a:t>
            </a:r>
            <a:endParaRPr lang="es-MX" sz="3200" dirty="0" smtClean="0"/>
          </a:p>
          <a:p>
            <a:pPr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077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4279"/>
              </p:ext>
            </p:extLst>
          </p:nvPr>
        </p:nvGraphicFramePr>
        <p:xfrm>
          <a:off x="216025" y="297406"/>
          <a:ext cx="8748463" cy="59399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0"/>
                <a:gridCol w="2808312"/>
                <a:gridCol w="3779911"/>
              </a:tblGrid>
              <a:tr h="419071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Subrayado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Significado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Procedimiento</a:t>
                      </a:r>
                      <a:endParaRPr lang="es-MX" sz="2800" dirty="0"/>
                    </a:p>
                  </a:txBody>
                  <a:tcPr/>
                </a:tc>
              </a:tr>
              <a:tr h="2675600">
                <a:tc>
                  <a:txBody>
                    <a:bodyPr/>
                    <a:lstStyle/>
                    <a:p>
                      <a:r>
                        <a:rPr lang="es-MX" sz="2100" dirty="0" smtClean="0"/>
                        <a:t>Subrayado</a:t>
                      </a:r>
                      <a:r>
                        <a:rPr lang="es-MX" sz="2100" baseline="0" dirty="0" smtClean="0"/>
                        <a:t> en color rojo.</a:t>
                      </a:r>
                      <a:endParaRPr lang="es-MX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indent="0" algn="just"/>
                      <a:r>
                        <a:rPr lang="es-MX" sz="2100" dirty="0" smtClean="0"/>
                        <a:t>Error ortográfico ó el programa no</a:t>
                      </a:r>
                      <a:r>
                        <a:rPr lang="es-MX" sz="2100" baseline="0" dirty="0" smtClean="0"/>
                        <a:t> reconoce la palabra.</a:t>
                      </a:r>
                      <a:endParaRPr lang="es-MX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r>
                        <a:rPr lang="es-MX" sz="2100" dirty="0" smtClean="0"/>
                        <a:t>Clic derecho sobre la palabra y elegir:</a:t>
                      </a:r>
                    </a:p>
                    <a:p>
                      <a:pPr marL="108000" algn="just">
                        <a:buFont typeface="Arial" pitchFamily="34" charset="0"/>
                        <a:buChar char="•"/>
                      </a:pPr>
                      <a:r>
                        <a:rPr lang="es-MX" sz="2100" baseline="0" dirty="0" smtClean="0"/>
                        <a:t> L</a:t>
                      </a:r>
                      <a:r>
                        <a:rPr lang="es-MX" sz="2100" dirty="0" smtClean="0"/>
                        <a:t>a palabra correcta ó bien,</a:t>
                      </a:r>
                    </a:p>
                    <a:p>
                      <a:pPr marL="108000" algn="just">
                        <a:buFont typeface="Arial" pitchFamily="34" charset="0"/>
                        <a:buChar char="•"/>
                      </a:pPr>
                      <a:r>
                        <a:rPr lang="es-MX" sz="2100" baseline="0" dirty="0" smtClean="0"/>
                        <a:t> Omitir para que ya no la detecte como error en ese archivo.</a:t>
                      </a:r>
                    </a:p>
                    <a:p>
                      <a:pPr marL="108000" algn="just">
                        <a:buFont typeface="Arial" pitchFamily="34" charset="0"/>
                        <a:buChar char="•"/>
                      </a:pPr>
                      <a:r>
                        <a:rPr lang="es-MX" sz="2100" baseline="0" dirty="0" smtClean="0"/>
                        <a:t> Agregar al diccionario en el caso de tener la seguridad que la palabra está bien escrita.</a:t>
                      </a:r>
                      <a:endParaRPr lang="es-MX" sz="2100" dirty="0"/>
                    </a:p>
                  </a:txBody>
                  <a:tcPr/>
                </a:tc>
              </a:tr>
              <a:tr h="741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dirty="0" smtClean="0"/>
                        <a:t>Subrayado</a:t>
                      </a:r>
                      <a:r>
                        <a:rPr lang="es-MX" sz="2100" baseline="0" dirty="0" smtClean="0"/>
                        <a:t> en color verde.</a:t>
                      </a:r>
                      <a:endParaRPr lang="es-MX" sz="2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just"/>
                      <a:r>
                        <a:rPr lang="es-MX" sz="2100" dirty="0" smtClean="0"/>
                        <a:t>Debe revisar la gramática.</a:t>
                      </a:r>
                      <a:endParaRPr lang="es-MX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r>
                        <a:rPr lang="es-MX" sz="2100" dirty="0" smtClean="0"/>
                        <a:t>Leer el</a:t>
                      </a:r>
                      <a:r>
                        <a:rPr lang="es-MX" sz="2100" baseline="0" dirty="0" smtClean="0"/>
                        <a:t> texto para revisar y/o corregir la redacción.</a:t>
                      </a:r>
                      <a:endParaRPr lang="es-MX" sz="2100" dirty="0"/>
                    </a:p>
                  </a:txBody>
                  <a:tcPr/>
                </a:tc>
              </a:tr>
              <a:tr h="1708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dirty="0" smtClean="0"/>
                        <a:t>Subrayado</a:t>
                      </a:r>
                      <a:r>
                        <a:rPr lang="es-MX" sz="2100" baseline="0" dirty="0" smtClean="0"/>
                        <a:t> en color azul.</a:t>
                      </a:r>
                      <a:endParaRPr lang="es-MX" sz="2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just"/>
                      <a:r>
                        <a:rPr lang="es-MX" sz="2100" dirty="0" smtClean="0"/>
                        <a:t>Palabra sin error ortográfico</a:t>
                      </a:r>
                      <a:r>
                        <a:rPr lang="es-MX" sz="2100" baseline="0" dirty="0" smtClean="0"/>
                        <a:t> pero que no va de acuerdo a la oración (Ejemplo: Cuando </a:t>
                      </a:r>
                      <a:r>
                        <a:rPr lang="es-MX" sz="2100" u="sng" baseline="0" dirty="0" smtClean="0"/>
                        <a:t>baya</a:t>
                      </a:r>
                      <a:r>
                        <a:rPr lang="es-MX" sz="2100" u="none" baseline="0" dirty="0" smtClean="0"/>
                        <a:t> al cine.)</a:t>
                      </a:r>
                      <a:endParaRPr lang="es-MX" sz="210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dirty="0" smtClean="0"/>
                        <a:t>Leer el</a:t>
                      </a:r>
                      <a:r>
                        <a:rPr lang="es-MX" sz="2100" baseline="0" dirty="0" smtClean="0"/>
                        <a:t> texto para revisar y/o corregir la redacción verificando que el significado de la palabra sea acorde a lo que queremos comunicar.</a:t>
                      </a:r>
                      <a:endParaRPr lang="es-MX" sz="2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136904" cy="72008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>
                <a:latin typeface="Calibri" pitchFamily="34" charset="0"/>
                <a:ea typeface="+mn-ea"/>
                <a:cs typeface="Arial" charset="0"/>
              </a:rPr>
              <a:t>Sinónimos</a:t>
            </a:r>
            <a:endParaRPr lang="es-E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9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44016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Son palabras con el mismo significado y que se escriben diferente.</a:t>
            </a:r>
          </a:p>
          <a:p>
            <a:r>
              <a:rPr lang="es-MX" dirty="0" smtClean="0"/>
              <a:t>Procedimiento para su uso:</a:t>
            </a:r>
          </a:p>
          <a:p>
            <a:endParaRPr lang="es-MX" dirty="0"/>
          </a:p>
        </p:txBody>
      </p:sp>
      <p:graphicFrame>
        <p:nvGraphicFramePr>
          <p:cNvPr id="23" name="22 Diagrama"/>
          <p:cNvGraphicFramePr/>
          <p:nvPr/>
        </p:nvGraphicFramePr>
        <p:xfrm>
          <a:off x="539552" y="2276872"/>
          <a:ext cx="756084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2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36904" cy="100811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dirty="0" smtClean="0">
                <a:latin typeface="Calibri" pitchFamily="34" charset="0"/>
                <a:ea typeface="+mn-ea"/>
                <a:cs typeface="Arial" charset="0"/>
              </a:rPr>
              <a:t>Fuente,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s-ES" dirty="0" smtClean="0"/>
              <a:t>estilo, tamaño y efectos.</a:t>
            </a:r>
            <a:endParaRPr lang="es-ES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3384376"/>
          </a:xfrm>
        </p:spPr>
        <p:txBody>
          <a:bodyPr/>
          <a:lstStyle/>
          <a:p>
            <a:pPr marL="606425" lvl="1" indent="-514350" algn="just">
              <a:buFont typeface="Wingdings" pitchFamily="2" charset="2"/>
              <a:buChar char="§"/>
            </a:pPr>
            <a:r>
              <a:rPr lang="es-ES" sz="3200" dirty="0" smtClean="0">
                <a:latin typeface="Calibri" pitchFamily="34" charset="0"/>
                <a:cs typeface="Arial" charset="0"/>
              </a:rPr>
              <a:t>Son empleados para cambiar el aspecto y la presentación del texto.</a:t>
            </a:r>
          </a:p>
          <a:p>
            <a:pPr marL="606425" lvl="1" indent="-514350" algn="just">
              <a:buFont typeface="Wingdings" pitchFamily="2" charset="2"/>
              <a:buChar char="§"/>
            </a:pPr>
            <a:r>
              <a:rPr lang="es-ES" sz="3200" dirty="0" smtClean="0">
                <a:latin typeface="Calibri" pitchFamily="34" charset="0"/>
                <a:cs typeface="Arial" charset="0"/>
              </a:rPr>
              <a:t>Se puede acceder desde la ficha inicio utilizando el botón según corresponda a la apariencia o formato a aplicar una vez que se ha seleccionado el texto que se desea cambiar.</a:t>
            </a:r>
          </a:p>
        </p:txBody>
      </p:sp>
    </p:spTree>
    <p:extLst>
      <p:ext uri="{BB962C8B-B14F-4D97-AF65-F5344CB8AC3E}">
        <p14:creationId xmlns:p14="http://schemas.microsoft.com/office/powerpoint/2010/main" val="1107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6350" r="69271" b="82833"/>
          <a:stretch/>
        </p:blipFill>
        <p:spPr bwMode="auto">
          <a:xfrm>
            <a:off x="2123729" y="2582257"/>
            <a:ext cx="4277072" cy="1336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6" name="15 CuadroTexto"/>
          <p:cNvSpPr txBox="1"/>
          <p:nvPr/>
        </p:nvSpPr>
        <p:spPr>
          <a:xfrm>
            <a:off x="323528" y="1340768"/>
            <a:ext cx="1728285" cy="783193"/>
          </a:xfrm>
          <a:prstGeom prst="wedgeRoundRectCallout">
            <a:avLst>
              <a:gd name="adj1" fmla="val 83839"/>
              <a:gd name="adj2" fmla="val 1452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Tipografía ó 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tipo de fuente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8875" y="3653919"/>
            <a:ext cx="1403648" cy="783193"/>
          </a:xfrm>
          <a:prstGeom prst="wedgeRoundRectCallout">
            <a:avLst>
              <a:gd name="adj1" fmla="val 132205"/>
              <a:gd name="adj2" fmla="val -6575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Estilos de 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fuente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012733" y="4215775"/>
            <a:ext cx="1090052" cy="442674"/>
          </a:xfrm>
          <a:prstGeom prst="wedgeRoundRectCallout">
            <a:avLst>
              <a:gd name="adj1" fmla="val 98111"/>
              <a:gd name="adj2" fmla="val -23018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Tachado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627784" y="5085184"/>
            <a:ext cx="1232515" cy="442674"/>
          </a:xfrm>
          <a:prstGeom prst="wedgeRoundRectCallout">
            <a:avLst>
              <a:gd name="adj1" fmla="val 67447"/>
              <a:gd name="adj2" fmla="val -4218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Subíndice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428722" y="5085184"/>
            <a:ext cx="1456849" cy="442674"/>
          </a:xfrm>
          <a:prstGeom prst="wedgeRoundRectCallout">
            <a:avLst>
              <a:gd name="adj1" fmla="val -46890"/>
              <a:gd name="adj2" fmla="val -40920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Superíndice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17417" y="4437112"/>
            <a:ext cx="1987187" cy="442674"/>
          </a:xfrm>
          <a:prstGeom prst="wedgeRoundRectCallout">
            <a:avLst>
              <a:gd name="adj1" fmla="val -95539"/>
              <a:gd name="adj2" fmla="val -2750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Efectos del texto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30697" y="3428999"/>
            <a:ext cx="1314552" cy="783193"/>
          </a:xfrm>
          <a:prstGeom prst="wedgeRoundRectCallout">
            <a:avLst>
              <a:gd name="adj1" fmla="val -194131"/>
              <a:gd name="adj2" fmla="val -44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Colore de 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resaltado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020272" y="2636912"/>
            <a:ext cx="1838260" cy="442674"/>
          </a:xfrm>
          <a:prstGeom prst="wedgeRoundRectCallout">
            <a:avLst>
              <a:gd name="adj1" fmla="val -101347"/>
              <a:gd name="adj2" fmla="val 1081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Color de fuente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04248" y="1772816"/>
            <a:ext cx="1780285" cy="442674"/>
          </a:xfrm>
          <a:prstGeom prst="wedgeRoundRectCallout">
            <a:avLst>
              <a:gd name="adj1" fmla="val -82194"/>
              <a:gd name="adj2" fmla="val 19234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Borrar formato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204677" y="832807"/>
            <a:ext cx="1260144" cy="783193"/>
          </a:xfrm>
          <a:prstGeom prst="wedgeRoundRectCallout">
            <a:avLst>
              <a:gd name="adj1" fmla="val 88434"/>
              <a:gd name="adj2" fmla="val 22022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Tamaño 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de fuente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804952" y="831899"/>
            <a:ext cx="1800200" cy="783193"/>
          </a:xfrm>
          <a:prstGeom prst="wedgeRoundRectCallout">
            <a:avLst>
              <a:gd name="adj1" fmla="val 7987"/>
              <a:gd name="adj2" fmla="val 1960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Aumentar/</a:t>
            </a:r>
            <a:r>
              <a:rPr lang="es-MX" sz="2000" dirty="0" err="1" smtClean="0">
                <a:solidFill>
                  <a:schemeClr val="bg1"/>
                </a:solidFill>
              </a:rPr>
              <a:t>Dis-minuir</a:t>
            </a:r>
            <a:r>
              <a:rPr lang="es-MX" sz="2000" dirty="0" smtClean="0">
                <a:solidFill>
                  <a:schemeClr val="bg1"/>
                </a:solidFill>
              </a:rPr>
              <a:t> Fuente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50531" y="305003"/>
            <a:ext cx="2268252" cy="783193"/>
          </a:xfrm>
          <a:prstGeom prst="wedgeRoundRectCallout">
            <a:avLst>
              <a:gd name="adj1" fmla="val -78193"/>
              <a:gd name="adj2" fmla="val 27496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Cambiar minúscula y mayúsculas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1"/>
</p:tagLst>
</file>

<file path=ppt/theme/theme1.xml><?xml version="1.0" encoding="utf-8"?>
<a:theme xmlns:a="http://schemas.openxmlformats.org/drawingml/2006/main" name="computer_basics_JCTL - Carl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computer_basics_JCTL - Carlos</Template>
  <TotalTime>2951</TotalTime>
  <Words>881</Words>
  <Application>Microsoft Office PowerPoint</Application>
  <PresentationFormat>Presentación en pantalla (4:3)</PresentationFormat>
  <Paragraphs>119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computer_basics_JCTL - Carlos</vt:lpstr>
      <vt:lpstr>Academia de Informática</vt:lpstr>
      <vt:lpstr>Resumen</vt:lpstr>
      <vt:lpstr>Abstract</vt:lpstr>
      <vt:lpstr>Introducción y manipulación de un párrafo. </vt:lpstr>
      <vt:lpstr>Corrección ortográfica</vt:lpstr>
      <vt:lpstr>Presentación de PowerPoint</vt:lpstr>
      <vt:lpstr>Sinónimos</vt:lpstr>
      <vt:lpstr>Fuente, estilo, tamaño y efectos.</vt:lpstr>
      <vt:lpstr>Presentación de PowerPoint</vt:lpstr>
      <vt:lpstr>Presentación de PowerPoint</vt:lpstr>
      <vt:lpstr>Espacio entre caracteres</vt:lpstr>
      <vt:lpstr>Sangrías</vt:lpstr>
      <vt:lpstr>Sangría de la  primera línea</vt:lpstr>
      <vt:lpstr>Alineaciones</vt:lpstr>
      <vt:lpstr>Espacio anterior y posterior</vt:lpstr>
      <vt:lpstr>Interlineado</vt:lpstr>
      <vt:lpstr>Letra capital</vt:lpstr>
      <vt:lpstr>Webgrafía</vt:lpstr>
    </vt:vector>
  </TitlesOfParts>
  <Company>PREPA1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Trabajo Social</cp:lastModifiedBy>
  <cp:revision>239</cp:revision>
  <cp:lastPrinted>2013-03-13T22:36:31Z</cp:lastPrinted>
  <dcterms:created xsi:type="dcterms:W3CDTF">2012-04-09T12:54:14Z</dcterms:created>
  <dcterms:modified xsi:type="dcterms:W3CDTF">2014-10-17T17:32:07Z</dcterms:modified>
</cp:coreProperties>
</file>