
<file path=[Content_Types].xml><?xml version="1.0" encoding="utf-8"?>
<Types xmlns="http://schemas.openxmlformats.org/package/2006/content-types">
  <Default Extension="xml" ContentType="application/xml"/>
  <Default Extension="png" ContentType="image/png"/>
  <Default Extension="wmf" ContentType="image/x-wmf"/>
  <Default Extension="jpeg" ContentType="image/jpeg"/>
  <Default Extension="doc" ContentType="application/msword"/>
  <Default Extension="emf" ContentType="image/x-emf"/>
  <Default Extension="rels" ContentType="application/vnd.openxmlformats-package.relationships+xml"/>
  <Default Extension="vml" ContentType="application/vnd.openxmlformats-officedocument.vmlDrawing"/>
  <Default Extension="gif" ContentType="image/gif"/>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67"/>
  </p:notesMasterIdLst>
  <p:sldIdLst>
    <p:sldId id="346" r:id="rId2"/>
    <p:sldId id="294" r:id="rId3"/>
    <p:sldId id="295" r:id="rId4"/>
    <p:sldId id="289" r:id="rId5"/>
    <p:sldId id="298" r:id="rId6"/>
    <p:sldId id="299" r:id="rId7"/>
    <p:sldId id="302" r:id="rId8"/>
    <p:sldId id="300" r:id="rId9"/>
    <p:sldId id="275" r:id="rId10"/>
    <p:sldId id="276" r:id="rId11"/>
    <p:sldId id="277" r:id="rId12"/>
    <p:sldId id="301" r:id="rId13"/>
    <p:sldId id="285" r:id="rId14"/>
    <p:sldId id="257" r:id="rId15"/>
    <p:sldId id="334"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260" r:id="rId36"/>
    <p:sldId id="261" r:id="rId37"/>
    <p:sldId id="282" r:id="rId38"/>
    <p:sldId id="283" r:id="rId39"/>
    <p:sldId id="284" r:id="rId40"/>
    <p:sldId id="262" r:id="rId41"/>
    <p:sldId id="263" r:id="rId42"/>
    <p:sldId id="264" r:id="rId43"/>
    <p:sldId id="265" r:id="rId44"/>
    <p:sldId id="286" r:id="rId45"/>
    <p:sldId id="266" r:id="rId46"/>
    <p:sldId id="287" r:id="rId47"/>
    <p:sldId id="288" r:id="rId48"/>
    <p:sldId id="267" r:id="rId49"/>
    <p:sldId id="278" r:id="rId50"/>
    <p:sldId id="279" r:id="rId51"/>
    <p:sldId id="268" r:id="rId52"/>
    <p:sldId id="280" r:id="rId53"/>
    <p:sldId id="281" r:id="rId54"/>
    <p:sldId id="335" r:id="rId55"/>
    <p:sldId id="336" r:id="rId56"/>
    <p:sldId id="337" r:id="rId57"/>
    <p:sldId id="338" r:id="rId58"/>
    <p:sldId id="339" r:id="rId59"/>
    <p:sldId id="340" r:id="rId60"/>
    <p:sldId id="341" r:id="rId61"/>
    <p:sldId id="342" r:id="rId62"/>
    <p:sldId id="343" r:id="rId63"/>
    <p:sldId id="344" r:id="rId64"/>
    <p:sldId id="345" r:id="rId65"/>
    <p:sldId id="347" r:id="rId6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32" autoAdjust="0"/>
  </p:normalViewPr>
  <p:slideViewPr>
    <p:cSldViewPr showGuides="1">
      <p:cViewPr>
        <p:scale>
          <a:sx n="100" d="100"/>
          <a:sy n="100" d="100"/>
        </p:scale>
        <p:origin x="-1048" y="-5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865FA76-F634-47BE-8941-81553804F6E7}" type="datetimeFigureOut">
              <a:rPr lang="es-ES"/>
              <a:pPr>
                <a:defRPr/>
              </a:pPr>
              <a:t>31/03/14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1C61ED9D-3684-4E91-B922-DCD39681287E}" type="slidenum">
              <a:rPr lang="es-ES"/>
              <a:pPr>
                <a:defRPr/>
              </a:pPr>
              <a:t>‹#›</a:t>
            </a:fld>
            <a:endParaRPr lang="es-ES"/>
          </a:p>
        </p:txBody>
      </p:sp>
    </p:spTree>
    <p:extLst>
      <p:ext uri="{BB962C8B-B14F-4D97-AF65-F5344CB8AC3E}">
        <p14:creationId xmlns:p14="http://schemas.microsoft.com/office/powerpoint/2010/main" val="2416146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113D6A-70D0-49E4-AE3B-46AAC47EC659}" type="slidenum">
              <a:rPr lang="es-ES" smtClean="0"/>
              <a:pPr eaLnBrk="1" hangingPunct="1"/>
              <a:t>15</a:t>
            </a:fld>
            <a:endParaRPr lang="es-E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0428E6F-397F-4FB0-BFB2-7A7E56E7929E}" type="slidenum">
              <a:rPr lang="es-ES" smtClean="0"/>
              <a:pPr eaLnBrk="1" hangingPunct="1"/>
              <a:t>24</a:t>
            </a:fld>
            <a:endParaRPr lang="es-ES"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757B2B-0CC5-4522-A186-11002C654F31}" type="slidenum">
              <a:rPr lang="es-ES" smtClean="0"/>
              <a:pPr eaLnBrk="1" hangingPunct="1"/>
              <a:t>25</a:t>
            </a:fld>
            <a:endParaRPr lang="es-E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3D4027-AA87-4420-8E2C-A541710F9CFE}" type="slidenum">
              <a:rPr lang="es-ES" smtClean="0"/>
              <a:pPr eaLnBrk="1" hangingPunct="1"/>
              <a:t>26</a:t>
            </a:fld>
            <a:endParaRPr lang="es-ES" smtClean="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2A7F72-98B7-45FD-A6D2-A214D6F5D178}" type="slidenum">
              <a:rPr lang="es-ES" smtClean="0"/>
              <a:pPr eaLnBrk="1" hangingPunct="1"/>
              <a:t>27</a:t>
            </a:fld>
            <a:endParaRPr lang="es-ES" smtClean="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7F59C68-7D97-42C4-A80A-85AEDFFEB232}" type="slidenum">
              <a:rPr lang="es-ES" smtClean="0"/>
              <a:pPr eaLnBrk="1" hangingPunct="1"/>
              <a:t>28</a:t>
            </a:fld>
            <a:endParaRPr lang="es-E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F4A25F0-C6C3-4F7E-B525-39E2F0C97FD6}" type="slidenum">
              <a:rPr lang="es-ES" smtClean="0"/>
              <a:pPr eaLnBrk="1" hangingPunct="1"/>
              <a:t>30</a:t>
            </a:fld>
            <a:endParaRPr lang="es-ES" smtClean="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997B394-0C88-4D30-A2F8-B49F10D0C2BB}" type="slidenum">
              <a:rPr lang="es-ES" smtClean="0"/>
              <a:pPr eaLnBrk="1" hangingPunct="1"/>
              <a:t>32</a:t>
            </a:fld>
            <a:endParaRPr lang="es-ES"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E37E195-44DB-4020-8CA7-5AB881EB25E5}" type="slidenum">
              <a:rPr lang="es-ES" smtClean="0"/>
              <a:pPr eaLnBrk="1" hangingPunct="1"/>
              <a:t>33</a:t>
            </a:fld>
            <a:endParaRPr lang="es-ES" smtClean="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DC3299E-C041-4B9D-9262-B6C2BC0BFABB}" type="slidenum">
              <a:rPr lang="es-ES" smtClean="0"/>
              <a:pPr eaLnBrk="1" hangingPunct="1"/>
              <a:t>34</a:t>
            </a:fld>
            <a:endParaRPr lang="es-ES"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B62490-6005-4460-BAF8-DED074FE75AA}" type="slidenum">
              <a:rPr lang="es-ES" smtClean="0"/>
              <a:pPr eaLnBrk="1" hangingPunct="1"/>
              <a:t>16</a:t>
            </a:fld>
            <a:endParaRPr lang="es-ES"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4176C9-2E86-411D-AB59-174D717313F5}" type="slidenum">
              <a:rPr lang="es-ES" smtClean="0"/>
              <a:pPr eaLnBrk="1" hangingPunct="1"/>
              <a:t>17</a:t>
            </a:fld>
            <a:endParaRPr lang="es-ES"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8A53FE-4BEF-46B0-BAE6-644DEF66AB1A}" type="slidenum">
              <a:rPr lang="es-ES" smtClean="0"/>
              <a:pPr eaLnBrk="1" hangingPunct="1"/>
              <a:t>18</a:t>
            </a:fld>
            <a:endParaRPr lang="es-ES"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D7B17C9-81DE-4D85-AEAA-D1213646EB40}" type="slidenum">
              <a:rPr lang="es-ES" smtClean="0"/>
              <a:pPr eaLnBrk="1" hangingPunct="1"/>
              <a:t>19</a:t>
            </a:fld>
            <a:endParaRPr lang="es-E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B86E41-C12B-4171-B130-2DA6B61AB403}" type="slidenum">
              <a:rPr lang="es-ES" smtClean="0"/>
              <a:pPr eaLnBrk="1" hangingPunct="1"/>
              <a:t>20</a:t>
            </a:fld>
            <a:endParaRPr lang="es-ES" smtClean="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33D0F0-BE30-4B92-9D7D-C24BB82789E3}" type="slidenum">
              <a:rPr lang="es-ES" smtClean="0"/>
              <a:pPr eaLnBrk="1" hangingPunct="1"/>
              <a:t>21</a:t>
            </a:fld>
            <a:endParaRPr lang="es-ES" smtClean="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Vanessa</a:t>
            </a:r>
          </a:p>
          <a:p>
            <a:pPr eaLnBrk="1" hangingPunct="1">
              <a:spcBef>
                <a:spcPct val="0"/>
              </a:spcBef>
            </a:pPr>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3E24A8-D742-4825-938E-A4264C1F1803}" type="slidenum">
              <a:rPr lang="es-ES" smtClean="0"/>
              <a:pPr eaLnBrk="1" hangingPunct="1"/>
              <a:t>22</a:t>
            </a:fld>
            <a:endParaRPr lang="es-ES"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8E9D14-7C52-4EDC-B9C3-B108081F932E}" type="slidenum">
              <a:rPr lang="es-ES" smtClean="0"/>
              <a:pPr eaLnBrk="1" hangingPunct="1"/>
              <a:t>23</a:t>
            </a:fld>
            <a:endParaRPr lang="es-E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s-ES">
                <a:latin typeface="Arial" charset="0"/>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s-ES">
                <a:latin typeface="Arial" charset="0"/>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s-ES">
                <a:latin typeface="Arial" charset="0"/>
              </a:endParaRPr>
            </a:p>
          </p:txBody>
        </p:sp>
      </p:grpSp>
      <p:sp>
        <p:nvSpPr>
          <p:cNvPr id="30722" name="Rectangle 2"/>
          <p:cNvSpPr>
            <a:spLocks noGrp="1" noChangeArrowheads="1"/>
          </p:cNvSpPr>
          <p:nvPr>
            <p:ph type="ctrTitle"/>
          </p:nvPr>
        </p:nvSpPr>
        <p:spPr>
          <a:xfrm>
            <a:off x="685800" y="685800"/>
            <a:ext cx="7772400" cy="2127250"/>
          </a:xfrm>
        </p:spPr>
        <p:txBody>
          <a:bodyPr/>
          <a:lstStyle>
            <a:lvl1pPr algn="ctr">
              <a:defRPr sz="5800"/>
            </a:lvl1pPr>
          </a:lstStyle>
          <a:p>
            <a:r>
              <a:rPr lang="es-ES"/>
              <a:t>Haga clic para cambiar el estilo de título	</a:t>
            </a:r>
          </a:p>
        </p:txBody>
      </p:sp>
      <p:sp>
        <p:nvSpPr>
          <p:cNvPr id="3072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s-ES"/>
              <a:t>Haga clic para modificar el estilo de subtítulo del patrón</a:t>
            </a:r>
          </a:p>
        </p:txBody>
      </p:sp>
      <p:sp>
        <p:nvSpPr>
          <p:cNvPr id="8" name="Rectangle 4"/>
          <p:cNvSpPr>
            <a:spLocks noGrp="1" noChangeArrowheads="1"/>
          </p:cNvSpPr>
          <p:nvPr>
            <p:ph type="dt" sz="half" idx="10"/>
          </p:nvPr>
        </p:nvSpPr>
        <p:spPr/>
        <p:txBody>
          <a:bodyPr/>
          <a:lstStyle>
            <a:lvl1pPr>
              <a:defRPr/>
            </a:lvl1pPr>
          </a:lstStyle>
          <a:p>
            <a:pPr>
              <a:defRPr/>
            </a:pPr>
            <a:endParaRPr lang="es-ES"/>
          </a:p>
        </p:txBody>
      </p:sp>
      <p:sp>
        <p:nvSpPr>
          <p:cNvPr id="9" name="Rectangle 5"/>
          <p:cNvSpPr>
            <a:spLocks noGrp="1" noChangeArrowheads="1"/>
          </p:cNvSpPr>
          <p:nvPr>
            <p:ph type="ftr" sz="quarter" idx="11"/>
          </p:nvPr>
        </p:nvSpPr>
        <p:spPr/>
        <p:txBody>
          <a:bodyPr/>
          <a:lstStyle>
            <a:lvl1pPr>
              <a:defRPr/>
            </a:lvl1pPr>
          </a:lstStyle>
          <a:p>
            <a:pPr>
              <a:defRPr/>
            </a:pPr>
            <a:endParaRPr lang="es-ES"/>
          </a:p>
        </p:txBody>
      </p:sp>
      <p:sp>
        <p:nvSpPr>
          <p:cNvPr id="10" name="Rectangle 6"/>
          <p:cNvSpPr>
            <a:spLocks noGrp="1" noChangeArrowheads="1"/>
          </p:cNvSpPr>
          <p:nvPr>
            <p:ph type="sldNum" sz="quarter" idx="12"/>
          </p:nvPr>
        </p:nvSpPr>
        <p:spPr/>
        <p:txBody>
          <a:bodyPr/>
          <a:lstStyle>
            <a:lvl1pPr>
              <a:defRPr/>
            </a:lvl1pPr>
          </a:lstStyle>
          <a:p>
            <a:pPr>
              <a:defRPr/>
            </a:pPr>
            <a:fld id="{C1457B66-25C8-42F6-B66E-44A92367250A}" type="slidenum">
              <a:rPr lang="es-ES"/>
              <a:pPr>
                <a:defRPr/>
              </a:pPr>
              <a:t>‹#›</a:t>
            </a:fld>
            <a:endParaRPr lang="es-ES"/>
          </a:p>
        </p:txBody>
      </p:sp>
    </p:spTree>
    <p:extLst>
      <p:ext uri="{BB962C8B-B14F-4D97-AF65-F5344CB8AC3E}">
        <p14:creationId xmlns:p14="http://schemas.microsoft.com/office/powerpoint/2010/main" val="351267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1584577-E068-4A93-A255-EBC9853622A3}" type="slidenum">
              <a:rPr lang="es-ES"/>
              <a:pPr>
                <a:defRPr/>
              </a:pPr>
              <a:t>‹#›</a:t>
            </a:fld>
            <a:endParaRPr lang="es-ES"/>
          </a:p>
        </p:txBody>
      </p:sp>
    </p:spTree>
    <p:extLst>
      <p:ext uri="{BB962C8B-B14F-4D97-AF65-F5344CB8AC3E}">
        <p14:creationId xmlns:p14="http://schemas.microsoft.com/office/powerpoint/2010/main" val="404612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49DBE6E-D16B-45B4-8781-DFEB43BF0B0A}" type="slidenum">
              <a:rPr lang="es-ES"/>
              <a:pPr>
                <a:defRPr/>
              </a:pPr>
              <a:t>‹#›</a:t>
            </a:fld>
            <a:endParaRPr lang="es-ES"/>
          </a:p>
        </p:txBody>
      </p:sp>
    </p:spTree>
    <p:extLst>
      <p:ext uri="{BB962C8B-B14F-4D97-AF65-F5344CB8AC3E}">
        <p14:creationId xmlns:p14="http://schemas.microsoft.com/office/powerpoint/2010/main" val="2063941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6870700" cy="16002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828800"/>
            <a:ext cx="3771900" cy="3657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10100" y="1828800"/>
            <a:ext cx="3771900" cy="3657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F1278D3-FEC5-4482-8D6D-2E9D3FFFE796}" type="slidenum">
              <a:rPr lang="es-ES"/>
              <a:pPr>
                <a:defRPr/>
              </a:pPr>
              <a:t>‹#›</a:t>
            </a:fld>
            <a:endParaRPr lang="es-ES"/>
          </a:p>
        </p:txBody>
      </p:sp>
    </p:spTree>
    <p:extLst>
      <p:ext uri="{BB962C8B-B14F-4D97-AF65-F5344CB8AC3E}">
        <p14:creationId xmlns:p14="http://schemas.microsoft.com/office/powerpoint/2010/main" val="97710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2D5CA09-8F44-46BB-91B3-D659E8113A0D}" type="slidenum">
              <a:rPr lang="es-ES"/>
              <a:pPr>
                <a:defRPr/>
              </a:pPr>
              <a:t>‹#›</a:t>
            </a:fld>
            <a:endParaRPr lang="es-ES"/>
          </a:p>
        </p:txBody>
      </p:sp>
    </p:spTree>
    <p:extLst>
      <p:ext uri="{BB962C8B-B14F-4D97-AF65-F5344CB8AC3E}">
        <p14:creationId xmlns:p14="http://schemas.microsoft.com/office/powerpoint/2010/main" val="223726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594D4A2-59B5-4B57-BA20-E623BBC0A4E6}" type="slidenum">
              <a:rPr lang="es-ES"/>
              <a:pPr>
                <a:defRPr/>
              </a:pPr>
              <a:t>‹#›</a:t>
            </a:fld>
            <a:endParaRPr lang="es-ES"/>
          </a:p>
        </p:txBody>
      </p:sp>
    </p:spTree>
    <p:extLst>
      <p:ext uri="{BB962C8B-B14F-4D97-AF65-F5344CB8AC3E}">
        <p14:creationId xmlns:p14="http://schemas.microsoft.com/office/powerpoint/2010/main" val="3661577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F1A91CF-B0D3-49F7-A188-E6FB35562AFD}" type="slidenum">
              <a:rPr lang="es-ES"/>
              <a:pPr>
                <a:defRPr/>
              </a:pPr>
              <a:t>‹#›</a:t>
            </a:fld>
            <a:endParaRPr lang="es-ES"/>
          </a:p>
        </p:txBody>
      </p:sp>
    </p:spTree>
    <p:extLst>
      <p:ext uri="{BB962C8B-B14F-4D97-AF65-F5344CB8AC3E}">
        <p14:creationId xmlns:p14="http://schemas.microsoft.com/office/powerpoint/2010/main" val="334202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B7454F98-218C-4520-A98C-7EAF4D12D9E7}" type="slidenum">
              <a:rPr lang="es-ES"/>
              <a:pPr>
                <a:defRPr/>
              </a:pPr>
              <a:t>‹#›</a:t>
            </a:fld>
            <a:endParaRPr lang="es-ES"/>
          </a:p>
        </p:txBody>
      </p:sp>
    </p:spTree>
    <p:extLst>
      <p:ext uri="{BB962C8B-B14F-4D97-AF65-F5344CB8AC3E}">
        <p14:creationId xmlns:p14="http://schemas.microsoft.com/office/powerpoint/2010/main" val="103148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AA2297C6-0930-412C-BD13-875D3F3FB775}" type="slidenum">
              <a:rPr lang="es-ES"/>
              <a:pPr>
                <a:defRPr/>
              </a:pPr>
              <a:t>‹#›</a:t>
            </a:fld>
            <a:endParaRPr lang="es-ES"/>
          </a:p>
        </p:txBody>
      </p:sp>
    </p:spTree>
    <p:extLst>
      <p:ext uri="{BB962C8B-B14F-4D97-AF65-F5344CB8AC3E}">
        <p14:creationId xmlns:p14="http://schemas.microsoft.com/office/powerpoint/2010/main" val="162888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F067D31-B066-44BA-8C1E-3B03CF5BA2AA}" type="slidenum">
              <a:rPr lang="es-ES"/>
              <a:pPr>
                <a:defRPr/>
              </a:pPr>
              <a:t>‹#›</a:t>
            </a:fld>
            <a:endParaRPr lang="es-ES"/>
          </a:p>
        </p:txBody>
      </p:sp>
    </p:spTree>
    <p:extLst>
      <p:ext uri="{BB962C8B-B14F-4D97-AF65-F5344CB8AC3E}">
        <p14:creationId xmlns:p14="http://schemas.microsoft.com/office/powerpoint/2010/main" val="462391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03E5072-3143-4621-B1F0-872B83770702}" type="slidenum">
              <a:rPr lang="es-ES"/>
              <a:pPr>
                <a:defRPr/>
              </a:pPr>
              <a:t>‹#›</a:t>
            </a:fld>
            <a:endParaRPr lang="es-ES"/>
          </a:p>
        </p:txBody>
      </p:sp>
    </p:spTree>
    <p:extLst>
      <p:ext uri="{BB962C8B-B14F-4D97-AF65-F5344CB8AC3E}">
        <p14:creationId xmlns:p14="http://schemas.microsoft.com/office/powerpoint/2010/main" val="220692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ADAC609-AC61-4CE2-9E49-D0C83DD37F05}" type="slidenum">
              <a:rPr lang="es-ES"/>
              <a:pPr>
                <a:defRPr/>
              </a:pPr>
              <a:t>‹#›</a:t>
            </a:fld>
            <a:endParaRPr lang="es-ES"/>
          </a:p>
        </p:txBody>
      </p:sp>
    </p:spTree>
    <p:extLst>
      <p:ext uri="{BB962C8B-B14F-4D97-AF65-F5344CB8AC3E}">
        <p14:creationId xmlns:p14="http://schemas.microsoft.com/office/powerpoint/2010/main" val="9117634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4099"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970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endParaRPr lang="es-ES"/>
          </a:p>
        </p:txBody>
      </p:sp>
      <p:sp>
        <p:nvSpPr>
          <p:cNvPr id="29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pPr>
              <a:defRPr/>
            </a:pPr>
            <a:endParaRPr lang="es-ES"/>
          </a:p>
        </p:txBody>
      </p:sp>
      <p:sp>
        <p:nvSpPr>
          <p:cNvPr id="2970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A957C3C8-D474-41B1-901C-1771F5612F68}" type="slidenum">
              <a:rPr lang="es-ES"/>
              <a:pPr>
                <a:defRPr/>
              </a:pPr>
              <a:t>‹#›</a:t>
            </a:fld>
            <a:endParaRPr lang="es-ES"/>
          </a:p>
        </p:txBody>
      </p:sp>
      <p:sp>
        <p:nvSpPr>
          <p:cNvPr id="29703"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29704"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s-ES">
              <a:latin typeface="Arial" charset="0"/>
            </a:endParaRPr>
          </a:p>
        </p:txBody>
      </p:sp>
      <p:sp>
        <p:nvSpPr>
          <p:cNvPr id="29705"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29706"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es-E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05"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wmf"/><Relationship Id="rId5" Type="http://schemas.openxmlformats.org/officeDocument/2006/relationships/image" Target="../media/image8.jpe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audio" Target="../media/audio3.wav"/><Relationship Id="rId5" Type="http://schemas.openxmlformats.org/officeDocument/2006/relationships/audio" Target="../media/audio4.wav"/><Relationship Id="rId6" Type="http://schemas.openxmlformats.org/officeDocument/2006/relationships/audio" Target="../media/audio5.wav"/><Relationship Id="rId7" Type="http://schemas.openxmlformats.org/officeDocument/2006/relationships/image" Target="../media/image2.wmf"/><Relationship Id="rId8" Type="http://schemas.openxmlformats.org/officeDocument/2006/relationships/image" Target="../media/image3.wmf"/><Relationship Id="rId9" Type="http://schemas.openxmlformats.org/officeDocument/2006/relationships/image" Target="../media/image4.wm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4.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6.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6.wav"/></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es.wikipedia.org/wiki/Imagen:FACTORES-COMUNICACION.JPG" TargetMode="External"/><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3" Type="http://schemas.openxmlformats.org/officeDocument/2006/relationships/hyperlink" Target="http://upload.wikimedia.org/wikipedia/commons/d/d5/Elementos_proceso_comunicaci%C3%B3n.jpg" TargetMode="External"/><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20.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21.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wmf"/><Relationship Id="rId3" Type="http://schemas.openxmlformats.org/officeDocument/2006/relationships/image" Target="../media/image25.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 Id="rId3" Type="http://schemas.openxmlformats.org/officeDocument/2006/relationships/image" Target="../media/image3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2 Subtítulo"/>
          <p:cNvSpPr txBox="1">
            <a:spLocks/>
          </p:cNvSpPr>
          <p:nvPr/>
        </p:nvSpPr>
        <p:spPr>
          <a:xfrm>
            <a:off x="4572000" y="3213100"/>
            <a:ext cx="3887788" cy="10080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fontAlgn="auto" hangingPunct="1">
              <a:spcAft>
                <a:spcPts val="0"/>
              </a:spcAft>
              <a:buFontTx/>
              <a:buNone/>
              <a:defRPr/>
            </a:pPr>
            <a:r>
              <a:rPr lang="es-MX" sz="1500" dirty="0" smtClean="0">
                <a:solidFill>
                  <a:schemeClr val="bg1">
                    <a:lumMod val="50000"/>
                  </a:schemeClr>
                </a:solidFill>
                <a:effectLst>
                  <a:outerShdw blurRad="38100" dist="38100" dir="2700000" algn="tl">
                    <a:srgbClr val="000000">
                      <a:alpha val="43137"/>
                    </a:srgbClr>
                  </a:outerShdw>
                </a:effectLst>
                <a:cs typeface="Arial"/>
              </a:rPr>
              <a:t>Mtra. Rosario Barrera Gálvez</a:t>
            </a:r>
          </a:p>
          <a:p>
            <a:pPr marL="0" indent="0" algn="ctr" eaLnBrk="1" fontAlgn="auto" hangingPunct="1">
              <a:spcAft>
                <a:spcPts val="0"/>
              </a:spcAft>
              <a:buFontTx/>
              <a:buNone/>
              <a:defRPr/>
            </a:pPr>
            <a:endParaRPr lang="es-MX" sz="1500" dirty="0">
              <a:solidFill>
                <a:schemeClr val="bg1">
                  <a:lumMod val="50000"/>
                </a:schemeClr>
              </a:solidFill>
              <a:effectLst>
                <a:outerShdw blurRad="38100" dist="38100" dir="2700000" algn="tl">
                  <a:srgbClr val="000000">
                    <a:alpha val="43137"/>
                  </a:srgbClr>
                </a:outerShdw>
              </a:effectLst>
              <a:cs typeface="Arial"/>
            </a:endParaRPr>
          </a:p>
          <a:p>
            <a:pPr marL="0" indent="0" algn="r" eaLnBrk="1" fontAlgn="auto" hangingPunct="1">
              <a:spcAft>
                <a:spcPts val="0"/>
              </a:spcAft>
              <a:buFontTx/>
              <a:buNone/>
              <a:defRPr/>
            </a:pPr>
            <a:r>
              <a:rPr lang="es-MX" sz="1500" dirty="0" smtClean="0">
                <a:solidFill>
                  <a:schemeClr val="bg1">
                    <a:lumMod val="50000"/>
                  </a:schemeClr>
                </a:solidFill>
                <a:effectLst>
                  <a:outerShdw blurRad="38100" dist="38100" dir="2700000" algn="tl">
                    <a:srgbClr val="000000">
                      <a:alpha val="43137"/>
                    </a:srgbClr>
                  </a:outerShdw>
                </a:effectLst>
                <a:cs typeface="Arial"/>
              </a:rPr>
              <a:t>Diciembre 2013</a:t>
            </a:r>
          </a:p>
        </p:txBody>
      </p:sp>
      <p:sp>
        <p:nvSpPr>
          <p:cNvPr id="2051" name="1 Título"/>
          <p:cNvSpPr txBox="1">
            <a:spLocks/>
          </p:cNvSpPr>
          <p:nvPr/>
        </p:nvSpPr>
        <p:spPr bwMode="auto">
          <a:xfrm>
            <a:off x="4211638" y="1773238"/>
            <a:ext cx="46847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sz="3200" b="1" dirty="0" smtClean="0">
                <a:solidFill>
                  <a:srgbClr val="000090"/>
                </a:solidFill>
                <a:cs typeface="Arial" charset="0"/>
              </a:rPr>
              <a:t>Proceso de comunicación</a:t>
            </a:r>
            <a:endParaRPr lang="es-MX" sz="3200" b="1" dirty="0">
              <a:solidFill>
                <a:srgbClr val="000090"/>
              </a:solidFill>
              <a:cs typeface="Arial" charset="0"/>
            </a:endParaRPr>
          </a:p>
        </p:txBody>
      </p:sp>
      <p:pic>
        <p:nvPicPr>
          <p:cNvPr id="205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6250"/>
            <a:ext cx="3429000"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4"/>
          <p:cNvSpPr txBox="1">
            <a:spLocks noChangeArrowheads="1"/>
          </p:cNvSpPr>
          <p:nvPr/>
        </p:nvSpPr>
        <p:spPr bwMode="auto">
          <a:xfrm>
            <a:off x="5003800" y="692150"/>
            <a:ext cx="46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2054" name="TextBox 6"/>
          <p:cNvSpPr txBox="1">
            <a:spLocks noChangeArrowheads="1"/>
          </p:cNvSpPr>
          <p:nvPr/>
        </p:nvSpPr>
        <p:spPr bwMode="auto">
          <a:xfrm>
            <a:off x="4859338" y="5084763"/>
            <a:ext cx="3889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0090"/>
                </a:solidFill>
              </a:rPr>
              <a:t>http://www.uaeh.edu.mx/virtual</a:t>
            </a:r>
          </a:p>
        </p:txBody>
      </p:sp>
    </p:spTree>
    <p:extLst>
      <p:ext uri="{BB962C8B-B14F-4D97-AF65-F5344CB8AC3E}">
        <p14:creationId xmlns:p14="http://schemas.microsoft.com/office/powerpoint/2010/main" val="9187042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61237" y="1412776"/>
            <a:ext cx="7342584" cy="453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spcBef>
                <a:spcPct val="20000"/>
              </a:spcBef>
              <a:buClr>
                <a:schemeClr val="bg2"/>
              </a:buClr>
              <a:buSzPct val="75000"/>
              <a:buFont typeface="Wingdings" pitchFamily="2" charset="2"/>
              <a:buNone/>
            </a:pPr>
            <a:r>
              <a:rPr lang="es-ES_tradnl" sz="2000" dirty="0">
                <a:latin typeface="Century Gothic" pitchFamily="34" charset="0"/>
              </a:rPr>
              <a:t>	</a:t>
            </a:r>
            <a:r>
              <a:rPr lang="es-ES_tradnl" sz="2000" dirty="0">
                <a:solidFill>
                  <a:srgbClr val="0C0408"/>
                </a:solidFill>
                <a:latin typeface="Century Gothic" pitchFamily="34" charset="0"/>
              </a:rPr>
              <a:t>La información se toma como el proceso de recolección, acumulación y registro de los datos provenientes del mundo, los cuales propician en el sujeto la apropiación y el conocimiento de dicho mundo. </a:t>
            </a:r>
            <a:endParaRPr lang="es-ES_tradnl" sz="2000" dirty="0" smtClean="0">
              <a:solidFill>
                <a:srgbClr val="0C0408"/>
              </a:solidFill>
              <a:latin typeface="Century Gothic" pitchFamily="34" charset="0"/>
            </a:endParaRPr>
          </a:p>
          <a:p>
            <a:pPr marL="342900" indent="-342900" algn="just">
              <a:spcBef>
                <a:spcPct val="20000"/>
              </a:spcBef>
              <a:buClr>
                <a:schemeClr val="bg2"/>
              </a:buClr>
              <a:buSzPct val="75000"/>
              <a:buFont typeface="Wingdings" pitchFamily="2" charset="2"/>
              <a:buNone/>
            </a:pPr>
            <a:endParaRPr lang="es-ES_tradnl" sz="2000" dirty="0">
              <a:solidFill>
                <a:srgbClr val="0C0408"/>
              </a:solidFill>
              <a:latin typeface="Century Gothic" pitchFamily="34" charset="0"/>
            </a:endParaRPr>
          </a:p>
          <a:p>
            <a:pPr marL="342900" indent="-342900" algn="just">
              <a:spcBef>
                <a:spcPct val="20000"/>
              </a:spcBef>
              <a:buClr>
                <a:schemeClr val="bg2"/>
              </a:buClr>
              <a:buSzPct val="75000"/>
              <a:buFont typeface="Wingdings" pitchFamily="2" charset="2"/>
              <a:buNone/>
            </a:pPr>
            <a:r>
              <a:rPr lang="es-ES_tradnl" sz="2000" dirty="0" smtClean="0">
                <a:solidFill>
                  <a:srgbClr val="0C0408"/>
                </a:solidFill>
                <a:latin typeface="Century Gothic" pitchFamily="34" charset="0"/>
              </a:rPr>
              <a:t>	Este </a:t>
            </a:r>
            <a:r>
              <a:rPr lang="es-ES_tradnl" sz="2000" dirty="0">
                <a:solidFill>
                  <a:srgbClr val="0C0408"/>
                </a:solidFill>
                <a:latin typeface="Century Gothic" pitchFamily="34" charset="0"/>
              </a:rPr>
              <a:t>proceso incluye un sujeto que se informa y un objeto sobre el cual se informa. Es unidireccional</a:t>
            </a:r>
            <a:r>
              <a:rPr lang="es-ES_tradnl" sz="2000" dirty="0" smtClean="0">
                <a:solidFill>
                  <a:srgbClr val="0C0408"/>
                </a:solidFill>
                <a:latin typeface="Century Gothic" pitchFamily="34" charset="0"/>
              </a:rPr>
              <a:t>.</a:t>
            </a:r>
          </a:p>
          <a:p>
            <a:pPr marL="342900" indent="-342900" algn="just">
              <a:spcBef>
                <a:spcPct val="20000"/>
              </a:spcBef>
              <a:buClr>
                <a:schemeClr val="bg2"/>
              </a:buClr>
              <a:buSzPct val="75000"/>
              <a:buFont typeface="Wingdings" pitchFamily="2" charset="2"/>
              <a:buNone/>
            </a:pPr>
            <a:endParaRPr lang="es-ES_tradnl" sz="2000" dirty="0">
              <a:solidFill>
                <a:srgbClr val="0C0408"/>
              </a:solidFill>
              <a:latin typeface="Century Gothic" pitchFamily="34" charset="0"/>
            </a:endParaRPr>
          </a:p>
          <a:p>
            <a:pPr marL="342900" indent="-342900" algn="just">
              <a:spcBef>
                <a:spcPct val="20000"/>
              </a:spcBef>
              <a:buClr>
                <a:schemeClr val="bg2"/>
              </a:buClr>
              <a:buSzPct val="75000"/>
              <a:buFont typeface="Wingdings" pitchFamily="2" charset="2"/>
              <a:buNone/>
            </a:pPr>
            <a:r>
              <a:rPr lang="es-ES_tradnl" sz="2000" dirty="0">
                <a:solidFill>
                  <a:srgbClr val="0C0408"/>
                </a:solidFill>
                <a:latin typeface="Century Gothic" pitchFamily="34" charset="0"/>
              </a:rPr>
              <a:t>	La Comunicación en cambio es un proceso bidireccional, en la medida que transmite la información de un sujeto a </a:t>
            </a:r>
            <a:r>
              <a:rPr lang="es-ES_tradnl" sz="2000" dirty="0" smtClean="0">
                <a:solidFill>
                  <a:srgbClr val="0C0408"/>
                </a:solidFill>
                <a:latin typeface="Century Gothic" pitchFamily="34" charset="0"/>
              </a:rPr>
              <a:t>otro.</a:t>
            </a:r>
            <a:endParaRPr lang="es-ES_tradnl" sz="2000" dirty="0">
              <a:solidFill>
                <a:srgbClr val="0C0408"/>
              </a:solidFill>
              <a:latin typeface="Century Gothic" pitchFamily="34" charset="0"/>
            </a:endParaRPr>
          </a:p>
        </p:txBody>
      </p:sp>
      <p:pic>
        <p:nvPicPr>
          <p:cNvPr id="33795" name="Picture 3" descr="BD0497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029200"/>
            <a:ext cx="208597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0-#ppt_w/2"/>
                                          </p:val>
                                        </p:tav>
                                        <p:tav tm="100000">
                                          <p:val>
                                            <p:strVal val="#ppt_x"/>
                                          </p:val>
                                        </p:tav>
                                      </p:tavLst>
                                    </p:anim>
                                    <p:anim calcmode="lin" valueType="num">
                                      <p:cBhvr additive="base">
                                        <p:cTn id="8" dur="500" fill="hold"/>
                                        <p:tgtEl>
                                          <p:spTgt spid="337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838200" y="304800"/>
            <a:ext cx="7010400" cy="40011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kumimoji="1" lang="es-ES_tradnl" sz="2000" b="1" dirty="0" smtClean="0">
                <a:solidFill>
                  <a:srgbClr val="C00000"/>
                </a:solidFill>
                <a:latin typeface="Century Gothic" pitchFamily="34" charset="0"/>
              </a:rPr>
              <a:t>Información </a:t>
            </a:r>
            <a:endParaRPr kumimoji="1" lang="es-ES_tradnl" sz="2000" b="1" dirty="0">
              <a:solidFill>
                <a:srgbClr val="C00000"/>
              </a:solidFill>
              <a:latin typeface="Century Gothic" pitchFamily="34" charset="0"/>
            </a:endParaRPr>
          </a:p>
        </p:txBody>
      </p:sp>
      <p:sp>
        <p:nvSpPr>
          <p:cNvPr id="1028" name="Text Box 3"/>
          <p:cNvSpPr txBox="1">
            <a:spLocks noChangeArrowheads="1"/>
          </p:cNvSpPr>
          <p:nvPr/>
        </p:nvSpPr>
        <p:spPr bwMode="auto">
          <a:xfrm>
            <a:off x="6217618" y="752969"/>
            <a:ext cx="1908175"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70000"/>
              </a:lnSpc>
              <a:spcBef>
                <a:spcPct val="50000"/>
              </a:spcBef>
            </a:pPr>
            <a:r>
              <a:rPr kumimoji="1" lang="es-ES_tradnl" b="1">
                <a:latin typeface="Century Gothic" pitchFamily="34" charset="0"/>
              </a:rPr>
              <a:t>OBJETO</a:t>
            </a:r>
          </a:p>
          <a:p>
            <a:pPr algn="ctr" eaLnBrk="1" hangingPunct="1">
              <a:lnSpc>
                <a:spcPct val="70000"/>
              </a:lnSpc>
              <a:spcBef>
                <a:spcPct val="50000"/>
              </a:spcBef>
            </a:pPr>
            <a:r>
              <a:rPr kumimoji="1" lang="es-ES_tradnl" b="1">
                <a:latin typeface="Century Gothic" pitchFamily="34" charset="0"/>
              </a:rPr>
              <a:t>(El ciclismo) </a:t>
            </a:r>
          </a:p>
        </p:txBody>
      </p:sp>
      <p:sp>
        <p:nvSpPr>
          <p:cNvPr id="1029" name="Text Box 4"/>
          <p:cNvSpPr txBox="1">
            <a:spLocks noChangeArrowheads="1"/>
          </p:cNvSpPr>
          <p:nvPr/>
        </p:nvSpPr>
        <p:spPr bwMode="auto">
          <a:xfrm>
            <a:off x="1676400" y="1676400"/>
            <a:ext cx="1908175"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70000"/>
              </a:lnSpc>
              <a:spcBef>
                <a:spcPct val="50000"/>
              </a:spcBef>
            </a:pPr>
            <a:r>
              <a:rPr kumimoji="1" lang="es-ES_tradnl" b="1">
                <a:latin typeface="Century Gothic" pitchFamily="34" charset="0"/>
              </a:rPr>
              <a:t>SUJETO</a:t>
            </a:r>
          </a:p>
          <a:p>
            <a:pPr algn="ctr" eaLnBrk="1" hangingPunct="1">
              <a:lnSpc>
                <a:spcPct val="70000"/>
              </a:lnSpc>
              <a:spcBef>
                <a:spcPct val="50000"/>
              </a:spcBef>
            </a:pPr>
            <a:r>
              <a:rPr kumimoji="1" lang="es-ES_tradnl" b="1">
                <a:latin typeface="Century Gothic" pitchFamily="34" charset="0"/>
              </a:rPr>
              <a:t>(Guillermo) </a:t>
            </a:r>
          </a:p>
        </p:txBody>
      </p:sp>
      <p:sp>
        <p:nvSpPr>
          <p:cNvPr id="1030" name="Line 5"/>
          <p:cNvSpPr>
            <a:spLocks noChangeShapeType="1"/>
          </p:cNvSpPr>
          <p:nvPr/>
        </p:nvSpPr>
        <p:spPr bwMode="auto">
          <a:xfrm flipH="1">
            <a:off x="3505200" y="1371600"/>
            <a:ext cx="2514600" cy="673100"/>
          </a:xfrm>
          <a:prstGeom prst="line">
            <a:avLst/>
          </a:prstGeom>
          <a:noFill/>
          <a:ln w="57150">
            <a:solidFill>
              <a:srgbClr val="000080"/>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s-MX" sz="1400">
              <a:latin typeface="Century Gothic" pitchFamily="34" charset="0"/>
            </a:endParaRPr>
          </a:p>
        </p:txBody>
      </p:sp>
      <p:sp>
        <p:nvSpPr>
          <p:cNvPr id="1031" name="Text Box 6"/>
          <p:cNvSpPr txBox="1">
            <a:spLocks noChangeArrowheads="1"/>
          </p:cNvSpPr>
          <p:nvPr/>
        </p:nvSpPr>
        <p:spPr bwMode="auto">
          <a:xfrm>
            <a:off x="914400" y="2957735"/>
            <a:ext cx="7010400" cy="40011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kumimoji="1" lang="es-ES_tradnl" sz="2000" b="1" dirty="0" smtClean="0">
                <a:solidFill>
                  <a:srgbClr val="C00000"/>
                </a:solidFill>
                <a:latin typeface="Century Gothic" pitchFamily="34" charset="0"/>
              </a:rPr>
              <a:t>Comunicación </a:t>
            </a:r>
            <a:endParaRPr kumimoji="1" lang="es-ES_tradnl" sz="2000" b="1" dirty="0">
              <a:solidFill>
                <a:srgbClr val="C00000"/>
              </a:solidFill>
              <a:latin typeface="Century Gothic" pitchFamily="34" charset="0"/>
            </a:endParaRPr>
          </a:p>
        </p:txBody>
      </p:sp>
      <p:sp>
        <p:nvSpPr>
          <p:cNvPr id="1032" name="Text Box 7"/>
          <p:cNvSpPr txBox="1">
            <a:spLocks noChangeArrowheads="1"/>
          </p:cNvSpPr>
          <p:nvPr/>
        </p:nvSpPr>
        <p:spPr bwMode="auto">
          <a:xfrm>
            <a:off x="609600" y="3795935"/>
            <a:ext cx="1908175"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70000"/>
              </a:lnSpc>
              <a:spcBef>
                <a:spcPct val="50000"/>
              </a:spcBef>
            </a:pPr>
            <a:r>
              <a:rPr kumimoji="1" lang="es-ES_tradnl" b="1">
                <a:latin typeface="Century Gothic" pitchFamily="34" charset="0"/>
              </a:rPr>
              <a:t>SUJETO 1</a:t>
            </a:r>
          </a:p>
          <a:p>
            <a:pPr algn="ctr" eaLnBrk="1" hangingPunct="1">
              <a:lnSpc>
                <a:spcPct val="70000"/>
              </a:lnSpc>
              <a:spcBef>
                <a:spcPct val="50000"/>
              </a:spcBef>
            </a:pPr>
            <a:r>
              <a:rPr kumimoji="1" lang="es-ES_tradnl" b="1">
                <a:latin typeface="Century Gothic" pitchFamily="34" charset="0"/>
              </a:rPr>
              <a:t>(Guillermo) </a:t>
            </a:r>
          </a:p>
        </p:txBody>
      </p:sp>
      <p:sp>
        <p:nvSpPr>
          <p:cNvPr id="1033" name="Text Box 8"/>
          <p:cNvSpPr txBox="1">
            <a:spLocks noChangeArrowheads="1"/>
          </p:cNvSpPr>
          <p:nvPr/>
        </p:nvSpPr>
        <p:spPr bwMode="auto">
          <a:xfrm>
            <a:off x="3425825" y="3751485"/>
            <a:ext cx="1908175"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70000"/>
              </a:lnSpc>
              <a:spcBef>
                <a:spcPct val="50000"/>
              </a:spcBef>
            </a:pPr>
            <a:r>
              <a:rPr kumimoji="1" lang="es-ES_tradnl" b="1">
                <a:latin typeface="Century Gothic" pitchFamily="34" charset="0"/>
              </a:rPr>
              <a:t>OBJETO </a:t>
            </a:r>
          </a:p>
          <a:p>
            <a:pPr algn="ctr" eaLnBrk="1" hangingPunct="1">
              <a:lnSpc>
                <a:spcPct val="70000"/>
              </a:lnSpc>
              <a:spcBef>
                <a:spcPct val="50000"/>
              </a:spcBef>
            </a:pPr>
            <a:r>
              <a:rPr kumimoji="1" lang="es-ES_tradnl" b="1">
                <a:latin typeface="Century Gothic" pitchFamily="34" charset="0"/>
              </a:rPr>
              <a:t>(El ciclismo) </a:t>
            </a:r>
          </a:p>
        </p:txBody>
      </p:sp>
      <p:sp>
        <p:nvSpPr>
          <p:cNvPr id="1034" name="Text Box 9"/>
          <p:cNvSpPr txBox="1">
            <a:spLocks noChangeArrowheads="1"/>
          </p:cNvSpPr>
          <p:nvPr/>
        </p:nvSpPr>
        <p:spPr bwMode="auto">
          <a:xfrm>
            <a:off x="6169025" y="3719735"/>
            <a:ext cx="1908175"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70000"/>
              </a:lnSpc>
              <a:spcBef>
                <a:spcPct val="50000"/>
              </a:spcBef>
            </a:pPr>
            <a:r>
              <a:rPr kumimoji="1" lang="es-ES_tradnl" b="1">
                <a:latin typeface="Century Gothic" pitchFamily="34" charset="0"/>
              </a:rPr>
              <a:t>SUJETO 2</a:t>
            </a:r>
          </a:p>
          <a:p>
            <a:pPr algn="ctr" eaLnBrk="1" hangingPunct="1">
              <a:lnSpc>
                <a:spcPct val="70000"/>
              </a:lnSpc>
              <a:spcBef>
                <a:spcPct val="50000"/>
              </a:spcBef>
            </a:pPr>
            <a:r>
              <a:rPr kumimoji="1" lang="es-ES_tradnl" b="1">
                <a:latin typeface="Century Gothic" pitchFamily="34" charset="0"/>
              </a:rPr>
              <a:t>(Eduardo) </a:t>
            </a:r>
          </a:p>
        </p:txBody>
      </p:sp>
      <p:graphicFrame>
        <p:nvGraphicFramePr>
          <p:cNvPr id="1026" name="Object 10"/>
          <p:cNvGraphicFramePr>
            <a:graphicFrameLocks noChangeAspect="1"/>
          </p:cNvGraphicFramePr>
          <p:nvPr>
            <p:extLst>
              <p:ext uri="{D42A27DB-BD31-4B8C-83A1-F6EECF244321}">
                <p14:modId xmlns:p14="http://schemas.microsoft.com/office/powerpoint/2010/main" val="3572518414"/>
              </p:ext>
            </p:extLst>
          </p:nvPr>
        </p:nvGraphicFramePr>
        <p:xfrm>
          <a:off x="467544" y="1305794"/>
          <a:ext cx="1371600" cy="1057275"/>
        </p:xfrm>
        <a:graphic>
          <a:graphicData uri="http://schemas.openxmlformats.org/presentationml/2006/ole">
            <mc:AlternateContent xmlns:mc="http://schemas.openxmlformats.org/markup-compatibility/2006">
              <mc:Choice xmlns:v="urn:schemas-microsoft-com:vml" Requires="v">
                <p:oleObj spid="_x0000_s1063" name="Imagen" r:id="rId3" imgW="4539600" imgH="3497040" progId="MS_ClipArt_Gallery.2">
                  <p:embed/>
                </p:oleObj>
              </mc:Choice>
              <mc:Fallback>
                <p:oleObj name="Imagen" r:id="rId3" imgW="4539600" imgH="3497040" progId="MS_ClipArt_Gallery.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305794"/>
                        <a:ext cx="1371600"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35" name="Picture 11" descr="art_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791298"/>
            <a:ext cx="12636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p:cNvSpPr txBox="1">
            <a:spLocks noChangeArrowheads="1"/>
          </p:cNvSpPr>
          <p:nvPr/>
        </p:nvSpPr>
        <p:spPr bwMode="auto">
          <a:xfrm>
            <a:off x="2940050" y="5929535"/>
            <a:ext cx="2042547" cy="30777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kumimoji="1" lang="es-ES_tradnl" sz="1400" b="1">
                <a:solidFill>
                  <a:schemeClr val="bg1"/>
                </a:solidFill>
                <a:latin typeface="Century Gothic" pitchFamily="34" charset="0"/>
              </a:rPr>
              <a:t>RETROALIMENTACION</a:t>
            </a:r>
            <a:endParaRPr kumimoji="1" lang="es-ES_tradnl" b="1">
              <a:solidFill>
                <a:schemeClr val="bg1"/>
              </a:solidFill>
              <a:latin typeface="Century Gothic" pitchFamily="34" charset="0"/>
            </a:endParaRPr>
          </a:p>
        </p:txBody>
      </p:sp>
      <p:sp>
        <p:nvSpPr>
          <p:cNvPr id="1037" name="Line 13"/>
          <p:cNvSpPr>
            <a:spLocks noChangeShapeType="1"/>
          </p:cNvSpPr>
          <p:nvPr/>
        </p:nvSpPr>
        <p:spPr bwMode="auto">
          <a:xfrm flipH="1">
            <a:off x="1447800" y="6005735"/>
            <a:ext cx="12954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pPr algn="ctr"/>
            <a:endParaRPr lang="es-MX" sz="1400">
              <a:latin typeface="Century Gothic" pitchFamily="34" charset="0"/>
            </a:endParaRPr>
          </a:p>
        </p:txBody>
      </p:sp>
      <p:sp>
        <p:nvSpPr>
          <p:cNvPr id="1038" name="Line 14"/>
          <p:cNvSpPr>
            <a:spLocks noChangeShapeType="1"/>
          </p:cNvSpPr>
          <p:nvPr/>
        </p:nvSpPr>
        <p:spPr bwMode="auto">
          <a:xfrm flipV="1">
            <a:off x="1447800" y="4710335"/>
            <a:ext cx="0" cy="1295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s-MX" sz="1400">
              <a:latin typeface="Century Gothic" pitchFamily="34" charset="0"/>
            </a:endParaRPr>
          </a:p>
        </p:txBody>
      </p:sp>
      <p:sp>
        <p:nvSpPr>
          <p:cNvPr id="1039" name="Line 15"/>
          <p:cNvSpPr>
            <a:spLocks noChangeShapeType="1"/>
          </p:cNvSpPr>
          <p:nvPr/>
        </p:nvSpPr>
        <p:spPr bwMode="auto">
          <a:xfrm flipH="1">
            <a:off x="5867400" y="6005735"/>
            <a:ext cx="12954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pPr algn="ctr"/>
            <a:endParaRPr lang="es-MX" sz="1400">
              <a:latin typeface="Century Gothic" pitchFamily="34" charset="0"/>
            </a:endParaRPr>
          </a:p>
        </p:txBody>
      </p:sp>
      <p:sp>
        <p:nvSpPr>
          <p:cNvPr id="1040" name="Line 16"/>
          <p:cNvSpPr>
            <a:spLocks noChangeShapeType="1"/>
          </p:cNvSpPr>
          <p:nvPr/>
        </p:nvSpPr>
        <p:spPr bwMode="auto">
          <a:xfrm flipV="1">
            <a:off x="7162800" y="4710335"/>
            <a:ext cx="0" cy="1295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s-MX" sz="1400">
              <a:latin typeface="Century Gothic" pitchFamily="34" charset="0"/>
            </a:endParaRPr>
          </a:p>
        </p:txBody>
      </p:sp>
      <p:sp>
        <p:nvSpPr>
          <p:cNvPr id="1041" name="Text Box 17"/>
          <p:cNvSpPr txBox="1">
            <a:spLocks noChangeArrowheads="1"/>
          </p:cNvSpPr>
          <p:nvPr/>
        </p:nvSpPr>
        <p:spPr bwMode="auto">
          <a:xfrm rot="20718195">
            <a:off x="4178682" y="1720334"/>
            <a:ext cx="1529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kumimoji="1" lang="es-ES_tradnl" b="1">
                <a:latin typeface="Century Gothic" pitchFamily="34" charset="0"/>
              </a:rPr>
              <a:t>Información</a:t>
            </a:r>
          </a:p>
        </p:txBody>
      </p:sp>
      <p:sp>
        <p:nvSpPr>
          <p:cNvPr id="1042" name="Text Box 18"/>
          <p:cNvSpPr txBox="1">
            <a:spLocks noChangeArrowheads="1"/>
          </p:cNvSpPr>
          <p:nvPr/>
        </p:nvSpPr>
        <p:spPr bwMode="auto">
          <a:xfrm>
            <a:off x="7391400" y="4557935"/>
            <a:ext cx="1752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kumimoji="1" lang="es-ES_tradnl" sz="1600" b="1" i="1" dirty="0">
                <a:latin typeface="Century Gothic" pitchFamily="34" charset="0"/>
              </a:rPr>
              <a:t>Doble proceso </a:t>
            </a:r>
          </a:p>
          <a:p>
            <a:pPr algn="ctr" eaLnBrk="1" hangingPunct="1">
              <a:spcBef>
                <a:spcPct val="50000"/>
              </a:spcBef>
            </a:pPr>
            <a:r>
              <a:rPr kumimoji="1" lang="es-ES_tradnl" sz="1600" b="1" i="1" dirty="0">
                <a:latin typeface="Century Gothic" pitchFamily="34" charset="0"/>
              </a:rPr>
              <a:t> información</a:t>
            </a:r>
          </a:p>
          <a:p>
            <a:pPr algn="ctr" eaLnBrk="1" hangingPunct="1">
              <a:spcBef>
                <a:spcPct val="50000"/>
              </a:spcBef>
            </a:pPr>
            <a:r>
              <a:rPr kumimoji="1" lang="es-ES_tradnl" sz="1600" b="1" i="1" dirty="0">
                <a:latin typeface="Century Gothic" pitchFamily="34" charset="0"/>
              </a:rPr>
              <a:t>de 1  sujeto a otro</a:t>
            </a:r>
            <a:endParaRPr kumimoji="1" lang="es-ES_tradnl" sz="1400" b="1" i="1" dirty="0">
              <a:latin typeface="Century Gothic" pitchFamily="34" charset="0"/>
            </a:endParaRPr>
          </a:p>
        </p:txBody>
      </p:sp>
      <p:sp>
        <p:nvSpPr>
          <p:cNvPr id="1043" name="Text Box 19"/>
          <p:cNvSpPr txBox="1">
            <a:spLocks noChangeArrowheads="1"/>
          </p:cNvSpPr>
          <p:nvPr/>
        </p:nvSpPr>
        <p:spPr bwMode="auto">
          <a:xfrm>
            <a:off x="6444208" y="1969878"/>
            <a:ext cx="2242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kumimoji="1" lang="es-ES_tradnl" sz="1400" b="1" i="1" dirty="0">
                <a:latin typeface="Century Gothic" pitchFamily="34" charset="0"/>
              </a:rPr>
              <a:t>Proceso Unidireccional </a:t>
            </a:r>
            <a:endParaRPr kumimoji="1" lang="es-ES_tradnl" b="1" dirty="0">
              <a:latin typeface="Century Gothic"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485800" y="1484784"/>
            <a:ext cx="817240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0096" bIns="0" anchor="ctr">
            <a:spAutoFit/>
          </a:bodyPr>
          <a:lstStyle/>
          <a:p>
            <a:pPr algn="just"/>
            <a:r>
              <a:rPr lang="es-PE" sz="1600" b="1" u="sng" dirty="0" smtClean="0">
                <a:latin typeface="Century Gothic" pitchFamily="34" charset="0"/>
              </a:rPr>
              <a:t>Comunicación</a:t>
            </a:r>
            <a:r>
              <a:rPr lang="es-PE" sz="1600" b="1" u="sng" dirty="0">
                <a:latin typeface="Century Gothic" pitchFamily="34" charset="0"/>
              </a:rPr>
              <a:t>:</a:t>
            </a:r>
            <a:r>
              <a:rPr lang="es-PE" sz="1600" b="1" dirty="0">
                <a:latin typeface="Century Gothic" pitchFamily="34" charset="0"/>
              </a:rPr>
              <a:t>	</a:t>
            </a:r>
            <a:endParaRPr lang="es-ES" sz="1600" dirty="0">
              <a:latin typeface="Century Gothic" pitchFamily="34" charset="0"/>
            </a:endParaRPr>
          </a:p>
          <a:p>
            <a:pPr marL="285750" indent="-285750" algn="just">
              <a:buFont typeface="Arial" pitchFamily="34" charset="0"/>
              <a:buChar char="•"/>
            </a:pPr>
            <a:r>
              <a:rPr lang="es-PE" sz="1600" dirty="0">
                <a:latin typeface="Century Gothic" pitchFamily="34" charset="0"/>
              </a:rPr>
              <a:t>Es el proceso de doble vía, es bidireccional.    </a:t>
            </a:r>
            <a:endParaRPr lang="es-ES" sz="1600" dirty="0">
              <a:latin typeface="Century Gothic" pitchFamily="34" charset="0"/>
            </a:endParaRPr>
          </a:p>
          <a:p>
            <a:pPr marL="285750" indent="-285750" algn="just">
              <a:buFont typeface="Arial" pitchFamily="34" charset="0"/>
              <a:buChar char="•"/>
            </a:pPr>
            <a:r>
              <a:rPr lang="es-PE" sz="1600" dirty="0">
                <a:latin typeface="Century Gothic" pitchFamily="34" charset="0"/>
              </a:rPr>
              <a:t>La relación entre un emisor y entre un receptor y viceversa.</a:t>
            </a:r>
            <a:endParaRPr lang="es-ES" sz="1600" dirty="0">
              <a:latin typeface="Century Gothic" pitchFamily="34" charset="0"/>
            </a:endParaRPr>
          </a:p>
          <a:p>
            <a:pPr marL="285750" indent="-285750" algn="just">
              <a:buFont typeface="Arial" pitchFamily="34" charset="0"/>
              <a:buChar char="•"/>
            </a:pPr>
            <a:r>
              <a:rPr lang="es-PE" sz="1600" dirty="0">
                <a:latin typeface="Century Gothic" pitchFamily="34" charset="0"/>
              </a:rPr>
              <a:t>Es la forma originaria de interacción entre los hombres, de compartir algo en común, de unión e integración social.</a:t>
            </a:r>
            <a:endParaRPr lang="es-ES" sz="1600" dirty="0">
              <a:latin typeface="Century Gothic" pitchFamily="34" charset="0"/>
            </a:endParaRPr>
          </a:p>
          <a:p>
            <a:pPr marL="285750" indent="-285750" algn="just">
              <a:buFont typeface="Arial" pitchFamily="34" charset="0"/>
              <a:buChar char="•"/>
            </a:pPr>
            <a:r>
              <a:rPr lang="es-PE" sz="1600" dirty="0">
                <a:latin typeface="Century Gothic" pitchFamily="34" charset="0"/>
              </a:rPr>
              <a:t>Este enfoque nos lleva a compartir un mismo código, que implica un proceso libre susceptible de respuesta, en este sentido la comunicación no sólo es emitir mensajes, sino también escuchar a nuestro interlocutor.</a:t>
            </a:r>
            <a:endParaRPr lang="es-ES" sz="1600" dirty="0">
              <a:latin typeface="Century Gothic" pitchFamily="34" charset="0"/>
            </a:endParaRPr>
          </a:p>
          <a:p>
            <a:pPr marL="285750" indent="-285750" algn="just">
              <a:buFont typeface="Arial" pitchFamily="34" charset="0"/>
              <a:buChar char="•"/>
            </a:pPr>
            <a:r>
              <a:rPr lang="es-PE" sz="1600" dirty="0">
                <a:latin typeface="Century Gothic" pitchFamily="34" charset="0"/>
              </a:rPr>
              <a:t>La comunicación más perfecta se da en el diálogo.</a:t>
            </a:r>
            <a:endParaRPr lang="es-ES" sz="1600" dirty="0">
              <a:latin typeface="Century Gothic" pitchFamily="34" charset="0"/>
            </a:endParaRPr>
          </a:p>
          <a:p>
            <a:pPr algn="just"/>
            <a:r>
              <a:rPr lang="es-PE" sz="1600" dirty="0">
                <a:latin typeface="Century Gothic" pitchFamily="34" charset="0"/>
              </a:rPr>
              <a:t/>
            </a:r>
            <a:br>
              <a:rPr lang="es-PE" sz="1600" dirty="0">
                <a:latin typeface="Century Gothic" pitchFamily="34" charset="0"/>
              </a:rPr>
            </a:br>
            <a:r>
              <a:rPr lang="es-PE" sz="1600" b="1" u="sng" dirty="0">
                <a:latin typeface="Century Gothic" pitchFamily="34" charset="0"/>
              </a:rPr>
              <a:t>Información:</a:t>
            </a:r>
            <a:endParaRPr lang="es-ES" sz="1600" dirty="0">
              <a:latin typeface="Century Gothic" pitchFamily="34" charset="0"/>
            </a:endParaRPr>
          </a:p>
          <a:p>
            <a:pPr marL="285750" indent="-285750" algn="just">
              <a:buFont typeface="Arial" pitchFamily="34" charset="0"/>
              <a:buChar char="•"/>
            </a:pPr>
            <a:r>
              <a:rPr lang="es-PE" sz="1600" dirty="0">
                <a:latin typeface="Century Gothic" pitchFamily="34" charset="0"/>
              </a:rPr>
              <a:t>Esta palabra encierra un enfoque unidireccional, en una sola dirección.   </a:t>
            </a:r>
            <a:endParaRPr lang="es-ES" sz="1600" dirty="0">
              <a:latin typeface="Century Gothic" pitchFamily="34" charset="0"/>
            </a:endParaRPr>
          </a:p>
          <a:p>
            <a:pPr marL="285750" indent="-285750" algn="just">
              <a:buFont typeface="Arial" pitchFamily="34" charset="0"/>
              <a:buChar char="•"/>
            </a:pPr>
            <a:r>
              <a:rPr lang="es-PE" sz="1600" dirty="0">
                <a:latin typeface="Century Gothic" pitchFamily="34" charset="0"/>
              </a:rPr>
              <a:t>Es un proceso que permite que algo se conozca o se dé a conocer.</a:t>
            </a:r>
            <a:endParaRPr lang="es-ES" sz="1600" dirty="0">
              <a:latin typeface="Century Gothic" pitchFamily="34" charset="0"/>
            </a:endParaRPr>
          </a:p>
          <a:p>
            <a:pPr marL="285750" indent="-285750" algn="just">
              <a:buFont typeface="Arial" pitchFamily="34" charset="0"/>
              <a:buChar char="•"/>
            </a:pPr>
            <a:r>
              <a:rPr lang="es-PE" sz="1600" dirty="0">
                <a:latin typeface="Century Gothic" pitchFamily="34" charset="0"/>
              </a:rPr>
              <a:t>Es una simple transmisión de contenidos.</a:t>
            </a:r>
            <a:endParaRPr lang="es-ES" sz="1600" dirty="0">
              <a:latin typeface="Century Gothic" pitchFamily="34" charset="0"/>
            </a:endParaRPr>
          </a:p>
          <a:p>
            <a:pPr marL="285750" indent="-285750" algn="just">
              <a:buFont typeface="Arial" pitchFamily="34" charset="0"/>
              <a:buChar char="•"/>
            </a:pPr>
            <a:r>
              <a:rPr lang="es-PE" sz="1600" dirty="0">
                <a:latin typeface="Century Gothic" pitchFamily="34" charset="0"/>
              </a:rPr>
              <a:t>Es un medio de conocer el mundo de recepción de datos, pero no tener ese carácter intersubjetivo de mutuo entendimiento.</a:t>
            </a:r>
            <a:endParaRPr lang="es-ES" sz="1600" dirty="0">
              <a:latin typeface="Century Gothic" pitchFamily="34" charset="0"/>
            </a:endParaRPr>
          </a:p>
          <a:p>
            <a:pPr marL="285750" indent="-285750" algn="just">
              <a:buFont typeface="Arial" pitchFamily="34" charset="0"/>
              <a:buChar char="•"/>
            </a:pPr>
            <a:r>
              <a:rPr lang="es-PE" sz="1600" dirty="0">
                <a:latin typeface="Century Gothic" pitchFamily="34" charset="0"/>
              </a:rPr>
              <a:t>Los medios informativos, son erróneamente llamados medios de comunicación masiva; Ejemplo: la televisión, el periódico, simple y llanamente informan, dan contenidos o condicionan, sin posibilidad de respuesta del receptor, incluso el código de la información muchas veces no es comprendido por este.   </a:t>
            </a:r>
            <a:endParaRPr lang="es-ES" sz="1600" dirty="0">
              <a:latin typeface="Century Gothic" pitchFamily="34" charset="0"/>
            </a:endParaRPr>
          </a:p>
        </p:txBody>
      </p:sp>
      <p:sp>
        <p:nvSpPr>
          <p:cNvPr id="2" name="1 Rectángulo"/>
          <p:cNvSpPr/>
          <p:nvPr/>
        </p:nvSpPr>
        <p:spPr>
          <a:xfrm>
            <a:off x="485800" y="735624"/>
            <a:ext cx="7758608" cy="430887"/>
          </a:xfrm>
          <a:prstGeom prst="rect">
            <a:avLst/>
          </a:prstGeom>
        </p:spPr>
        <p:txBody>
          <a:bodyPr wrap="square">
            <a:spAutoFit/>
          </a:bodyPr>
          <a:lstStyle/>
          <a:p>
            <a:pPr algn="just"/>
            <a:r>
              <a:rPr lang="es-ES" sz="2200" b="1" dirty="0" smtClean="0">
                <a:solidFill>
                  <a:srgbClr val="C00000"/>
                </a:solidFill>
                <a:latin typeface="Century Gothic" pitchFamily="34" charset="0"/>
              </a:rPr>
              <a:t>Diferencias entre comunicación e información</a:t>
            </a:r>
            <a:endParaRPr lang="es-ES" sz="2200" b="1" dirty="0">
              <a:solidFill>
                <a:srgbClr val="C00000"/>
              </a:solidFill>
              <a:latin typeface="Century Gothic"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09600" y="620688"/>
            <a:ext cx="7391400" cy="533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_tradnl" sz="2800" b="1">
                <a:solidFill>
                  <a:srgbClr val="C00000"/>
                </a:solidFill>
                <a:latin typeface="Century Gothic" pitchFamily="34" charset="0"/>
              </a:rPr>
              <a:t>Elementos del Proceso Comunicativo</a:t>
            </a:r>
          </a:p>
        </p:txBody>
      </p:sp>
      <p:sp>
        <p:nvSpPr>
          <p:cNvPr id="22531" name="Rectangle 3"/>
          <p:cNvSpPr>
            <a:spLocks noChangeArrowheads="1"/>
          </p:cNvSpPr>
          <p:nvPr/>
        </p:nvSpPr>
        <p:spPr bwMode="auto">
          <a:xfrm>
            <a:off x="419100" y="1628800"/>
            <a:ext cx="8305800" cy="229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25400" algn="just">
              <a:spcBef>
                <a:spcPct val="20000"/>
              </a:spcBef>
              <a:buSzPct val="90000"/>
            </a:pPr>
            <a:r>
              <a:rPr lang="es-ES_tradnl" sz="2400" dirty="0">
                <a:latin typeface="Century Gothic" pitchFamily="34" charset="0"/>
              </a:rPr>
              <a:t>La transmisión de información mediante señales (codificación) supone la existencia de un </a:t>
            </a:r>
            <a:r>
              <a:rPr lang="es-ES_tradnl" sz="2400" dirty="0">
                <a:solidFill>
                  <a:srgbClr val="CC0000"/>
                </a:solidFill>
                <a:latin typeface="Century Gothic" pitchFamily="34" charset="0"/>
              </a:rPr>
              <a:t>emisor</a:t>
            </a:r>
            <a:r>
              <a:rPr lang="es-ES_tradnl" sz="2400" dirty="0">
                <a:latin typeface="Century Gothic" pitchFamily="34" charset="0"/>
              </a:rPr>
              <a:t> que, </a:t>
            </a:r>
            <a:r>
              <a:rPr lang="es-ES_tradnl" sz="2400" dirty="0" smtClean="0">
                <a:latin typeface="Century Gothic" pitchFamily="34" charset="0"/>
              </a:rPr>
              <a:t>de acuerdo </a:t>
            </a:r>
            <a:r>
              <a:rPr lang="es-ES_tradnl" sz="2400" dirty="0">
                <a:latin typeface="Century Gothic" pitchFamily="34" charset="0"/>
              </a:rPr>
              <a:t>a un determinado </a:t>
            </a:r>
            <a:r>
              <a:rPr lang="es-ES_tradnl" sz="2400" dirty="0">
                <a:solidFill>
                  <a:srgbClr val="CC0000"/>
                </a:solidFill>
                <a:latin typeface="Century Gothic" pitchFamily="34" charset="0"/>
              </a:rPr>
              <a:t>código</a:t>
            </a:r>
            <a:r>
              <a:rPr lang="es-ES_tradnl" sz="2400" dirty="0">
                <a:latin typeface="Century Gothic" pitchFamily="34" charset="0"/>
              </a:rPr>
              <a:t>, emite un </a:t>
            </a:r>
            <a:r>
              <a:rPr lang="es-ES_tradnl" sz="2400" dirty="0">
                <a:solidFill>
                  <a:srgbClr val="CC0000"/>
                </a:solidFill>
                <a:latin typeface="Century Gothic" pitchFamily="34" charset="0"/>
              </a:rPr>
              <a:t>mensaje</a:t>
            </a:r>
            <a:r>
              <a:rPr lang="es-ES_tradnl" sz="2400" dirty="0">
                <a:latin typeface="Century Gothic" pitchFamily="34" charset="0"/>
              </a:rPr>
              <a:t> con un </a:t>
            </a:r>
            <a:r>
              <a:rPr lang="es-ES_tradnl" sz="2400" dirty="0">
                <a:solidFill>
                  <a:srgbClr val="CC0000"/>
                </a:solidFill>
                <a:latin typeface="Century Gothic" pitchFamily="34" charset="0"/>
              </a:rPr>
              <a:t>referente</a:t>
            </a:r>
            <a:r>
              <a:rPr lang="es-ES_tradnl" sz="2400" dirty="0">
                <a:latin typeface="Century Gothic" pitchFamily="34" charset="0"/>
              </a:rPr>
              <a:t> determinado en un </a:t>
            </a:r>
            <a:r>
              <a:rPr lang="es-ES_tradnl" sz="2400" dirty="0">
                <a:solidFill>
                  <a:srgbClr val="CC0000"/>
                </a:solidFill>
                <a:latin typeface="Century Gothic" pitchFamily="34" charset="0"/>
              </a:rPr>
              <a:t>contexto</a:t>
            </a:r>
            <a:r>
              <a:rPr lang="es-ES_tradnl" sz="2400" dirty="0">
                <a:latin typeface="Century Gothic" pitchFamily="34" charset="0"/>
              </a:rPr>
              <a:t> dado. El mensaje viaja a través de un </a:t>
            </a:r>
            <a:r>
              <a:rPr lang="es-ES_tradnl" sz="2400" dirty="0">
                <a:solidFill>
                  <a:srgbClr val="CC0000"/>
                </a:solidFill>
                <a:latin typeface="Century Gothic" pitchFamily="34" charset="0"/>
              </a:rPr>
              <a:t>canal</a:t>
            </a:r>
            <a:r>
              <a:rPr lang="es-ES_tradnl" sz="2400" dirty="0">
                <a:latin typeface="Century Gothic" pitchFamily="34" charset="0"/>
              </a:rPr>
              <a:t> y llega al </a:t>
            </a:r>
            <a:r>
              <a:rPr lang="es-ES_tradnl" sz="2400" dirty="0">
                <a:solidFill>
                  <a:srgbClr val="CC0000"/>
                </a:solidFill>
                <a:latin typeface="Century Gothic" pitchFamily="34" charset="0"/>
              </a:rPr>
              <a:t>receptor</a:t>
            </a:r>
            <a:r>
              <a:rPr lang="es-ES_tradnl" sz="2400" dirty="0">
                <a:latin typeface="Century Gothic" pitchFamily="34" charset="0"/>
              </a:rPr>
              <a:t> que lo decodifica.</a:t>
            </a:r>
            <a:endParaRPr lang="es-ES_tradnl" sz="2800" dirty="0">
              <a:latin typeface="Century Gothic" pitchFamily="34" charset="0"/>
            </a:endParaRPr>
          </a:p>
        </p:txBody>
      </p:sp>
      <p:pic>
        <p:nvPicPr>
          <p:cNvPr id="22532" name="Picture 4" descr="March_Mar23BushLimaPerPresAlejandroTole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572000"/>
            <a:ext cx="19431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609600" y="4433729"/>
            <a:ext cx="6019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_tradnl" sz="2400" dirty="0">
                <a:latin typeface="Century Gothic" pitchFamily="34" charset="0"/>
              </a:rPr>
              <a:t>Componentes básicos del Acto Comunicativo: </a:t>
            </a:r>
          </a:p>
          <a:p>
            <a:pPr eaLnBrk="1" hangingPunct="1"/>
            <a:r>
              <a:rPr lang="es-ES_tradnl" sz="2400" dirty="0">
                <a:latin typeface="Century Gothic" pitchFamily="34" charset="0"/>
              </a:rPr>
              <a:t>Emisor, Receptor, Mensaje, Código, Canal, Contexto y Referente.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124200" y="1219200"/>
            <a:ext cx="2590800" cy="40011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_tradnl" sz="2000" b="1" dirty="0" smtClean="0">
                <a:latin typeface="Century Gothic" pitchFamily="34" charset="0"/>
              </a:rPr>
              <a:t>Referente </a:t>
            </a:r>
            <a:endParaRPr lang="es-ES_tradnl" sz="2000" dirty="0">
              <a:latin typeface="Century Gothic" pitchFamily="34" charset="0"/>
            </a:endParaRPr>
          </a:p>
        </p:txBody>
      </p:sp>
      <p:sp>
        <p:nvSpPr>
          <p:cNvPr id="23555" name="Text Box 3"/>
          <p:cNvSpPr txBox="1">
            <a:spLocks noChangeArrowheads="1"/>
          </p:cNvSpPr>
          <p:nvPr/>
        </p:nvSpPr>
        <p:spPr bwMode="auto">
          <a:xfrm>
            <a:off x="3124200" y="2286000"/>
            <a:ext cx="2590800"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_tradnl" sz="2000" b="1" dirty="0" smtClean="0">
                <a:latin typeface="Century Gothic" pitchFamily="34" charset="0"/>
              </a:rPr>
              <a:t>Código</a:t>
            </a:r>
            <a:endParaRPr lang="es-ES_tradnl" sz="2000" dirty="0">
              <a:latin typeface="Century Gothic" pitchFamily="34" charset="0"/>
            </a:endParaRPr>
          </a:p>
        </p:txBody>
      </p:sp>
      <p:sp>
        <p:nvSpPr>
          <p:cNvPr id="23556" name="Text Box 4"/>
          <p:cNvSpPr txBox="1">
            <a:spLocks noChangeArrowheads="1"/>
          </p:cNvSpPr>
          <p:nvPr/>
        </p:nvSpPr>
        <p:spPr bwMode="auto">
          <a:xfrm>
            <a:off x="3200400" y="3352800"/>
            <a:ext cx="2590800" cy="40011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_tradnl" sz="2000" b="1" dirty="0" smtClean="0">
                <a:latin typeface="Century Gothic" pitchFamily="34" charset="0"/>
              </a:rPr>
              <a:t>Canal </a:t>
            </a:r>
            <a:endParaRPr lang="es-ES_tradnl" sz="2000" dirty="0">
              <a:latin typeface="Century Gothic" pitchFamily="34" charset="0"/>
            </a:endParaRPr>
          </a:p>
        </p:txBody>
      </p:sp>
      <p:sp>
        <p:nvSpPr>
          <p:cNvPr id="23557" name="Text Box 5"/>
          <p:cNvSpPr txBox="1">
            <a:spLocks noChangeArrowheads="1"/>
          </p:cNvSpPr>
          <p:nvPr/>
        </p:nvSpPr>
        <p:spPr bwMode="auto">
          <a:xfrm>
            <a:off x="3505200" y="4343400"/>
            <a:ext cx="2209800" cy="40011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_tradnl" sz="2000" b="1" dirty="0" smtClean="0">
                <a:latin typeface="Century Gothic" pitchFamily="34" charset="0"/>
              </a:rPr>
              <a:t>Mensaje </a:t>
            </a:r>
            <a:endParaRPr lang="es-ES_tradnl" sz="2000" dirty="0">
              <a:latin typeface="Century Gothic" pitchFamily="34" charset="0"/>
            </a:endParaRPr>
          </a:p>
        </p:txBody>
      </p:sp>
      <p:sp>
        <p:nvSpPr>
          <p:cNvPr id="23558" name="Text Box 6"/>
          <p:cNvSpPr txBox="1">
            <a:spLocks noChangeArrowheads="1"/>
          </p:cNvSpPr>
          <p:nvPr/>
        </p:nvSpPr>
        <p:spPr bwMode="auto">
          <a:xfrm>
            <a:off x="457200" y="4343400"/>
            <a:ext cx="2057400" cy="40011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_tradnl" sz="2000" b="1" dirty="0" smtClean="0">
                <a:latin typeface="Century Gothic" pitchFamily="34" charset="0"/>
              </a:rPr>
              <a:t>Emisor</a:t>
            </a:r>
            <a:endParaRPr lang="es-ES_tradnl" sz="2000" dirty="0">
              <a:latin typeface="Century Gothic" pitchFamily="34" charset="0"/>
            </a:endParaRPr>
          </a:p>
        </p:txBody>
      </p:sp>
      <p:sp>
        <p:nvSpPr>
          <p:cNvPr id="23559" name="Text Box 7"/>
          <p:cNvSpPr txBox="1">
            <a:spLocks noChangeArrowheads="1"/>
          </p:cNvSpPr>
          <p:nvPr/>
        </p:nvSpPr>
        <p:spPr bwMode="auto">
          <a:xfrm>
            <a:off x="3200400" y="304800"/>
            <a:ext cx="2590800" cy="400110"/>
          </a:xfrm>
          <a:prstGeom prst="rect">
            <a:avLst/>
          </a:prstGeom>
          <a:solidFill>
            <a:srgbClr val="AC1A6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_tradnl" sz="2000" b="1" dirty="0" smtClean="0">
                <a:solidFill>
                  <a:schemeClr val="bg1"/>
                </a:solidFill>
                <a:latin typeface="Century Gothic" pitchFamily="34" charset="0"/>
              </a:rPr>
              <a:t>Contexto</a:t>
            </a:r>
            <a:endParaRPr lang="es-ES_tradnl" sz="2000" dirty="0">
              <a:solidFill>
                <a:schemeClr val="bg1"/>
              </a:solidFill>
              <a:latin typeface="Century Gothic" pitchFamily="34" charset="0"/>
            </a:endParaRPr>
          </a:p>
        </p:txBody>
      </p:sp>
      <p:sp>
        <p:nvSpPr>
          <p:cNvPr id="23560" name="Text Box 8"/>
          <p:cNvSpPr txBox="1">
            <a:spLocks noChangeArrowheads="1"/>
          </p:cNvSpPr>
          <p:nvPr/>
        </p:nvSpPr>
        <p:spPr bwMode="auto">
          <a:xfrm>
            <a:off x="3200400" y="6172200"/>
            <a:ext cx="2590800" cy="400110"/>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_tradnl" sz="2000" b="1" dirty="0" smtClean="0">
                <a:solidFill>
                  <a:schemeClr val="bg1"/>
                </a:solidFill>
                <a:latin typeface="Century Gothic" pitchFamily="34" charset="0"/>
              </a:rPr>
              <a:t>Contexto</a:t>
            </a:r>
            <a:endParaRPr lang="es-ES_tradnl" sz="2000" dirty="0">
              <a:latin typeface="Century Gothic" pitchFamily="34" charset="0"/>
            </a:endParaRPr>
          </a:p>
        </p:txBody>
      </p:sp>
      <p:sp>
        <p:nvSpPr>
          <p:cNvPr id="23561" name="Text Box 9"/>
          <p:cNvSpPr txBox="1">
            <a:spLocks noChangeArrowheads="1"/>
          </p:cNvSpPr>
          <p:nvPr/>
        </p:nvSpPr>
        <p:spPr bwMode="auto">
          <a:xfrm>
            <a:off x="6096000" y="2057400"/>
            <a:ext cx="259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_tradnl" sz="2000" b="1" dirty="0" smtClean="0">
                <a:solidFill>
                  <a:srgbClr val="1705C1"/>
                </a:solidFill>
                <a:latin typeface="Century Gothic" pitchFamily="34" charset="0"/>
              </a:rPr>
              <a:t>Comprensión</a:t>
            </a:r>
            <a:endParaRPr lang="es-ES_tradnl" sz="2000" dirty="0">
              <a:latin typeface="Century Gothic" pitchFamily="34" charset="0"/>
            </a:endParaRPr>
          </a:p>
        </p:txBody>
      </p:sp>
      <p:sp>
        <p:nvSpPr>
          <p:cNvPr id="23562" name="Text Box 10"/>
          <p:cNvSpPr txBox="1">
            <a:spLocks noChangeArrowheads="1"/>
          </p:cNvSpPr>
          <p:nvPr/>
        </p:nvSpPr>
        <p:spPr bwMode="auto">
          <a:xfrm>
            <a:off x="457200" y="2057400"/>
            <a:ext cx="259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_tradnl" sz="2000" b="1" dirty="0" smtClean="0">
                <a:solidFill>
                  <a:srgbClr val="1705C1"/>
                </a:solidFill>
                <a:latin typeface="Century Gothic" pitchFamily="34" charset="0"/>
              </a:rPr>
              <a:t>Producción</a:t>
            </a:r>
            <a:endParaRPr lang="es-ES_tradnl" sz="2000" dirty="0">
              <a:latin typeface="Century Gothic" pitchFamily="34" charset="0"/>
            </a:endParaRPr>
          </a:p>
        </p:txBody>
      </p:sp>
      <p:sp>
        <p:nvSpPr>
          <p:cNvPr id="23563" name="Line 11"/>
          <p:cNvSpPr>
            <a:spLocks noChangeShapeType="1"/>
          </p:cNvSpPr>
          <p:nvPr/>
        </p:nvSpPr>
        <p:spPr bwMode="auto">
          <a:xfrm flipV="1">
            <a:off x="1981200" y="1828800"/>
            <a:ext cx="1276350" cy="2209800"/>
          </a:xfrm>
          <a:prstGeom prst="line">
            <a:avLst/>
          </a:prstGeom>
          <a:noFill/>
          <a:ln w="2540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MX" sz="1600" dirty="0">
              <a:latin typeface="Century Gothic" pitchFamily="34" charset="0"/>
            </a:endParaRPr>
          </a:p>
        </p:txBody>
      </p:sp>
      <p:sp>
        <p:nvSpPr>
          <p:cNvPr id="23564" name="Line 12"/>
          <p:cNvSpPr>
            <a:spLocks noChangeShapeType="1"/>
          </p:cNvSpPr>
          <p:nvPr/>
        </p:nvSpPr>
        <p:spPr bwMode="auto">
          <a:xfrm>
            <a:off x="5638800" y="1752600"/>
            <a:ext cx="1447800" cy="2438400"/>
          </a:xfrm>
          <a:prstGeom prst="line">
            <a:avLst/>
          </a:prstGeom>
          <a:noFill/>
          <a:ln w="2540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MX" sz="1600" dirty="0">
              <a:latin typeface="Century Gothic" pitchFamily="34" charset="0"/>
            </a:endParaRPr>
          </a:p>
        </p:txBody>
      </p:sp>
      <p:sp>
        <p:nvSpPr>
          <p:cNvPr id="23565" name="Text Box 13"/>
          <p:cNvSpPr txBox="1">
            <a:spLocks noChangeArrowheads="1"/>
          </p:cNvSpPr>
          <p:nvPr/>
        </p:nvSpPr>
        <p:spPr bwMode="auto">
          <a:xfrm>
            <a:off x="6629400" y="4419600"/>
            <a:ext cx="1828800" cy="40011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_tradnl" sz="2000" b="1" dirty="0" smtClean="0">
                <a:latin typeface="Century Gothic" pitchFamily="34" charset="0"/>
              </a:rPr>
              <a:t>Receptor </a:t>
            </a:r>
            <a:endParaRPr lang="es-ES_tradnl" sz="2000" dirty="0">
              <a:latin typeface="Century Gothic" pitchFamily="34" charset="0"/>
            </a:endParaRPr>
          </a:p>
        </p:txBody>
      </p:sp>
      <p:sp>
        <p:nvSpPr>
          <p:cNvPr id="23566" name="Line 14"/>
          <p:cNvSpPr>
            <a:spLocks noChangeShapeType="1"/>
          </p:cNvSpPr>
          <p:nvPr/>
        </p:nvSpPr>
        <p:spPr bwMode="auto">
          <a:xfrm>
            <a:off x="2590800" y="4648200"/>
            <a:ext cx="838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s-MX" sz="1600" dirty="0">
              <a:latin typeface="Century Gothic" pitchFamily="34" charset="0"/>
            </a:endParaRPr>
          </a:p>
        </p:txBody>
      </p:sp>
      <p:sp>
        <p:nvSpPr>
          <p:cNvPr id="23567" name="Line 15"/>
          <p:cNvSpPr>
            <a:spLocks noChangeShapeType="1"/>
          </p:cNvSpPr>
          <p:nvPr/>
        </p:nvSpPr>
        <p:spPr bwMode="auto">
          <a:xfrm>
            <a:off x="5715000" y="4648200"/>
            <a:ext cx="838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s-MX" sz="1600" dirty="0">
              <a:latin typeface="Century Gothic" pitchFamily="34" charset="0"/>
            </a:endParaRPr>
          </a:p>
        </p:txBody>
      </p:sp>
      <p:sp>
        <p:nvSpPr>
          <p:cNvPr id="23568" name="Text Box 16"/>
          <p:cNvSpPr txBox="1">
            <a:spLocks noChangeArrowheads="1"/>
          </p:cNvSpPr>
          <p:nvPr/>
        </p:nvSpPr>
        <p:spPr bwMode="auto">
          <a:xfrm>
            <a:off x="2438400" y="5334000"/>
            <a:ext cx="3962400" cy="40011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kumimoji="1" lang="es-ES_tradnl" sz="2000" b="1" dirty="0" smtClean="0">
                <a:solidFill>
                  <a:schemeClr val="bg1"/>
                </a:solidFill>
                <a:latin typeface="Century Gothic" pitchFamily="34" charset="0"/>
              </a:rPr>
              <a:t>Retroalimentación</a:t>
            </a:r>
            <a:endParaRPr kumimoji="1" lang="es-ES_tradnl" sz="2000" b="1" dirty="0">
              <a:latin typeface="Century Gothic" pitchFamily="34" charset="0"/>
            </a:endParaRPr>
          </a:p>
        </p:txBody>
      </p:sp>
      <p:sp>
        <p:nvSpPr>
          <p:cNvPr id="23569" name="Line 17"/>
          <p:cNvSpPr>
            <a:spLocks noChangeShapeType="1"/>
          </p:cNvSpPr>
          <p:nvPr/>
        </p:nvSpPr>
        <p:spPr bwMode="auto">
          <a:xfrm flipH="1">
            <a:off x="1219200" y="5562600"/>
            <a:ext cx="1143000" cy="0"/>
          </a:xfrm>
          <a:prstGeom prst="line">
            <a:avLst/>
          </a:prstGeom>
          <a:noFill/>
          <a:ln w="9525">
            <a:solidFill>
              <a:schemeClr val="tx1"/>
            </a:solidFill>
            <a:prstDash val="dash"/>
            <a:miter lim="800000"/>
            <a:headEnd/>
            <a:tailEnd/>
          </a:ln>
          <a:extLst>
            <a:ext uri="{909E8E84-426E-40dd-AFC4-6F175D3DCCD1}">
              <a14:hiddenFill xmlns:a14="http://schemas.microsoft.com/office/drawing/2010/main">
                <a:noFill/>
              </a14:hiddenFill>
            </a:ext>
          </a:extLst>
        </p:spPr>
        <p:txBody>
          <a:bodyPr wrap="none" anchor="ctr"/>
          <a:lstStyle/>
          <a:p>
            <a:endParaRPr lang="es-MX" sz="1600" dirty="0">
              <a:latin typeface="Century Gothic" pitchFamily="34" charset="0"/>
            </a:endParaRPr>
          </a:p>
        </p:txBody>
      </p:sp>
      <p:sp>
        <p:nvSpPr>
          <p:cNvPr id="23570" name="Line 18"/>
          <p:cNvSpPr>
            <a:spLocks noChangeShapeType="1"/>
          </p:cNvSpPr>
          <p:nvPr/>
        </p:nvSpPr>
        <p:spPr bwMode="auto">
          <a:xfrm flipH="1">
            <a:off x="6400800" y="5562600"/>
            <a:ext cx="1143000" cy="0"/>
          </a:xfrm>
          <a:prstGeom prst="line">
            <a:avLst/>
          </a:prstGeom>
          <a:noFill/>
          <a:ln w="9525">
            <a:solidFill>
              <a:schemeClr val="tx1"/>
            </a:solidFill>
            <a:prstDash val="dash"/>
            <a:miter lim="800000"/>
            <a:headEnd/>
            <a:tailEnd/>
          </a:ln>
          <a:extLst>
            <a:ext uri="{909E8E84-426E-40dd-AFC4-6F175D3DCCD1}">
              <a14:hiddenFill xmlns:a14="http://schemas.microsoft.com/office/drawing/2010/main">
                <a:noFill/>
              </a14:hiddenFill>
            </a:ext>
          </a:extLst>
        </p:spPr>
        <p:txBody>
          <a:bodyPr wrap="none" anchor="ctr"/>
          <a:lstStyle/>
          <a:p>
            <a:endParaRPr lang="es-MX" sz="1600" dirty="0">
              <a:latin typeface="Century Gothic" pitchFamily="34" charset="0"/>
            </a:endParaRPr>
          </a:p>
        </p:txBody>
      </p:sp>
      <p:sp>
        <p:nvSpPr>
          <p:cNvPr id="23571" name="Line 19"/>
          <p:cNvSpPr>
            <a:spLocks noChangeShapeType="1"/>
          </p:cNvSpPr>
          <p:nvPr/>
        </p:nvSpPr>
        <p:spPr bwMode="auto">
          <a:xfrm flipV="1">
            <a:off x="1219200" y="4876800"/>
            <a:ext cx="0" cy="685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s-MX" sz="1600" dirty="0">
              <a:latin typeface="Century Gothic" pitchFamily="34" charset="0"/>
            </a:endParaRPr>
          </a:p>
        </p:txBody>
      </p:sp>
      <p:sp>
        <p:nvSpPr>
          <p:cNvPr id="23572" name="Line 20"/>
          <p:cNvSpPr>
            <a:spLocks noChangeShapeType="1"/>
          </p:cNvSpPr>
          <p:nvPr/>
        </p:nvSpPr>
        <p:spPr bwMode="auto">
          <a:xfrm flipV="1">
            <a:off x="7543800" y="4876800"/>
            <a:ext cx="0" cy="685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s-MX" sz="1600" dirty="0">
              <a:latin typeface="Century Gothic" pitchFamily="34" charset="0"/>
            </a:endParaRPr>
          </a:p>
        </p:txBody>
      </p:sp>
      <p:sp>
        <p:nvSpPr>
          <p:cNvPr id="23573" name="Line 21"/>
          <p:cNvSpPr>
            <a:spLocks noChangeShapeType="1"/>
          </p:cNvSpPr>
          <p:nvPr/>
        </p:nvSpPr>
        <p:spPr bwMode="auto">
          <a:xfrm flipH="1">
            <a:off x="304800" y="533400"/>
            <a:ext cx="2590800" cy="0"/>
          </a:xfrm>
          <a:prstGeom prst="line">
            <a:avLst/>
          </a:prstGeom>
          <a:noFill/>
          <a:ln w="57150">
            <a:solidFill>
              <a:srgbClr val="AC1A6D"/>
            </a:solidFill>
            <a:miter lim="800000"/>
            <a:headEnd/>
            <a:tailEnd/>
          </a:ln>
          <a:extLst>
            <a:ext uri="{909E8E84-426E-40dd-AFC4-6F175D3DCCD1}">
              <a14:hiddenFill xmlns:a14="http://schemas.microsoft.com/office/drawing/2010/main">
                <a:noFill/>
              </a14:hiddenFill>
            </a:ext>
          </a:extLst>
        </p:spPr>
        <p:txBody>
          <a:bodyPr wrap="none" anchor="ctr"/>
          <a:lstStyle/>
          <a:p>
            <a:endParaRPr lang="es-MX" sz="1600" dirty="0">
              <a:latin typeface="Century Gothic" pitchFamily="34" charset="0"/>
            </a:endParaRPr>
          </a:p>
        </p:txBody>
      </p:sp>
      <p:sp>
        <p:nvSpPr>
          <p:cNvPr id="23574" name="Line 22"/>
          <p:cNvSpPr>
            <a:spLocks noChangeShapeType="1"/>
          </p:cNvSpPr>
          <p:nvPr/>
        </p:nvSpPr>
        <p:spPr bwMode="auto">
          <a:xfrm>
            <a:off x="304800" y="533400"/>
            <a:ext cx="0" cy="5943600"/>
          </a:xfrm>
          <a:prstGeom prst="line">
            <a:avLst/>
          </a:prstGeom>
          <a:noFill/>
          <a:ln w="57150">
            <a:solidFill>
              <a:srgbClr val="AC1A6D"/>
            </a:solidFill>
            <a:miter lim="800000"/>
            <a:headEnd/>
            <a:tailEnd/>
          </a:ln>
          <a:extLst>
            <a:ext uri="{909E8E84-426E-40dd-AFC4-6F175D3DCCD1}">
              <a14:hiddenFill xmlns:a14="http://schemas.microsoft.com/office/drawing/2010/main">
                <a:noFill/>
              </a14:hiddenFill>
            </a:ext>
          </a:extLst>
        </p:spPr>
        <p:txBody>
          <a:bodyPr wrap="none" anchor="ctr"/>
          <a:lstStyle/>
          <a:p>
            <a:endParaRPr lang="es-MX" sz="1600" dirty="0">
              <a:latin typeface="Century Gothic" pitchFamily="34" charset="0"/>
            </a:endParaRPr>
          </a:p>
        </p:txBody>
      </p:sp>
      <p:sp>
        <p:nvSpPr>
          <p:cNvPr id="23575" name="Line 23"/>
          <p:cNvSpPr>
            <a:spLocks noChangeShapeType="1"/>
          </p:cNvSpPr>
          <p:nvPr/>
        </p:nvSpPr>
        <p:spPr bwMode="auto">
          <a:xfrm>
            <a:off x="304800" y="6477000"/>
            <a:ext cx="2819400" cy="0"/>
          </a:xfrm>
          <a:prstGeom prst="line">
            <a:avLst/>
          </a:prstGeom>
          <a:noFill/>
          <a:ln w="57150">
            <a:solidFill>
              <a:srgbClr val="AC1A6D"/>
            </a:solidFill>
            <a:miter lim="800000"/>
            <a:headEnd/>
            <a:tailEnd/>
          </a:ln>
          <a:extLst>
            <a:ext uri="{909E8E84-426E-40dd-AFC4-6F175D3DCCD1}">
              <a14:hiddenFill xmlns:a14="http://schemas.microsoft.com/office/drawing/2010/main">
                <a:noFill/>
              </a14:hiddenFill>
            </a:ext>
          </a:extLst>
        </p:spPr>
        <p:txBody>
          <a:bodyPr wrap="none" anchor="ctr"/>
          <a:lstStyle/>
          <a:p>
            <a:endParaRPr lang="es-MX" sz="1600" dirty="0">
              <a:latin typeface="Century Gothic" pitchFamily="34" charset="0"/>
            </a:endParaRPr>
          </a:p>
        </p:txBody>
      </p:sp>
      <p:sp>
        <p:nvSpPr>
          <p:cNvPr id="23576" name="Line 24"/>
          <p:cNvSpPr>
            <a:spLocks noChangeShapeType="1"/>
          </p:cNvSpPr>
          <p:nvPr/>
        </p:nvSpPr>
        <p:spPr bwMode="auto">
          <a:xfrm flipH="1">
            <a:off x="5943600" y="533400"/>
            <a:ext cx="2819400" cy="0"/>
          </a:xfrm>
          <a:prstGeom prst="line">
            <a:avLst/>
          </a:prstGeom>
          <a:noFill/>
          <a:ln w="57150">
            <a:solidFill>
              <a:srgbClr val="AC1A6D"/>
            </a:solidFill>
            <a:miter lim="800000"/>
            <a:headEnd/>
            <a:tailEnd/>
          </a:ln>
          <a:extLst>
            <a:ext uri="{909E8E84-426E-40dd-AFC4-6F175D3DCCD1}">
              <a14:hiddenFill xmlns:a14="http://schemas.microsoft.com/office/drawing/2010/main">
                <a:noFill/>
              </a14:hiddenFill>
            </a:ext>
          </a:extLst>
        </p:spPr>
        <p:txBody>
          <a:bodyPr wrap="none" anchor="ctr"/>
          <a:lstStyle/>
          <a:p>
            <a:endParaRPr lang="es-MX" sz="1600" dirty="0">
              <a:latin typeface="Century Gothic" pitchFamily="34" charset="0"/>
            </a:endParaRPr>
          </a:p>
        </p:txBody>
      </p:sp>
      <p:sp>
        <p:nvSpPr>
          <p:cNvPr id="23577" name="Line 25"/>
          <p:cNvSpPr>
            <a:spLocks noChangeShapeType="1"/>
          </p:cNvSpPr>
          <p:nvPr/>
        </p:nvSpPr>
        <p:spPr bwMode="auto">
          <a:xfrm>
            <a:off x="8763000" y="609600"/>
            <a:ext cx="0" cy="5943600"/>
          </a:xfrm>
          <a:prstGeom prst="line">
            <a:avLst/>
          </a:prstGeom>
          <a:noFill/>
          <a:ln w="57150">
            <a:solidFill>
              <a:srgbClr val="AC1A6D"/>
            </a:solidFill>
            <a:miter lim="800000"/>
            <a:headEnd/>
            <a:tailEnd/>
          </a:ln>
          <a:extLst>
            <a:ext uri="{909E8E84-426E-40dd-AFC4-6F175D3DCCD1}">
              <a14:hiddenFill xmlns:a14="http://schemas.microsoft.com/office/drawing/2010/main">
                <a:noFill/>
              </a14:hiddenFill>
            </a:ext>
          </a:extLst>
        </p:spPr>
        <p:txBody>
          <a:bodyPr wrap="none" anchor="ctr"/>
          <a:lstStyle/>
          <a:p>
            <a:endParaRPr lang="es-MX" sz="1600" dirty="0">
              <a:latin typeface="Century Gothic" pitchFamily="34" charset="0"/>
            </a:endParaRPr>
          </a:p>
        </p:txBody>
      </p:sp>
      <p:sp>
        <p:nvSpPr>
          <p:cNvPr id="23578" name="Line 26"/>
          <p:cNvSpPr>
            <a:spLocks noChangeShapeType="1"/>
          </p:cNvSpPr>
          <p:nvPr/>
        </p:nvSpPr>
        <p:spPr bwMode="auto">
          <a:xfrm>
            <a:off x="5715000" y="6477000"/>
            <a:ext cx="3048000" cy="0"/>
          </a:xfrm>
          <a:prstGeom prst="line">
            <a:avLst/>
          </a:prstGeom>
          <a:noFill/>
          <a:ln w="57150">
            <a:solidFill>
              <a:srgbClr val="AC1A6D"/>
            </a:solidFill>
            <a:miter lim="800000"/>
            <a:headEnd/>
            <a:tailEnd/>
          </a:ln>
          <a:extLst>
            <a:ext uri="{909E8E84-426E-40dd-AFC4-6F175D3DCCD1}">
              <a14:hiddenFill xmlns:a14="http://schemas.microsoft.com/office/drawing/2010/main">
                <a:noFill/>
              </a14:hiddenFill>
            </a:ext>
          </a:extLst>
        </p:spPr>
        <p:txBody>
          <a:bodyPr wrap="none" anchor="ctr"/>
          <a:lstStyle/>
          <a:p>
            <a:endParaRPr lang="es-MX" sz="1600" dirty="0">
              <a:latin typeface="Century Gothic"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723900" y="1700808"/>
            <a:ext cx="7696200" cy="4032250"/>
          </a:xfrm>
        </p:spPr>
        <p:txBody>
          <a:bodyPr/>
          <a:lstStyle/>
          <a:p>
            <a:pPr algn="just" eaLnBrk="1" hangingPunct="1"/>
            <a:r>
              <a:rPr lang="es-ES" sz="2400" dirty="0" smtClean="0">
                <a:latin typeface="Century Gothic" pitchFamily="34" charset="0"/>
              </a:rPr>
              <a:t>Por dar un ejemplo se podría decir que es una situación semejante a la que se produce cuando una emisora de radio (emisor) transmite una noticia (mensaje) a unos oyentes (receptores) a través de las ondas hertzianas (canal) en un momento y lugar determinado (situación) y lo hace empleando la lengua castellana (código)</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723900" y="1660666"/>
            <a:ext cx="7696200" cy="4000582"/>
          </a:xfrm>
        </p:spPr>
        <p:txBody>
          <a:bodyPr/>
          <a:lstStyle/>
          <a:p>
            <a:pPr algn="just" eaLnBrk="1" hangingPunct="1"/>
            <a:r>
              <a:rPr lang="es-ES" sz="2000" dirty="0" smtClean="0">
                <a:latin typeface="Century Gothic" pitchFamily="34" charset="0"/>
              </a:rPr>
              <a:t>Es el lugar de donde emana la información, los datos, el contenido que se enviará, en conclusión: de donde nace el mensaje primario.</a:t>
            </a:r>
          </a:p>
          <a:p>
            <a:pPr algn="just" eaLnBrk="1" hangingPunct="1"/>
            <a:endParaRPr lang="es-ES" sz="2000" dirty="0" smtClean="0">
              <a:latin typeface="Century Gothic" pitchFamily="34" charset="0"/>
            </a:endParaRPr>
          </a:p>
          <a:p>
            <a:pPr algn="just" eaLnBrk="1" hangingPunct="1"/>
            <a:r>
              <a:rPr lang="es-ES" sz="2000" dirty="0" smtClean="0">
                <a:latin typeface="Century Gothic" pitchFamily="34" charset="0"/>
              </a:rPr>
              <a:t>Genera un mensaje (información codificada), el cual va a ser transmitido por un determinado medio (y/o canal). Este mensaje descodificado y llega a un destino, produciendo determinados efectos, uno de los cuales es enviar información de retorno (</a:t>
            </a:r>
            <a:r>
              <a:rPr lang="es-ES" sz="2000" dirty="0" err="1" smtClean="0">
                <a:latin typeface="Century Gothic" pitchFamily="34" charset="0"/>
              </a:rPr>
              <a:t>feed</a:t>
            </a:r>
            <a:r>
              <a:rPr lang="es-ES" sz="2000" dirty="0" smtClean="0">
                <a:latin typeface="Century Gothic" pitchFamily="34" charset="0"/>
              </a:rPr>
              <a:t> back). El proceso tiene lugar en una situación y en un contexto particular y sus fases se desarrollan de acuerdo a un plan o programa. </a:t>
            </a:r>
          </a:p>
        </p:txBody>
      </p:sp>
      <p:sp>
        <p:nvSpPr>
          <p:cNvPr id="2" name="1 Rectángulo"/>
          <p:cNvSpPr/>
          <p:nvPr/>
        </p:nvSpPr>
        <p:spPr>
          <a:xfrm>
            <a:off x="899592" y="764704"/>
            <a:ext cx="1454244" cy="523220"/>
          </a:xfrm>
          <a:prstGeom prst="rect">
            <a:avLst/>
          </a:prstGeom>
        </p:spPr>
        <p:txBody>
          <a:bodyPr wrap="none">
            <a:spAutoFit/>
          </a:bodyPr>
          <a:lstStyle/>
          <a:p>
            <a:pPr eaLnBrk="1" hangingPunct="1"/>
            <a:r>
              <a:rPr lang="es-ES" sz="2800" b="1" dirty="0" smtClean="0">
                <a:solidFill>
                  <a:srgbClr val="C00000"/>
                </a:solidFill>
                <a:latin typeface="Century Gothic" pitchFamily="34" charset="0"/>
              </a:rPr>
              <a:t>Fuente: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sz="half" idx="1"/>
          </p:nvPr>
        </p:nvSpPr>
        <p:spPr>
          <a:xfrm>
            <a:off x="612775" y="2240868"/>
            <a:ext cx="3959225" cy="2376264"/>
          </a:xfrm>
        </p:spPr>
        <p:txBody>
          <a:bodyPr/>
          <a:lstStyle/>
          <a:p>
            <a:pPr algn="just" eaLnBrk="1" hangingPunct="1"/>
            <a:r>
              <a:rPr lang="es-ES" sz="2400" dirty="0" smtClean="0">
                <a:latin typeface="Century Gothic" pitchFamily="34" charset="0"/>
              </a:rPr>
              <a:t>Se le llama así a la persona que comunica un mensaje que pasará a ser recogido por el receptor.</a:t>
            </a:r>
          </a:p>
          <a:p>
            <a:pPr algn="just" eaLnBrk="1" hangingPunct="1"/>
            <a:endParaRPr lang="es-ES" sz="2400" dirty="0" smtClean="0">
              <a:latin typeface="Century Gothic" pitchFamily="34" charset="0"/>
            </a:endParaRPr>
          </a:p>
        </p:txBody>
      </p:sp>
      <p:pic>
        <p:nvPicPr>
          <p:cNvPr id="26627" name="Picture 4" descr="j030125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48263" y="1989138"/>
            <a:ext cx="2333625" cy="2735262"/>
          </a:xfrm>
        </p:spPr>
      </p:pic>
      <p:sp>
        <p:nvSpPr>
          <p:cNvPr id="2" name="1 Rectángulo"/>
          <p:cNvSpPr/>
          <p:nvPr/>
        </p:nvSpPr>
        <p:spPr>
          <a:xfrm>
            <a:off x="709560" y="692696"/>
            <a:ext cx="3345788" cy="461665"/>
          </a:xfrm>
          <a:prstGeom prst="rect">
            <a:avLst/>
          </a:prstGeom>
        </p:spPr>
        <p:txBody>
          <a:bodyPr wrap="none">
            <a:spAutoFit/>
          </a:bodyPr>
          <a:lstStyle/>
          <a:p>
            <a:pPr eaLnBrk="1" hangingPunct="1"/>
            <a:r>
              <a:rPr lang="es-ES" sz="2400" b="1" dirty="0" smtClean="0">
                <a:solidFill>
                  <a:srgbClr val="C00000"/>
                </a:solidFill>
                <a:latin typeface="Century Gothic" pitchFamily="34" charset="0"/>
              </a:rPr>
              <a:t>Emisor o codificador:</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sz="half" idx="1"/>
          </p:nvPr>
        </p:nvSpPr>
        <p:spPr>
          <a:xfrm>
            <a:off x="395536" y="2132856"/>
            <a:ext cx="3816424" cy="2304801"/>
          </a:xfrm>
        </p:spPr>
        <p:txBody>
          <a:bodyPr/>
          <a:lstStyle/>
          <a:p>
            <a:pPr algn="just" eaLnBrk="1" hangingPunct="1"/>
            <a:r>
              <a:rPr lang="es-ES" sz="2400" dirty="0" smtClean="0">
                <a:latin typeface="Century Gothic" pitchFamily="34" charset="0"/>
              </a:rPr>
              <a:t>Se le llama así a la persona que recibe e interpreta el mensaje que ha sido dado por el emisor.</a:t>
            </a:r>
          </a:p>
          <a:p>
            <a:pPr algn="just" eaLnBrk="1" hangingPunct="1"/>
            <a:endParaRPr lang="es-ES" sz="2400" dirty="0" smtClean="0">
              <a:latin typeface="Century Gothic" pitchFamily="34" charset="0"/>
            </a:endParaRPr>
          </a:p>
        </p:txBody>
      </p:sp>
      <p:sp>
        <p:nvSpPr>
          <p:cNvPr id="27651" name="Rectangle 10"/>
          <p:cNvSpPr>
            <a:spLocks noChangeArrowheads="1"/>
          </p:cNvSpPr>
          <p:nvPr/>
        </p:nvSpPr>
        <p:spPr bwMode="auto">
          <a:xfrm>
            <a:off x="4746025" y="2132856"/>
            <a:ext cx="36004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p>
            <a:pPr algn="just"/>
            <a:r>
              <a:rPr lang="es-ES" sz="2000" dirty="0">
                <a:latin typeface="Century Gothic" pitchFamily="34" charset="0"/>
              </a:rPr>
              <a:t>En el ejemplo del correo electrónico de Juan Pérez (emisor), Luis Sánchez, Gabriela Gómez y Concepción Garza son los receptores.  </a:t>
            </a:r>
            <a:endParaRPr lang="es-ES" sz="2000" dirty="0" smtClean="0">
              <a:latin typeface="Century Gothic" pitchFamily="34" charset="0"/>
            </a:endParaRPr>
          </a:p>
          <a:p>
            <a:pPr algn="just"/>
            <a:endParaRPr lang="es-ES" sz="2000" dirty="0">
              <a:latin typeface="Century Gothic" pitchFamily="34" charset="0"/>
            </a:endParaRPr>
          </a:p>
          <a:p>
            <a:pPr algn="just"/>
            <a:r>
              <a:rPr lang="es-ES" sz="2000" dirty="0" smtClean="0">
                <a:latin typeface="Century Gothic" pitchFamily="34" charset="0"/>
              </a:rPr>
              <a:t>Ellos</a:t>
            </a:r>
            <a:r>
              <a:rPr lang="es-ES" sz="2000" dirty="0">
                <a:latin typeface="Century Gothic" pitchFamily="34" charset="0"/>
              </a:rPr>
              <a:t>, a su vez, pueden contestar el mensaje como parte de su recepción. </a:t>
            </a:r>
          </a:p>
        </p:txBody>
      </p:sp>
      <p:sp>
        <p:nvSpPr>
          <p:cNvPr id="2" name="1 Rectángulo"/>
          <p:cNvSpPr/>
          <p:nvPr/>
        </p:nvSpPr>
        <p:spPr>
          <a:xfrm>
            <a:off x="611560" y="836712"/>
            <a:ext cx="4134465" cy="461665"/>
          </a:xfrm>
          <a:prstGeom prst="rect">
            <a:avLst/>
          </a:prstGeom>
        </p:spPr>
        <p:txBody>
          <a:bodyPr wrap="none">
            <a:spAutoFit/>
          </a:bodyPr>
          <a:lstStyle/>
          <a:p>
            <a:pPr eaLnBrk="1" hangingPunct="1"/>
            <a:r>
              <a:rPr lang="es-ES" sz="2400" b="1" dirty="0" smtClean="0">
                <a:solidFill>
                  <a:srgbClr val="C00000"/>
                </a:solidFill>
                <a:latin typeface="Century Gothic" pitchFamily="34" charset="0"/>
              </a:rPr>
              <a:t>Receptor o decodificador:</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Comunic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28600" y="5334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MX" sz="2800" b="1" dirty="0">
                <a:effectLst>
                  <a:outerShdw blurRad="38100" dist="38100" dir="2700000" algn="tl">
                    <a:srgbClr val="000000">
                      <a:alpha val="43137"/>
                    </a:srgbClr>
                  </a:outerShdw>
                </a:effectLst>
                <a:latin typeface="Century Gothic" pitchFamily="34" charset="0"/>
              </a:rPr>
              <a:t>LA COMUNICACIÓN HUMANA</a:t>
            </a:r>
            <a:endParaRPr lang="es-ES" sz="2800" b="1" dirty="0">
              <a:effectLst>
                <a:outerShdw blurRad="38100" dist="38100" dir="2700000" algn="tl">
                  <a:srgbClr val="000000">
                    <a:alpha val="43137"/>
                  </a:srgbClr>
                </a:outerShdw>
              </a:effectLst>
              <a:latin typeface="Century Gothic" pitchFamily="34" charset="0"/>
            </a:endParaRPr>
          </a:p>
        </p:txBody>
      </p:sp>
      <p:sp>
        <p:nvSpPr>
          <p:cNvPr id="2054" name="Text Box 6"/>
          <p:cNvSpPr txBox="1">
            <a:spLocks noChangeArrowheads="1"/>
          </p:cNvSpPr>
          <p:nvPr/>
        </p:nvSpPr>
        <p:spPr bwMode="auto">
          <a:xfrm>
            <a:off x="467544" y="1911350"/>
            <a:ext cx="4578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Arial" pitchFamily="34" charset="0"/>
              <a:buChar char="•"/>
            </a:pPr>
            <a:r>
              <a:rPr lang="es-MX" sz="2400" dirty="0">
                <a:latin typeface="Century Gothic" pitchFamily="34" charset="0"/>
              </a:rPr>
              <a:t>¿Qué es la comunicación?</a:t>
            </a:r>
            <a:endParaRPr lang="es-ES" sz="2400" dirty="0">
              <a:latin typeface="Century Gothic" pitchFamily="34" charset="0"/>
            </a:endParaRPr>
          </a:p>
        </p:txBody>
      </p:sp>
      <p:sp>
        <p:nvSpPr>
          <p:cNvPr id="2056" name="Text Box 8"/>
          <p:cNvSpPr txBox="1">
            <a:spLocks noChangeArrowheads="1"/>
          </p:cNvSpPr>
          <p:nvPr/>
        </p:nvSpPr>
        <p:spPr bwMode="auto">
          <a:xfrm>
            <a:off x="3855269" y="3276600"/>
            <a:ext cx="5181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Arial" pitchFamily="34" charset="0"/>
              <a:buChar char="•"/>
            </a:pPr>
            <a:r>
              <a:rPr lang="es-MX" sz="2400">
                <a:latin typeface="Century Gothic" pitchFamily="34" charset="0"/>
              </a:rPr>
              <a:t>Elementos de la comunicación</a:t>
            </a:r>
            <a:endParaRPr lang="es-ES" sz="2400">
              <a:latin typeface="Century Gothic" pitchFamily="34" charset="0"/>
            </a:endParaRPr>
          </a:p>
        </p:txBody>
      </p:sp>
      <p:sp>
        <p:nvSpPr>
          <p:cNvPr id="2057" name="Text Box 9"/>
          <p:cNvSpPr txBox="1">
            <a:spLocks noChangeArrowheads="1"/>
          </p:cNvSpPr>
          <p:nvPr/>
        </p:nvSpPr>
        <p:spPr bwMode="auto">
          <a:xfrm>
            <a:off x="458119" y="4883150"/>
            <a:ext cx="4257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Arial" pitchFamily="34" charset="0"/>
              <a:buChar char="•"/>
            </a:pPr>
            <a:r>
              <a:rPr lang="es-MX" sz="2400" dirty="0">
                <a:latin typeface="Century Gothic" pitchFamily="34" charset="0"/>
              </a:rPr>
              <a:t>Clases de comunicación</a:t>
            </a:r>
            <a:endParaRPr lang="es-ES" sz="2400" dirty="0">
              <a:latin typeface="Century Gothic" pitchFamily="34" charset="0"/>
            </a:endParaRPr>
          </a:p>
        </p:txBody>
      </p:sp>
      <p:pic>
        <p:nvPicPr>
          <p:cNvPr id="2059" name="Picture 11" descr="EN0050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4572000"/>
            <a:ext cx="18288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PE02097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200" y="2743200"/>
            <a:ext cx="22860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sorpres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17040" flipV="1">
            <a:off x="6443663" y="1341438"/>
            <a:ext cx="12636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Tm="10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iterate type="lt">
                                    <p:tmPct val="100000"/>
                                  </p:iterate>
                                  <p:childTnLst>
                                    <p:set>
                                      <p:cBhvr>
                                        <p:cTn id="6" dur="1" fill="hold">
                                          <p:stCondLst>
                                            <p:cond delay="0"/>
                                          </p:stCondLst>
                                        </p:cTn>
                                        <p:tgtEl>
                                          <p:spTgt spid="2050"/>
                                        </p:tgtEl>
                                        <p:attrNameLst>
                                          <p:attrName>style.visibility</p:attrName>
                                        </p:attrNameLst>
                                      </p:cBhvr>
                                      <p:to>
                                        <p:strVal val="visible"/>
                                      </p:to>
                                    </p:set>
                                    <p:anim calcmode="lin" valueType="num">
                                      <p:cBhvr>
                                        <p:cTn id="7" dur="75" fill="hold"/>
                                        <p:tgtEl>
                                          <p:spTgt spid="2050"/>
                                        </p:tgtEl>
                                        <p:attrNameLst>
                                          <p:attrName>ppt_w</p:attrName>
                                        </p:attrNameLst>
                                      </p:cBhvr>
                                      <p:tavLst>
                                        <p:tav tm="0">
                                          <p:val>
                                            <p:fltVal val="0"/>
                                          </p:val>
                                        </p:tav>
                                        <p:tav tm="100000">
                                          <p:val>
                                            <p:strVal val="#ppt_w"/>
                                          </p:val>
                                        </p:tav>
                                      </p:tavLst>
                                    </p:anim>
                                    <p:anim calcmode="lin" valueType="num">
                                      <p:cBhvr>
                                        <p:cTn id="8" dur="75" fill="hold"/>
                                        <p:tgtEl>
                                          <p:spTgt spid="2050"/>
                                        </p:tgtEl>
                                        <p:attrNameLst>
                                          <p:attrName>ppt_h</p:attrName>
                                        </p:attrNameLst>
                                      </p:cBhvr>
                                      <p:tavLst>
                                        <p:tav tm="0">
                                          <p:val>
                                            <p:fltVal val="0"/>
                                          </p:val>
                                        </p:tav>
                                        <p:tav tm="100000">
                                          <p:val>
                                            <p:strVal val="#ppt_h"/>
                                          </p:val>
                                        </p:tav>
                                      </p:tavLst>
                                    </p:anim>
                                    <p:anim calcmode="lin" valueType="num">
                                      <p:cBhvr>
                                        <p:cTn id="9" dur="75" fill="hold"/>
                                        <p:tgtEl>
                                          <p:spTgt spid="2050"/>
                                        </p:tgtEl>
                                        <p:attrNameLst>
                                          <p:attrName>ppt_x</p:attrName>
                                        </p:attrNameLst>
                                      </p:cBhvr>
                                      <p:tavLst>
                                        <p:tav tm="0">
                                          <p:val>
                                            <p:fltVal val="0.5"/>
                                          </p:val>
                                        </p:tav>
                                        <p:tav tm="100000">
                                          <p:val>
                                            <p:strVal val="#ppt_x"/>
                                          </p:val>
                                        </p:tav>
                                      </p:tavLst>
                                    </p:anim>
                                    <p:anim calcmode="lin" valueType="num">
                                      <p:cBhvr>
                                        <p:cTn id="10" dur="75" fill="hold"/>
                                        <p:tgtEl>
                                          <p:spTgt spid="205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iterate type="lt">
                                    <p:tmPct val="100000"/>
                                  </p:iterate>
                                  <p:childTnLst>
                                    <p:set>
                                      <p:cBhvr>
                                        <p:cTn id="14" dur="1" fill="hold">
                                          <p:stCondLst>
                                            <p:cond delay="0"/>
                                          </p:stCondLst>
                                        </p:cTn>
                                        <p:tgtEl>
                                          <p:spTgt spid="2054"/>
                                        </p:tgtEl>
                                        <p:attrNameLst>
                                          <p:attrName>style.visibility</p:attrName>
                                        </p:attrNameLst>
                                      </p:cBhvr>
                                      <p:to>
                                        <p:strVal val="visible"/>
                                      </p:to>
                                    </p:set>
                                    <p:anim calcmode="lin" valueType="num">
                                      <p:cBhvr additive="base">
                                        <p:cTn id="15" dur="75" fill="hold"/>
                                        <p:tgtEl>
                                          <p:spTgt spid="2054"/>
                                        </p:tgtEl>
                                        <p:attrNameLst>
                                          <p:attrName>ppt_x</p:attrName>
                                        </p:attrNameLst>
                                      </p:cBhvr>
                                      <p:tavLst>
                                        <p:tav tm="0">
                                          <p:val>
                                            <p:strVal val="0-#ppt_w/2"/>
                                          </p:val>
                                        </p:tav>
                                        <p:tav tm="100000">
                                          <p:val>
                                            <p:strVal val="#ppt_x"/>
                                          </p:val>
                                        </p:tav>
                                      </p:tavLst>
                                    </p:anim>
                                    <p:anim calcmode="lin" valueType="num">
                                      <p:cBhvr additive="base">
                                        <p:cTn id="16" dur="75" fill="hold"/>
                                        <p:tgtEl>
                                          <p:spTgt spid="20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glas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2" fill="hold" nodeType="clickEffect">
                                  <p:stCondLst>
                                    <p:cond delay="0"/>
                                  </p:stCondLst>
                                  <p:childTnLst>
                                    <p:set>
                                      <p:cBhvr>
                                        <p:cTn id="20" dur="1" fill="hold">
                                          <p:stCondLst>
                                            <p:cond delay="0"/>
                                          </p:stCondLst>
                                        </p:cTn>
                                        <p:tgtEl>
                                          <p:spTgt spid="2063"/>
                                        </p:tgtEl>
                                        <p:attrNameLst>
                                          <p:attrName>style.visibility</p:attrName>
                                        </p:attrNameLst>
                                      </p:cBhvr>
                                      <p:to>
                                        <p:strVal val="visible"/>
                                      </p:to>
                                    </p:set>
                                    <p:animEffect transition="in" filter="slide(fromRight)">
                                      <p:cBhvr>
                                        <p:cTn id="21" dur="500"/>
                                        <p:tgtEl>
                                          <p:spTgt spid="2063"/>
                                        </p:tgtEl>
                                      </p:cBhvr>
                                    </p:animEffect>
                                  </p:childTnLst>
                                  <p:subTnLst>
                                    <p:audio>
                                      <p:cMediaNode>
                                        <p:cTn display="0" masterRel="sameClick">
                                          <p:stCondLst>
                                            <p:cond evt="begin" delay="0">
                                              <p:tn val="19"/>
                                            </p:cond>
                                          </p:stCondLst>
                                          <p:endCondLst>
                                            <p:cond evt="onStopAudio" delay="0">
                                              <p:tgtEl>
                                                <p:sldTgt/>
                                              </p:tgtEl>
                                            </p:cond>
                                          </p:endCondLst>
                                        </p:cTn>
                                        <p:tgtEl>
                                          <p:sndTgt r:embed="rId4" name="drumroll.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iterate type="lt">
                                    <p:tmPct val="100000"/>
                                  </p:iterate>
                                  <p:childTnLst>
                                    <p:set>
                                      <p:cBhvr>
                                        <p:cTn id="25" dur="1" fill="hold">
                                          <p:stCondLst>
                                            <p:cond delay="0"/>
                                          </p:stCondLst>
                                        </p:cTn>
                                        <p:tgtEl>
                                          <p:spTgt spid="2056"/>
                                        </p:tgtEl>
                                        <p:attrNameLst>
                                          <p:attrName>style.visibility</p:attrName>
                                        </p:attrNameLst>
                                      </p:cBhvr>
                                      <p:to>
                                        <p:strVal val="visible"/>
                                      </p:to>
                                    </p:set>
                                    <p:anim calcmode="lin" valueType="num">
                                      <p:cBhvr additive="base">
                                        <p:cTn id="26" dur="75" fill="hold"/>
                                        <p:tgtEl>
                                          <p:spTgt spid="2056"/>
                                        </p:tgtEl>
                                        <p:attrNameLst>
                                          <p:attrName>ppt_x</p:attrName>
                                        </p:attrNameLst>
                                      </p:cBhvr>
                                      <p:tavLst>
                                        <p:tav tm="0">
                                          <p:val>
                                            <p:strVal val="1+#ppt_w/2"/>
                                          </p:val>
                                        </p:tav>
                                        <p:tav tm="100000">
                                          <p:val>
                                            <p:strVal val="#ppt_x"/>
                                          </p:val>
                                        </p:tav>
                                      </p:tavLst>
                                    </p:anim>
                                    <p:anim calcmode="lin" valueType="num">
                                      <p:cBhvr additive="base">
                                        <p:cTn id="27" dur="75" fill="hold"/>
                                        <p:tgtEl>
                                          <p:spTgt spid="20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glas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nodeType="clickEffect">
                                  <p:stCondLst>
                                    <p:cond delay="0"/>
                                  </p:stCondLst>
                                  <p:childTnLst>
                                    <p:set>
                                      <p:cBhvr>
                                        <p:cTn id="31" dur="1" fill="hold">
                                          <p:stCondLst>
                                            <p:cond delay="0"/>
                                          </p:stCondLst>
                                        </p:cTn>
                                        <p:tgtEl>
                                          <p:spTgt spid="2062"/>
                                        </p:tgtEl>
                                        <p:attrNameLst>
                                          <p:attrName>style.visibility</p:attrName>
                                        </p:attrNameLst>
                                      </p:cBhvr>
                                      <p:to>
                                        <p:strVal val="visible"/>
                                      </p:to>
                                    </p:set>
                                    <p:animEffect transition="in" filter="strips(upRight)">
                                      <p:cBhvr>
                                        <p:cTn id="32" dur="500"/>
                                        <p:tgtEl>
                                          <p:spTgt spid="2062"/>
                                        </p:tgtEl>
                                      </p:cBhvr>
                                    </p:animEffect>
                                  </p:childTnLst>
                                  <p:subTnLst>
                                    <p:audio>
                                      <p:cMediaNode>
                                        <p:cTn display="0" masterRel="sameClick">
                                          <p:stCondLst>
                                            <p:cond evt="begin" delay="0">
                                              <p:tn val="30"/>
                                            </p:cond>
                                          </p:stCondLst>
                                          <p:endCondLst>
                                            <p:cond evt="onStopAudio" delay="0">
                                              <p:tgtEl>
                                                <p:sldTgt/>
                                              </p:tgtEl>
                                            </p:cond>
                                          </p:endCondLst>
                                        </p:cTn>
                                        <p:tgtEl>
                                          <p:sndTgt r:embed="rId5" name="laser.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iterate type="lt">
                                    <p:tmPct val="100000"/>
                                  </p:iterate>
                                  <p:childTnLst>
                                    <p:set>
                                      <p:cBhvr>
                                        <p:cTn id="36" dur="1" fill="hold">
                                          <p:stCondLst>
                                            <p:cond delay="0"/>
                                          </p:stCondLst>
                                        </p:cTn>
                                        <p:tgtEl>
                                          <p:spTgt spid="2057"/>
                                        </p:tgtEl>
                                        <p:attrNameLst>
                                          <p:attrName>style.visibility</p:attrName>
                                        </p:attrNameLst>
                                      </p:cBhvr>
                                      <p:to>
                                        <p:strVal val="visible"/>
                                      </p:to>
                                    </p:set>
                                    <p:anim calcmode="lin" valueType="num">
                                      <p:cBhvr additive="base">
                                        <p:cTn id="37" dur="75" fill="hold"/>
                                        <p:tgtEl>
                                          <p:spTgt spid="2057"/>
                                        </p:tgtEl>
                                        <p:attrNameLst>
                                          <p:attrName>ppt_x</p:attrName>
                                        </p:attrNameLst>
                                      </p:cBhvr>
                                      <p:tavLst>
                                        <p:tav tm="0">
                                          <p:val>
                                            <p:strVal val="0-#ppt_w/2"/>
                                          </p:val>
                                        </p:tav>
                                        <p:tav tm="100000">
                                          <p:val>
                                            <p:strVal val="#ppt_x"/>
                                          </p:val>
                                        </p:tav>
                                      </p:tavLst>
                                    </p:anim>
                                    <p:anim calcmode="lin" valueType="num">
                                      <p:cBhvr additive="base">
                                        <p:cTn id="38" dur="75" fill="hold"/>
                                        <p:tgtEl>
                                          <p:spTgt spid="20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glass.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059"/>
                                        </p:tgtEl>
                                        <p:attrNameLst>
                                          <p:attrName>style.visibility</p:attrName>
                                        </p:attrNameLst>
                                      </p:cBhvr>
                                      <p:to>
                                        <p:strVal val="visible"/>
                                      </p:to>
                                    </p:set>
                                    <p:anim calcmode="lin" valueType="num">
                                      <p:cBhvr additive="base">
                                        <p:cTn id="43" dur="500" fill="hold"/>
                                        <p:tgtEl>
                                          <p:spTgt spid="2059"/>
                                        </p:tgtEl>
                                        <p:attrNameLst>
                                          <p:attrName>ppt_x</p:attrName>
                                        </p:attrNameLst>
                                      </p:cBhvr>
                                      <p:tavLst>
                                        <p:tav tm="0">
                                          <p:val>
                                            <p:strVal val="#ppt_x"/>
                                          </p:val>
                                        </p:tav>
                                        <p:tav tm="100000">
                                          <p:val>
                                            <p:strVal val="#ppt_x"/>
                                          </p:val>
                                        </p:tav>
                                      </p:tavLst>
                                    </p:anim>
                                    <p:anim calcmode="lin" valueType="num">
                                      <p:cBhvr additive="base">
                                        <p:cTn id="44" dur="500" fill="hold"/>
                                        <p:tgtEl>
                                          <p:spTgt spid="20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4" grpId="0" autoUpdateAnimBg="0"/>
      <p:bldP spid="2056" grpId="0" autoUpdateAnimBg="0"/>
      <p:bldP spid="205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723900" y="1772816"/>
            <a:ext cx="7696200" cy="3960440"/>
          </a:xfrm>
        </p:spPr>
        <p:txBody>
          <a:bodyPr/>
          <a:lstStyle/>
          <a:p>
            <a:pPr algn="just" eaLnBrk="1" hangingPunct="1">
              <a:lnSpc>
                <a:spcPct val="80000"/>
              </a:lnSpc>
            </a:pPr>
            <a:r>
              <a:rPr lang="es-ES" sz="2000" dirty="0" smtClean="0">
                <a:latin typeface="Century Gothic" pitchFamily="34" charset="0"/>
              </a:rPr>
              <a:t>Se llama así al conjunto de signos y el conjunto de reglas en los que la información que se transmite está cifrada.</a:t>
            </a:r>
          </a:p>
          <a:p>
            <a:pPr algn="just" eaLnBrk="1" hangingPunct="1">
              <a:lnSpc>
                <a:spcPct val="80000"/>
              </a:lnSpc>
            </a:pPr>
            <a:endParaRPr lang="es-ES" sz="2000" dirty="0" smtClean="0">
              <a:latin typeface="Century Gothic" pitchFamily="34" charset="0"/>
            </a:endParaRPr>
          </a:p>
          <a:p>
            <a:pPr lvl="1" algn="just" eaLnBrk="1" hangingPunct="1">
              <a:lnSpc>
                <a:spcPct val="80000"/>
              </a:lnSpc>
            </a:pPr>
            <a:r>
              <a:rPr lang="es-ES" sz="1600" dirty="0" smtClean="0">
                <a:latin typeface="Century Gothic" pitchFamily="34" charset="0"/>
              </a:rPr>
              <a:t>Por ejemplo, las diferentes lenguas que se hablan (español, inglés, francés, alemán, entre otros) o el lenguaje braille.</a:t>
            </a:r>
          </a:p>
          <a:p>
            <a:pPr algn="just" eaLnBrk="1" hangingPunct="1">
              <a:lnSpc>
                <a:spcPct val="80000"/>
              </a:lnSpc>
            </a:pPr>
            <a:endParaRPr lang="es-ES" sz="2000" dirty="0" smtClean="0">
              <a:latin typeface="Century Gothic" pitchFamily="34" charset="0"/>
            </a:endParaRPr>
          </a:p>
          <a:p>
            <a:pPr algn="just" eaLnBrk="1" hangingPunct="1">
              <a:lnSpc>
                <a:spcPct val="80000"/>
              </a:lnSpc>
            </a:pPr>
            <a:r>
              <a:rPr lang="es-ES" sz="2000" dirty="0" smtClean="0">
                <a:latin typeface="Century Gothic" pitchFamily="34" charset="0"/>
              </a:rPr>
              <a:t>El código puede cambiar de acuerdo al lugar en que lo utilizamos. Por ejemplo:</a:t>
            </a:r>
          </a:p>
          <a:p>
            <a:pPr algn="just" eaLnBrk="1" hangingPunct="1">
              <a:lnSpc>
                <a:spcPct val="80000"/>
              </a:lnSpc>
            </a:pPr>
            <a:endParaRPr lang="es-ES" sz="2000" dirty="0" smtClean="0">
              <a:latin typeface="Century Gothic" pitchFamily="34" charset="0"/>
            </a:endParaRPr>
          </a:p>
          <a:p>
            <a:pPr lvl="1" algn="just" eaLnBrk="1" hangingPunct="1">
              <a:lnSpc>
                <a:spcPct val="80000"/>
              </a:lnSpc>
            </a:pPr>
            <a:r>
              <a:rPr lang="es-ES" sz="1600" dirty="0" smtClean="0">
                <a:latin typeface="Century Gothic" pitchFamily="34" charset="0"/>
              </a:rPr>
              <a:t>Perú: Parecía una verdadera familia</a:t>
            </a:r>
          </a:p>
          <a:p>
            <a:pPr lvl="1" algn="just" eaLnBrk="1" hangingPunct="1">
              <a:lnSpc>
                <a:spcPct val="80000"/>
              </a:lnSpc>
            </a:pPr>
            <a:r>
              <a:rPr lang="es-ES" sz="1600" dirty="0" smtClean="0">
                <a:latin typeface="Century Gothic" pitchFamily="34" charset="0"/>
              </a:rPr>
              <a:t>EE.UU.: </a:t>
            </a:r>
            <a:r>
              <a:rPr lang="es-ES" sz="1600" dirty="0" err="1" smtClean="0">
                <a:latin typeface="Century Gothic" pitchFamily="34" charset="0"/>
              </a:rPr>
              <a:t>It</a:t>
            </a:r>
            <a:r>
              <a:rPr lang="es-ES" sz="1600" dirty="0" smtClean="0">
                <a:latin typeface="Century Gothic" pitchFamily="34" charset="0"/>
              </a:rPr>
              <a:t> </a:t>
            </a:r>
            <a:r>
              <a:rPr lang="es-ES" sz="1600" dirty="0" err="1" smtClean="0">
                <a:latin typeface="Century Gothic" pitchFamily="34" charset="0"/>
              </a:rPr>
              <a:t>seems</a:t>
            </a:r>
            <a:r>
              <a:rPr lang="es-ES" sz="1600" dirty="0" smtClean="0">
                <a:latin typeface="Century Gothic" pitchFamily="34" charset="0"/>
              </a:rPr>
              <a:t> </a:t>
            </a:r>
            <a:r>
              <a:rPr lang="es-ES" sz="1600" dirty="0" err="1" smtClean="0">
                <a:latin typeface="Century Gothic" pitchFamily="34" charset="0"/>
              </a:rPr>
              <a:t>like</a:t>
            </a:r>
            <a:r>
              <a:rPr lang="es-ES" sz="1600" dirty="0" smtClean="0">
                <a:latin typeface="Century Gothic" pitchFamily="34" charset="0"/>
              </a:rPr>
              <a:t> </a:t>
            </a:r>
            <a:r>
              <a:rPr lang="es-ES" sz="1600" dirty="0" err="1" smtClean="0">
                <a:latin typeface="Century Gothic" pitchFamily="34" charset="0"/>
              </a:rPr>
              <a:t>to</a:t>
            </a:r>
            <a:r>
              <a:rPr lang="es-ES" sz="1600" dirty="0" smtClean="0">
                <a:latin typeface="Century Gothic" pitchFamily="34" charset="0"/>
              </a:rPr>
              <a:t> be a real </a:t>
            </a:r>
            <a:r>
              <a:rPr lang="es-ES" sz="1600" dirty="0" err="1" smtClean="0">
                <a:latin typeface="Century Gothic" pitchFamily="34" charset="0"/>
              </a:rPr>
              <a:t>family</a:t>
            </a:r>
            <a:endParaRPr lang="es-ES" sz="1600" dirty="0" smtClean="0">
              <a:latin typeface="Century Gothic" pitchFamily="34" charset="0"/>
            </a:endParaRPr>
          </a:p>
          <a:p>
            <a:pPr algn="just" eaLnBrk="1" hangingPunct="1">
              <a:lnSpc>
                <a:spcPct val="80000"/>
              </a:lnSpc>
            </a:pPr>
            <a:endParaRPr lang="es-ES" sz="2000" dirty="0" smtClean="0">
              <a:latin typeface="Century Gothic" pitchFamily="34" charset="0"/>
            </a:endParaRPr>
          </a:p>
          <a:p>
            <a:pPr algn="just" eaLnBrk="1" hangingPunct="1">
              <a:lnSpc>
                <a:spcPct val="80000"/>
              </a:lnSpc>
            </a:pPr>
            <a:r>
              <a:rPr lang="es-ES" sz="2000" dirty="0" smtClean="0">
                <a:latin typeface="Century Gothic" pitchFamily="34" charset="0"/>
              </a:rPr>
              <a:t>Un código muy conocido es el llamado código Morse.</a:t>
            </a:r>
          </a:p>
        </p:txBody>
      </p:sp>
      <p:sp>
        <p:nvSpPr>
          <p:cNvPr id="2" name="1 Rectángulo"/>
          <p:cNvSpPr/>
          <p:nvPr/>
        </p:nvSpPr>
        <p:spPr>
          <a:xfrm>
            <a:off x="827584" y="836712"/>
            <a:ext cx="1585690" cy="437043"/>
          </a:xfrm>
          <a:prstGeom prst="rect">
            <a:avLst/>
          </a:prstGeom>
        </p:spPr>
        <p:txBody>
          <a:bodyPr wrap="none">
            <a:spAutoFit/>
          </a:bodyPr>
          <a:lstStyle/>
          <a:p>
            <a:pPr eaLnBrk="1" hangingPunct="1">
              <a:lnSpc>
                <a:spcPct val="80000"/>
              </a:lnSpc>
            </a:pPr>
            <a:r>
              <a:rPr lang="es-ES" sz="2800" b="1" dirty="0" smtClean="0">
                <a:solidFill>
                  <a:srgbClr val="C00000"/>
                </a:solidFill>
                <a:latin typeface="Century Gothic" pitchFamily="34" charset="0"/>
              </a:rPr>
              <a:t>Código:</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6"/>
          <p:cNvSpPr txBox="1">
            <a:spLocks noChangeArrowheads="1"/>
          </p:cNvSpPr>
          <p:nvPr/>
        </p:nvSpPr>
        <p:spPr bwMode="auto">
          <a:xfrm>
            <a:off x="539750" y="404813"/>
            <a:ext cx="835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s-MX"/>
          </a:p>
        </p:txBody>
      </p:sp>
      <p:sp>
        <p:nvSpPr>
          <p:cNvPr id="31748" name="Text Box 7"/>
          <p:cNvSpPr txBox="1">
            <a:spLocks noChangeArrowheads="1"/>
          </p:cNvSpPr>
          <p:nvPr/>
        </p:nvSpPr>
        <p:spPr bwMode="auto">
          <a:xfrm>
            <a:off x="323850" y="188913"/>
            <a:ext cx="7561263"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sz="2800"/>
              <a:t>Las código por medio de banderas manuales se utilizaron para fines militares tanto en tierra como en el mar.</a:t>
            </a:r>
          </a:p>
          <a:p>
            <a:pPr eaLnBrk="1" hangingPunct="1">
              <a:spcBef>
                <a:spcPct val="50000"/>
              </a:spcBef>
            </a:pPr>
            <a:endParaRPr lang="es-ES" sz="280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827584" y="1844824"/>
            <a:ext cx="7416824" cy="4608513"/>
          </a:xfrm>
        </p:spPr>
        <p:txBody>
          <a:bodyPr/>
          <a:lstStyle/>
          <a:p>
            <a:pPr marL="0" indent="0" algn="just" eaLnBrk="1" hangingPunct="1">
              <a:lnSpc>
                <a:spcPct val="80000"/>
              </a:lnSpc>
              <a:buNone/>
            </a:pPr>
            <a:r>
              <a:rPr lang="es-ES" sz="2000" dirty="0" smtClean="0">
                <a:latin typeface="Century Gothic" pitchFamily="34" charset="0"/>
              </a:rPr>
              <a:t>Es la información que contiene el conjunto de signos, es decir, lo que se dice. Es el conjunto de ideas, sentimientos, acontecimientos expresados por el emisor y que desea trasmitir al receptor para que sean captados de la manera que desea el emisor. Existen algunos aspectos que deben tomarse en cuenta cuando se elabora un mensaje: </a:t>
            </a:r>
          </a:p>
          <a:p>
            <a:pPr algn="just" eaLnBrk="1" hangingPunct="1">
              <a:lnSpc>
                <a:spcPct val="80000"/>
              </a:lnSpc>
            </a:pPr>
            <a:endParaRPr lang="es-ES" sz="2000" dirty="0" smtClean="0">
              <a:latin typeface="Century Gothic" pitchFamily="34" charset="0"/>
            </a:endParaRPr>
          </a:p>
          <a:p>
            <a:pPr marL="857250" lvl="1" indent="-457200" algn="just" eaLnBrk="1" hangingPunct="1">
              <a:lnSpc>
                <a:spcPct val="80000"/>
              </a:lnSpc>
              <a:buFont typeface="+mj-lt"/>
              <a:buAutoNum type="arabicPeriod"/>
            </a:pPr>
            <a:r>
              <a:rPr lang="es-ES" sz="1600" dirty="0" smtClean="0">
                <a:latin typeface="Century Gothic" pitchFamily="34" charset="0"/>
              </a:rPr>
              <a:t>Tener en mente al receptor. </a:t>
            </a:r>
          </a:p>
          <a:p>
            <a:pPr marL="857250" lvl="1" indent="-457200" algn="just" eaLnBrk="1" hangingPunct="1">
              <a:lnSpc>
                <a:spcPct val="80000"/>
              </a:lnSpc>
              <a:buFont typeface="+mj-lt"/>
              <a:buAutoNum type="arabicPeriod"/>
            </a:pPr>
            <a:r>
              <a:rPr lang="es-ES" sz="1600" dirty="0" smtClean="0">
                <a:latin typeface="Century Gothic" pitchFamily="34" charset="0"/>
              </a:rPr>
              <a:t>Pensar el contenido con anticipación. </a:t>
            </a:r>
          </a:p>
          <a:p>
            <a:pPr marL="857250" lvl="1" indent="-457200" algn="just" eaLnBrk="1" hangingPunct="1">
              <a:lnSpc>
                <a:spcPct val="80000"/>
              </a:lnSpc>
              <a:buFont typeface="+mj-lt"/>
              <a:buAutoNum type="arabicPeriod"/>
            </a:pPr>
            <a:r>
              <a:rPr lang="es-ES" sz="1600" dirty="0" smtClean="0">
                <a:latin typeface="Century Gothic" pitchFamily="34" charset="0"/>
              </a:rPr>
              <a:t>Ser breve. </a:t>
            </a:r>
          </a:p>
          <a:p>
            <a:pPr marL="857250" lvl="1" indent="-457200" algn="just" eaLnBrk="1" hangingPunct="1">
              <a:lnSpc>
                <a:spcPct val="80000"/>
              </a:lnSpc>
              <a:buFont typeface="+mj-lt"/>
              <a:buAutoNum type="arabicPeriod"/>
            </a:pPr>
            <a:r>
              <a:rPr lang="es-ES" sz="1600" dirty="0" smtClean="0">
                <a:latin typeface="Century Gothic" pitchFamily="34" charset="0"/>
              </a:rPr>
              <a:t>Organizar el mensaje cuidadosamente: lo más importante debe ir al principio. Así el tema será más claro. </a:t>
            </a:r>
          </a:p>
        </p:txBody>
      </p:sp>
      <p:sp>
        <p:nvSpPr>
          <p:cNvPr id="2" name="1 Rectángulo"/>
          <p:cNvSpPr/>
          <p:nvPr/>
        </p:nvSpPr>
        <p:spPr>
          <a:xfrm>
            <a:off x="683568" y="908720"/>
            <a:ext cx="1545616" cy="387798"/>
          </a:xfrm>
          <a:prstGeom prst="rect">
            <a:avLst/>
          </a:prstGeom>
        </p:spPr>
        <p:txBody>
          <a:bodyPr wrap="none">
            <a:spAutoFit/>
          </a:bodyPr>
          <a:lstStyle/>
          <a:p>
            <a:pPr eaLnBrk="1" hangingPunct="1">
              <a:lnSpc>
                <a:spcPct val="80000"/>
              </a:lnSpc>
            </a:pPr>
            <a:r>
              <a:rPr lang="es-ES" sz="2400" b="1" dirty="0" smtClean="0">
                <a:solidFill>
                  <a:srgbClr val="C00000"/>
                </a:solidFill>
                <a:latin typeface="Century Gothic" pitchFamily="34" charset="0"/>
              </a:rPr>
              <a:t>Mensaje: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sz="half" idx="1"/>
          </p:nvPr>
        </p:nvSpPr>
        <p:spPr>
          <a:xfrm>
            <a:off x="683568" y="2168860"/>
            <a:ext cx="3771900" cy="2520280"/>
          </a:xfrm>
        </p:spPr>
        <p:txBody>
          <a:bodyPr/>
          <a:lstStyle/>
          <a:p>
            <a:pPr algn="just" eaLnBrk="1" hangingPunct="1"/>
            <a:endParaRPr lang="es-ES" sz="3200" b="1" dirty="0" smtClean="0">
              <a:latin typeface="Century Gothic" pitchFamily="34" charset="0"/>
            </a:endParaRPr>
          </a:p>
          <a:p>
            <a:pPr algn="just" eaLnBrk="1" hangingPunct="1"/>
            <a:r>
              <a:rPr lang="es-ES" sz="2000" dirty="0" smtClean="0">
                <a:latin typeface="Century Gothic" pitchFamily="34" charset="0"/>
              </a:rPr>
              <a:t>Es el medio físico por el cual se transmite la información, por ejemplo, por el teléfono, por los gestos, por la computadora, etc.</a:t>
            </a:r>
          </a:p>
        </p:txBody>
      </p:sp>
      <p:pic>
        <p:nvPicPr>
          <p:cNvPr id="33795" name="Picture 8" descr="j019538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364088" y="2132856"/>
            <a:ext cx="2608263" cy="3232150"/>
          </a:xfrm>
        </p:spPr>
      </p:pic>
      <p:sp>
        <p:nvSpPr>
          <p:cNvPr id="2" name="1 Rectángulo"/>
          <p:cNvSpPr/>
          <p:nvPr/>
        </p:nvSpPr>
        <p:spPr>
          <a:xfrm>
            <a:off x="971600" y="836712"/>
            <a:ext cx="1176925" cy="461665"/>
          </a:xfrm>
          <a:prstGeom prst="rect">
            <a:avLst/>
          </a:prstGeom>
        </p:spPr>
        <p:txBody>
          <a:bodyPr wrap="none">
            <a:spAutoFit/>
          </a:bodyPr>
          <a:lstStyle/>
          <a:p>
            <a:pPr eaLnBrk="1" hangingPunct="1"/>
            <a:r>
              <a:rPr lang="es-ES" sz="2400" b="1" dirty="0" smtClean="0">
                <a:solidFill>
                  <a:srgbClr val="C00000"/>
                </a:solidFill>
                <a:latin typeface="Century Gothic" pitchFamily="34" charset="0"/>
              </a:rPr>
              <a:t>Canal:</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683568" y="1844824"/>
            <a:ext cx="7696200" cy="1800200"/>
          </a:xfrm>
        </p:spPr>
        <p:txBody>
          <a:bodyPr/>
          <a:lstStyle/>
          <a:p>
            <a:pPr algn="just" eaLnBrk="1" hangingPunct="1"/>
            <a:r>
              <a:rPr lang="es-ES" sz="2000" dirty="0" smtClean="0">
                <a:latin typeface="Century Gothic" pitchFamily="34" charset="0"/>
              </a:rPr>
              <a:t>Es el objeto o entidad real a que el signo remite.</a:t>
            </a:r>
          </a:p>
          <a:p>
            <a:pPr algn="just" eaLnBrk="1" hangingPunct="1"/>
            <a:endParaRPr lang="es-ES" sz="2000" dirty="0" smtClean="0">
              <a:latin typeface="Century Gothic" pitchFamily="34" charset="0"/>
            </a:endParaRPr>
          </a:p>
          <a:p>
            <a:pPr algn="just" eaLnBrk="1" hangingPunct="1"/>
            <a:r>
              <a:rPr lang="es-ES" sz="2000" dirty="0" smtClean="0">
                <a:latin typeface="Century Gothic" pitchFamily="34" charset="0"/>
              </a:rPr>
              <a:t>Es la realidad que es percibida gracias al mensaje. </a:t>
            </a:r>
          </a:p>
          <a:p>
            <a:pPr algn="just" eaLnBrk="1" hangingPunct="1"/>
            <a:endParaRPr lang="es-ES" sz="2000" dirty="0">
              <a:latin typeface="Century Gothic" pitchFamily="34" charset="0"/>
            </a:endParaRPr>
          </a:p>
          <a:p>
            <a:pPr algn="just" eaLnBrk="1" hangingPunct="1"/>
            <a:r>
              <a:rPr lang="es-ES" sz="2000" dirty="0" smtClean="0">
                <a:latin typeface="Century Gothic" pitchFamily="34" charset="0"/>
              </a:rPr>
              <a:t>Comprende todo aquello que es descrito por el mensaje. </a:t>
            </a:r>
          </a:p>
          <a:p>
            <a:pPr algn="just" eaLnBrk="1" hangingPunct="1"/>
            <a:endParaRPr lang="es-ES" sz="2000" dirty="0" smtClean="0">
              <a:latin typeface="Century Gothic" pitchFamily="34" charset="0"/>
            </a:endParaRPr>
          </a:p>
        </p:txBody>
      </p:sp>
      <p:sp>
        <p:nvSpPr>
          <p:cNvPr id="2" name="1 Rectángulo"/>
          <p:cNvSpPr/>
          <p:nvPr/>
        </p:nvSpPr>
        <p:spPr>
          <a:xfrm>
            <a:off x="683568" y="764704"/>
            <a:ext cx="1699504" cy="461665"/>
          </a:xfrm>
          <a:prstGeom prst="rect">
            <a:avLst/>
          </a:prstGeom>
        </p:spPr>
        <p:txBody>
          <a:bodyPr wrap="none">
            <a:spAutoFit/>
          </a:bodyPr>
          <a:lstStyle/>
          <a:p>
            <a:pPr eaLnBrk="1" hangingPunct="1"/>
            <a:r>
              <a:rPr lang="es-ES" sz="2400" b="1" dirty="0" smtClean="0">
                <a:solidFill>
                  <a:srgbClr val="C00000"/>
                </a:solidFill>
                <a:latin typeface="Century Gothic" pitchFamily="34" charset="0"/>
              </a:rPr>
              <a:t>Referente: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sz="half" idx="1"/>
          </p:nvPr>
        </p:nvSpPr>
        <p:spPr>
          <a:xfrm>
            <a:off x="674038" y="1916832"/>
            <a:ext cx="3771900" cy="3888432"/>
          </a:xfrm>
        </p:spPr>
        <p:txBody>
          <a:bodyPr/>
          <a:lstStyle/>
          <a:p>
            <a:pPr algn="just" eaLnBrk="1" hangingPunct="1"/>
            <a:r>
              <a:rPr lang="es-ES" sz="2000" dirty="0" smtClean="0">
                <a:latin typeface="Century Gothic" pitchFamily="34" charset="0"/>
              </a:rPr>
              <a:t>También llamado “contexto”. </a:t>
            </a:r>
          </a:p>
          <a:p>
            <a:pPr algn="just" eaLnBrk="1" hangingPunct="1"/>
            <a:endParaRPr lang="es-ES" sz="2000" dirty="0">
              <a:latin typeface="Century Gothic" pitchFamily="34" charset="0"/>
            </a:endParaRPr>
          </a:p>
          <a:p>
            <a:pPr algn="just" eaLnBrk="1" hangingPunct="1"/>
            <a:r>
              <a:rPr lang="es-ES" sz="2000" dirty="0" smtClean="0">
                <a:latin typeface="Century Gothic" pitchFamily="34" charset="0"/>
              </a:rPr>
              <a:t>Es el medio y el conjunto de circunstancias que rodean el acto de la comunicación. </a:t>
            </a:r>
          </a:p>
          <a:p>
            <a:pPr algn="just" eaLnBrk="1" hangingPunct="1"/>
            <a:endParaRPr lang="es-ES" sz="2000" dirty="0">
              <a:latin typeface="Century Gothic" pitchFamily="34" charset="0"/>
            </a:endParaRPr>
          </a:p>
          <a:p>
            <a:pPr algn="just" eaLnBrk="1" hangingPunct="1"/>
            <a:r>
              <a:rPr lang="es-ES" sz="2000" dirty="0" smtClean="0">
                <a:latin typeface="Century Gothic" pitchFamily="34" charset="0"/>
              </a:rPr>
              <a:t>En ocasiones determina o condiciona el significado o el sentido del mensaje.</a:t>
            </a:r>
          </a:p>
        </p:txBody>
      </p:sp>
      <p:pic>
        <p:nvPicPr>
          <p:cNvPr id="35843" name="Picture 4" descr="gato con botaz"/>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8064" y="2060848"/>
            <a:ext cx="3004061" cy="3053308"/>
          </a:xfrm>
        </p:spPr>
      </p:pic>
      <p:sp>
        <p:nvSpPr>
          <p:cNvPr id="2" name="1 Rectángulo"/>
          <p:cNvSpPr/>
          <p:nvPr/>
        </p:nvSpPr>
        <p:spPr>
          <a:xfrm>
            <a:off x="683568" y="755192"/>
            <a:ext cx="1638590" cy="461665"/>
          </a:xfrm>
          <a:prstGeom prst="rect">
            <a:avLst/>
          </a:prstGeom>
        </p:spPr>
        <p:txBody>
          <a:bodyPr wrap="none">
            <a:spAutoFit/>
          </a:bodyPr>
          <a:lstStyle/>
          <a:p>
            <a:pPr eaLnBrk="1" hangingPunct="1"/>
            <a:r>
              <a:rPr lang="es-ES" sz="2400" b="1" dirty="0" smtClean="0">
                <a:solidFill>
                  <a:srgbClr val="C00000"/>
                </a:solidFill>
                <a:latin typeface="Century Gothic" pitchFamily="34" charset="0"/>
              </a:rPr>
              <a:t>Situación:</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5"/>
          <p:cNvSpPr txBox="1">
            <a:spLocks noChangeArrowheads="1"/>
          </p:cNvSpPr>
          <p:nvPr/>
        </p:nvSpPr>
        <p:spPr bwMode="auto">
          <a:xfrm>
            <a:off x="755743" y="1628800"/>
            <a:ext cx="576047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s-ES" sz="1600" dirty="0" err="1" smtClean="0">
                <a:latin typeface="Century Gothic" pitchFamily="34" charset="0"/>
              </a:rPr>
              <a:t>Pancracia</a:t>
            </a:r>
            <a:r>
              <a:rPr lang="es-ES" sz="1600" dirty="0" smtClean="0">
                <a:latin typeface="Century Gothic" pitchFamily="34" charset="0"/>
              </a:rPr>
              <a:t> </a:t>
            </a:r>
            <a:r>
              <a:rPr lang="es-ES" sz="1600" dirty="0">
                <a:latin typeface="Century Gothic" pitchFamily="34" charset="0"/>
              </a:rPr>
              <a:t>se ha peleado con su novio, su casi esposo </a:t>
            </a:r>
            <a:r>
              <a:rPr lang="es-ES" sz="1600" dirty="0" err="1">
                <a:latin typeface="Century Gothic" pitchFamily="34" charset="0"/>
              </a:rPr>
              <a:t>Huasaberto</a:t>
            </a:r>
            <a:r>
              <a:rPr lang="es-ES" sz="1600" dirty="0">
                <a:latin typeface="Century Gothic" pitchFamily="34" charset="0"/>
              </a:rPr>
              <a:t>. </a:t>
            </a:r>
            <a:endParaRPr lang="es-ES" sz="1600" dirty="0" smtClean="0">
              <a:latin typeface="Century Gothic" pitchFamily="34" charset="0"/>
            </a:endParaRPr>
          </a:p>
          <a:p>
            <a:pPr algn="just" eaLnBrk="1" hangingPunct="1">
              <a:spcBef>
                <a:spcPct val="50000"/>
              </a:spcBef>
            </a:pPr>
            <a:r>
              <a:rPr lang="es-ES" sz="1600" dirty="0" smtClean="0">
                <a:latin typeface="Century Gothic" pitchFamily="34" charset="0"/>
              </a:rPr>
              <a:t>Lo </a:t>
            </a:r>
            <a:r>
              <a:rPr lang="es-ES" sz="1600" dirty="0">
                <a:latin typeface="Century Gothic" pitchFamily="34" charset="0"/>
              </a:rPr>
              <a:t>ha visto conversando abrazado con su súper enemiga en un parque y como ella es una celosa compulsiva ahora está furiosa, enojada, encerrada en su casa sin querer hablar con nadie y piensa “En el momento que vea a </a:t>
            </a:r>
            <a:r>
              <a:rPr lang="es-ES" sz="1600" dirty="0" err="1">
                <a:latin typeface="Century Gothic" pitchFamily="34" charset="0"/>
              </a:rPr>
              <a:t>Huasaberto</a:t>
            </a:r>
            <a:r>
              <a:rPr lang="es-ES" sz="1600" dirty="0">
                <a:latin typeface="Century Gothic" pitchFamily="34" charset="0"/>
              </a:rPr>
              <a:t> le voy a decir que lo nuestro se acabo para siempre que no lo quiero volver a ver nunca mas en mi vida”. </a:t>
            </a:r>
            <a:endParaRPr lang="es-ES" sz="1600" dirty="0" smtClean="0">
              <a:latin typeface="Century Gothic" pitchFamily="34" charset="0"/>
            </a:endParaRPr>
          </a:p>
          <a:p>
            <a:pPr algn="just" eaLnBrk="1" hangingPunct="1">
              <a:spcBef>
                <a:spcPct val="50000"/>
              </a:spcBef>
            </a:pPr>
            <a:r>
              <a:rPr lang="es-ES" sz="1600" dirty="0" smtClean="0">
                <a:latin typeface="Century Gothic" pitchFamily="34" charset="0"/>
              </a:rPr>
              <a:t>En </a:t>
            </a:r>
            <a:r>
              <a:rPr lang="es-ES" sz="1600" dirty="0">
                <a:latin typeface="Century Gothic" pitchFamily="34" charset="0"/>
              </a:rPr>
              <a:t>ese instante suena la puerta.- “debe ser él- piensa ella. Tenía razón, era él. </a:t>
            </a:r>
            <a:r>
              <a:rPr lang="es-ES" sz="1600" dirty="0" err="1">
                <a:latin typeface="Century Gothic" pitchFamily="34" charset="0"/>
              </a:rPr>
              <a:t>Pancracia</a:t>
            </a:r>
            <a:r>
              <a:rPr lang="es-ES" sz="1600" dirty="0">
                <a:latin typeface="Century Gothic" pitchFamily="34" charset="0"/>
              </a:rPr>
              <a:t> abre la puerta para </a:t>
            </a:r>
            <a:r>
              <a:rPr lang="es-ES" sz="1600" dirty="0" err="1">
                <a:latin typeface="Century Gothic" pitchFamily="34" charset="0"/>
              </a:rPr>
              <a:t>hecharlo</a:t>
            </a:r>
            <a:r>
              <a:rPr lang="es-ES" sz="1600" dirty="0">
                <a:latin typeface="Century Gothic" pitchFamily="34" charset="0"/>
              </a:rPr>
              <a:t> de su casa cuando escucha mariachis, un concierto entero para ella</a:t>
            </a:r>
            <a:r>
              <a:rPr lang="es-ES" sz="1600" dirty="0" smtClean="0">
                <a:latin typeface="Century Gothic" pitchFamily="34" charset="0"/>
              </a:rPr>
              <a:t>.. y </a:t>
            </a:r>
            <a:r>
              <a:rPr lang="es-ES" sz="1600" dirty="0">
                <a:latin typeface="Century Gothic" pitchFamily="34" charset="0"/>
              </a:rPr>
              <a:t>ve a </a:t>
            </a:r>
            <a:r>
              <a:rPr lang="es-ES" sz="1600" dirty="0" err="1">
                <a:latin typeface="Century Gothic" pitchFamily="34" charset="0"/>
              </a:rPr>
              <a:t>Huasaberto</a:t>
            </a:r>
            <a:r>
              <a:rPr lang="es-ES" sz="1600" dirty="0">
                <a:latin typeface="Century Gothic" pitchFamily="34" charset="0"/>
              </a:rPr>
              <a:t> con doce docenas de rosas en su puerta. Manda al tacho todo lo que pensó y le dice: “Hay Huasa no te hubieras molestado”…</a:t>
            </a:r>
          </a:p>
          <a:p>
            <a:pPr algn="ctr" eaLnBrk="1" hangingPunct="1">
              <a:spcBef>
                <a:spcPct val="50000"/>
              </a:spcBef>
            </a:pPr>
            <a:r>
              <a:rPr lang="es-ES" sz="1600" b="1" dirty="0">
                <a:solidFill>
                  <a:srgbClr val="C00000"/>
                </a:solidFill>
                <a:latin typeface="Century Gothic" pitchFamily="34" charset="0"/>
              </a:rPr>
              <a:t>Ese es un claro ejemplo que la situación puede llegar a cambiar el mensaje</a:t>
            </a:r>
          </a:p>
        </p:txBody>
      </p:sp>
      <p:pic>
        <p:nvPicPr>
          <p:cNvPr id="36868" name="Picture 6" descr="j02308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4298" y="2636912"/>
            <a:ext cx="120967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741507" y="260648"/>
            <a:ext cx="2047355" cy="461665"/>
          </a:xfrm>
          <a:prstGeom prst="rect">
            <a:avLst/>
          </a:prstGeom>
        </p:spPr>
        <p:txBody>
          <a:bodyPr wrap="none">
            <a:spAutoFit/>
          </a:bodyPr>
          <a:lstStyle/>
          <a:p>
            <a:pPr eaLnBrk="1" hangingPunct="1">
              <a:spcBef>
                <a:spcPct val="50000"/>
              </a:spcBef>
            </a:pPr>
            <a:r>
              <a:rPr lang="es-ES" sz="2400" b="1" dirty="0" smtClean="0">
                <a:solidFill>
                  <a:srgbClr val="C00000"/>
                </a:solidFill>
                <a:latin typeface="Century Gothic" pitchFamily="34" charset="0"/>
              </a:rPr>
              <a:t>Por ejemplo:</a:t>
            </a:r>
            <a:endParaRPr lang="es-ES" sz="2400" b="1" dirty="0">
              <a:solidFill>
                <a:srgbClr val="C00000"/>
              </a:solidFill>
              <a:latin typeface="Century Gothic"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1043608" y="1916832"/>
            <a:ext cx="7056784" cy="372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50000"/>
              </a:lnSpc>
              <a:spcBef>
                <a:spcPct val="50000"/>
              </a:spcBef>
            </a:pPr>
            <a:r>
              <a:rPr lang="es-ES" sz="2000" dirty="0" smtClean="0">
                <a:latin typeface="Century Gothic" pitchFamily="34" charset="0"/>
              </a:rPr>
              <a:t>Se </a:t>
            </a:r>
            <a:r>
              <a:rPr lang="es-ES" sz="2000" dirty="0">
                <a:latin typeface="Century Gothic" pitchFamily="34" charset="0"/>
              </a:rPr>
              <a:t>le llama así a cualquier perturbación que sufre la señal en el proceso comunicativo, se puede dar en cualquiera de sus elementos. Son las distorsiones del sonido en la conversación, o la distorsión de la imagen de la televisión, la alteración de la escritura en un viaje, la afonía del hablante, la sordera del oyente, la ortografía defectuosa, la distracción del receptor, el alumno que no atiende aunque esté en silencio. </a:t>
            </a:r>
          </a:p>
        </p:txBody>
      </p:sp>
      <p:sp>
        <p:nvSpPr>
          <p:cNvPr id="2" name="1 Rectángulo"/>
          <p:cNvSpPr/>
          <p:nvPr/>
        </p:nvSpPr>
        <p:spPr>
          <a:xfrm>
            <a:off x="765734" y="738640"/>
            <a:ext cx="3639138" cy="461665"/>
          </a:xfrm>
          <a:prstGeom prst="rect">
            <a:avLst/>
          </a:prstGeom>
        </p:spPr>
        <p:txBody>
          <a:bodyPr wrap="none">
            <a:spAutoFit/>
          </a:bodyPr>
          <a:lstStyle/>
          <a:p>
            <a:pPr eaLnBrk="1" hangingPunct="1">
              <a:spcBef>
                <a:spcPct val="50000"/>
              </a:spcBef>
            </a:pPr>
            <a:r>
              <a:rPr lang="es-ES" sz="2400" b="1" dirty="0" smtClean="0">
                <a:solidFill>
                  <a:srgbClr val="C00000"/>
                </a:solidFill>
                <a:latin typeface="Century Gothic" pitchFamily="34" charset="0"/>
              </a:rPr>
              <a:t>Interferencia o barrera:</a:t>
            </a:r>
            <a:endParaRPr lang="es-ES" sz="2400" b="1" dirty="0">
              <a:solidFill>
                <a:srgbClr val="C00000"/>
              </a:solidFill>
              <a:latin typeface="Century Gothic"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404664"/>
            <a:ext cx="8229600" cy="436910"/>
          </a:xfrm>
        </p:spPr>
        <p:txBody>
          <a:bodyPr/>
          <a:lstStyle/>
          <a:p>
            <a:pPr eaLnBrk="1" hangingPunct="1"/>
            <a:r>
              <a:rPr lang="es-ES" sz="2400" b="1" dirty="0" smtClean="0">
                <a:solidFill>
                  <a:srgbClr val="C00000"/>
                </a:solidFill>
                <a:latin typeface="Century Gothic" pitchFamily="34" charset="0"/>
              </a:rPr>
              <a:t>Factores que interfieren en la comunicación</a:t>
            </a:r>
          </a:p>
        </p:txBody>
      </p:sp>
      <p:sp>
        <p:nvSpPr>
          <p:cNvPr id="38915" name="Rectangle 4"/>
          <p:cNvSpPr>
            <a:spLocks noGrp="1" noChangeArrowheads="1"/>
          </p:cNvSpPr>
          <p:nvPr>
            <p:ph type="body" sz="half" idx="1"/>
          </p:nvPr>
        </p:nvSpPr>
        <p:spPr>
          <a:xfrm>
            <a:off x="683568" y="1772816"/>
            <a:ext cx="3771900" cy="4969321"/>
          </a:xfrm>
        </p:spPr>
        <p:txBody>
          <a:bodyPr/>
          <a:lstStyle/>
          <a:p>
            <a:pPr eaLnBrk="1" hangingPunct="1"/>
            <a:r>
              <a:rPr lang="es-ES" sz="2000" dirty="0" smtClean="0">
                <a:latin typeface="Century Gothic" pitchFamily="34" charset="0"/>
                <a:cs typeface="Arial" pitchFamily="34" charset="0"/>
              </a:rPr>
              <a:t>Información escasa.</a:t>
            </a:r>
          </a:p>
          <a:p>
            <a:pPr eaLnBrk="1" hangingPunct="1"/>
            <a:r>
              <a:rPr lang="es-ES" sz="2000" dirty="0" smtClean="0">
                <a:latin typeface="Century Gothic" pitchFamily="34" charset="0"/>
                <a:cs typeface="Arial" pitchFamily="34" charset="0"/>
              </a:rPr>
              <a:t>Distancias de información.</a:t>
            </a:r>
          </a:p>
          <a:p>
            <a:pPr eaLnBrk="1" hangingPunct="1"/>
            <a:r>
              <a:rPr lang="es-ES" sz="2000" dirty="0" smtClean="0">
                <a:latin typeface="Century Gothic" pitchFamily="34" charset="0"/>
                <a:cs typeface="Arial" pitchFamily="34" charset="0"/>
              </a:rPr>
              <a:t>Falta de coordinación.</a:t>
            </a:r>
          </a:p>
          <a:p>
            <a:pPr eaLnBrk="1" hangingPunct="1"/>
            <a:r>
              <a:rPr lang="es-ES" sz="2000" dirty="0" smtClean="0">
                <a:latin typeface="Century Gothic" pitchFamily="34" charset="0"/>
                <a:cs typeface="Arial" pitchFamily="34" charset="0"/>
              </a:rPr>
              <a:t>Comunicación apresurada.,</a:t>
            </a:r>
          </a:p>
          <a:p>
            <a:pPr eaLnBrk="1" hangingPunct="1"/>
            <a:r>
              <a:rPr lang="es-ES" sz="2000" dirty="0" smtClean="0">
                <a:latin typeface="Century Gothic" pitchFamily="34" charset="0"/>
                <a:cs typeface="Arial" pitchFamily="34" charset="0"/>
              </a:rPr>
              <a:t>Temas a preguntar.</a:t>
            </a:r>
          </a:p>
          <a:p>
            <a:pPr eaLnBrk="1" hangingPunct="1"/>
            <a:r>
              <a:rPr lang="es-ES" sz="2000" dirty="0" smtClean="0">
                <a:latin typeface="Century Gothic" pitchFamily="34" charset="0"/>
                <a:cs typeface="Arial" pitchFamily="34" charset="0"/>
              </a:rPr>
              <a:t>Salirse de canales normales.</a:t>
            </a:r>
          </a:p>
          <a:p>
            <a:pPr eaLnBrk="1" hangingPunct="1"/>
            <a:r>
              <a:rPr lang="es-ES" sz="2000" dirty="0" smtClean="0">
                <a:latin typeface="Century Gothic" pitchFamily="34" charset="0"/>
                <a:cs typeface="Arial" pitchFamily="34" charset="0"/>
              </a:rPr>
              <a:t>No saber escuchar.</a:t>
            </a:r>
          </a:p>
          <a:p>
            <a:pPr eaLnBrk="1" hangingPunct="1"/>
            <a:r>
              <a:rPr lang="es-ES" sz="2000" dirty="0" smtClean="0">
                <a:latin typeface="Century Gothic" pitchFamily="34" charset="0"/>
                <a:cs typeface="Arial" pitchFamily="34" charset="0"/>
              </a:rPr>
              <a:t>Confusión en las definiciones.</a:t>
            </a:r>
          </a:p>
          <a:p>
            <a:pPr eaLnBrk="1" hangingPunct="1"/>
            <a:endParaRPr lang="es-ES" sz="2000" dirty="0" smtClean="0">
              <a:latin typeface="Century Gothic" pitchFamily="34" charset="0"/>
              <a:cs typeface="Arial" pitchFamily="34" charset="0"/>
            </a:endParaRPr>
          </a:p>
        </p:txBody>
      </p:sp>
      <p:sp>
        <p:nvSpPr>
          <p:cNvPr id="38916" name="Rectangle 5"/>
          <p:cNvSpPr>
            <a:spLocks noGrp="1" noChangeArrowheads="1"/>
          </p:cNvSpPr>
          <p:nvPr>
            <p:ph type="body" sz="half" idx="2"/>
          </p:nvPr>
        </p:nvSpPr>
        <p:spPr>
          <a:xfrm>
            <a:off x="4572000" y="1844824"/>
            <a:ext cx="3771900" cy="4464496"/>
          </a:xfrm>
        </p:spPr>
        <p:txBody>
          <a:bodyPr/>
          <a:lstStyle/>
          <a:p>
            <a:pPr eaLnBrk="1" hangingPunct="1"/>
            <a:r>
              <a:rPr lang="es-ES" sz="2000" dirty="0" smtClean="0">
                <a:latin typeface="Century Gothic" pitchFamily="34" charset="0"/>
                <a:cs typeface="Arial" pitchFamily="34" charset="0"/>
              </a:rPr>
              <a:t>Conclusiones prematuras.</a:t>
            </a:r>
          </a:p>
          <a:p>
            <a:pPr eaLnBrk="1" hangingPunct="1"/>
            <a:r>
              <a:rPr lang="es-ES" sz="2000" dirty="0" smtClean="0">
                <a:latin typeface="Century Gothic" pitchFamily="34" charset="0"/>
                <a:cs typeface="Arial" pitchFamily="34" charset="0"/>
              </a:rPr>
              <a:t>Diferencias de conocimientos y expresiones.</a:t>
            </a:r>
          </a:p>
          <a:p>
            <a:pPr eaLnBrk="1" hangingPunct="1"/>
            <a:r>
              <a:rPr lang="es-ES" sz="2000" dirty="0" smtClean="0">
                <a:latin typeface="Century Gothic" pitchFamily="34" charset="0"/>
                <a:cs typeface="Arial" pitchFamily="34" charset="0"/>
              </a:rPr>
              <a:t>Diferencia de personalidad e interés.</a:t>
            </a:r>
          </a:p>
          <a:p>
            <a:pPr eaLnBrk="1" hangingPunct="1"/>
            <a:r>
              <a:rPr lang="es-ES" sz="2000" dirty="0" smtClean="0">
                <a:latin typeface="Century Gothic" pitchFamily="34" charset="0"/>
                <a:cs typeface="Arial" pitchFamily="34" charset="0"/>
              </a:rPr>
              <a:t>Falta del todo al dar instrucciones.</a:t>
            </a:r>
          </a:p>
          <a:p>
            <a:pPr eaLnBrk="1" hangingPunct="1"/>
            <a:r>
              <a:rPr lang="es-ES" sz="2000" dirty="0" smtClean="0">
                <a:latin typeface="Century Gothic" pitchFamily="34" charset="0"/>
                <a:cs typeface="Arial" pitchFamily="34" charset="0"/>
              </a:rPr>
              <a:t>Creencias en que lo sabemos todo.</a:t>
            </a:r>
          </a:p>
          <a:p>
            <a:pPr eaLnBrk="1" hangingPunct="1"/>
            <a:endParaRPr lang="es-ES" sz="2000" dirty="0" smtClean="0">
              <a:latin typeface="Century Gothic"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 Box 6"/>
          <p:cNvSpPr txBox="1">
            <a:spLocks noChangeArrowheads="1"/>
          </p:cNvSpPr>
          <p:nvPr/>
        </p:nvSpPr>
        <p:spPr bwMode="auto">
          <a:xfrm>
            <a:off x="688032" y="642938"/>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MX" sz="3600" b="1" dirty="0">
                <a:solidFill>
                  <a:srgbClr val="C00000"/>
                </a:solidFill>
                <a:latin typeface="Century Gothic" pitchFamily="34" charset="0"/>
              </a:rPr>
              <a:t>¿Qué es la comunicación?</a:t>
            </a:r>
            <a:endParaRPr lang="es-ES" sz="3600" b="1" dirty="0">
              <a:solidFill>
                <a:srgbClr val="C00000"/>
              </a:solidFill>
              <a:latin typeface="Century Gothic" pitchFamily="34" charset="0"/>
            </a:endParaRPr>
          </a:p>
        </p:txBody>
      </p:sp>
      <p:sp>
        <p:nvSpPr>
          <p:cNvPr id="8195" name="3 Rectángulo"/>
          <p:cNvSpPr>
            <a:spLocks noChangeArrowheads="1"/>
          </p:cNvSpPr>
          <p:nvPr/>
        </p:nvSpPr>
        <p:spPr bwMode="auto">
          <a:xfrm>
            <a:off x="603448" y="1571625"/>
            <a:ext cx="8001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eaLnBrk="0" hangingPunct="0">
              <a:buFont typeface="Arial" pitchFamily="34" charset="0"/>
              <a:buChar char="•"/>
            </a:pPr>
            <a:r>
              <a:rPr lang="es-MX" sz="2000" dirty="0">
                <a:latin typeface="Century Gothic" pitchFamily="34" charset="0"/>
                <a:cs typeface="Arial" pitchFamily="34" charset="0"/>
              </a:rPr>
              <a:t>“Es el proceso para la transmisión de mensajes, ideas, emociones, pensamientos y sentimientos, mediante signos comunes entre emisor y receptor, con una reacción o efecto determinado” </a:t>
            </a:r>
            <a:r>
              <a:rPr lang="es-MX" sz="2000" dirty="0" smtClean="0">
                <a:latin typeface="Century Gothic" pitchFamily="34" charset="0"/>
                <a:cs typeface="Arial" pitchFamily="34" charset="0"/>
              </a:rPr>
              <a:t>Héctor </a:t>
            </a:r>
            <a:r>
              <a:rPr lang="es-MX" sz="2000" dirty="0">
                <a:latin typeface="Century Gothic" pitchFamily="34" charset="0"/>
                <a:cs typeface="Arial" pitchFamily="34" charset="0"/>
              </a:rPr>
              <a:t>Maldonado.</a:t>
            </a:r>
          </a:p>
          <a:p>
            <a:pPr algn="just" eaLnBrk="0" hangingPunct="0"/>
            <a:endParaRPr lang="es-MX" sz="2000" dirty="0">
              <a:latin typeface="Century Gothic" pitchFamily="34" charset="0"/>
              <a:cs typeface="Arial" pitchFamily="34" charset="0"/>
            </a:endParaRPr>
          </a:p>
          <a:p>
            <a:pPr marL="342900" indent="-342900" algn="just" eaLnBrk="0" hangingPunct="0">
              <a:buFont typeface="Arial" pitchFamily="34" charset="0"/>
              <a:buChar char="•"/>
            </a:pPr>
            <a:r>
              <a:rPr lang="es-MX" sz="2000" dirty="0">
                <a:latin typeface="Century Gothic" pitchFamily="34" charset="0"/>
                <a:cs typeface="Arial" pitchFamily="34" charset="0"/>
              </a:rPr>
              <a:t>“Proceso por medio del cual emisores y receptores de mensajes interactúan en un contexto social dado” Kenneth Sereno y David C. </a:t>
            </a:r>
            <a:r>
              <a:rPr lang="es-MX" sz="2000" dirty="0" err="1">
                <a:latin typeface="Century Gothic" pitchFamily="34" charset="0"/>
                <a:cs typeface="Arial" pitchFamily="34" charset="0"/>
              </a:rPr>
              <a:t>Mortensen</a:t>
            </a:r>
            <a:r>
              <a:rPr lang="es-MX" sz="2000" dirty="0" smtClean="0">
                <a:latin typeface="Century Gothic" pitchFamily="34" charset="0"/>
                <a:cs typeface="Arial" pitchFamily="34" charset="0"/>
              </a:rPr>
              <a:t>.</a:t>
            </a:r>
          </a:p>
          <a:p>
            <a:pPr algn="just" eaLnBrk="0" hangingPunct="0"/>
            <a:r>
              <a:rPr lang="es-MX" sz="2000" dirty="0">
                <a:latin typeface="Century Gothic" pitchFamily="34" charset="0"/>
                <a:cs typeface="Arial" pitchFamily="34" charset="0"/>
              </a:rPr>
              <a:t>  </a:t>
            </a:r>
          </a:p>
          <a:p>
            <a:pPr marL="342900" indent="-342900" algn="just" eaLnBrk="0" hangingPunct="0">
              <a:buFont typeface="Arial" pitchFamily="34" charset="0"/>
              <a:buChar char="•"/>
            </a:pPr>
            <a:r>
              <a:rPr lang="es-MX" sz="2000" dirty="0">
                <a:latin typeface="Century Gothic" pitchFamily="34" charset="0"/>
                <a:cs typeface="Arial" pitchFamily="34" charset="0"/>
              </a:rPr>
              <a:t>Por proceso se entiende ”cualquier fenómeno que presenta una continua modificación a través del tiempo o cualquier operación o tratamiento continuos” David </a:t>
            </a:r>
            <a:r>
              <a:rPr lang="es-MX" sz="2000" dirty="0" err="1" smtClean="0">
                <a:latin typeface="Century Gothic" pitchFamily="34" charset="0"/>
                <a:cs typeface="Arial" pitchFamily="34" charset="0"/>
              </a:rPr>
              <a:t>Berlo</a:t>
            </a:r>
            <a:r>
              <a:rPr lang="es-MX" sz="2000" dirty="0" smtClean="0">
                <a:latin typeface="Century Gothic" pitchFamily="34" charset="0"/>
                <a:cs typeface="Arial" pitchFamily="34" charset="0"/>
              </a:rPr>
              <a:t>.</a:t>
            </a:r>
          </a:p>
          <a:p>
            <a:pPr marL="342900" indent="-342900" algn="just" eaLnBrk="0" hangingPunct="0">
              <a:buFont typeface="Arial" pitchFamily="34" charset="0"/>
              <a:buChar char="•"/>
            </a:pPr>
            <a:endParaRPr lang="es-MX" sz="2000" dirty="0">
              <a:latin typeface="Century Gothic" pitchFamily="34" charset="0"/>
              <a:cs typeface="Arial" pitchFamily="34" charset="0"/>
            </a:endParaRPr>
          </a:p>
          <a:p>
            <a:pPr marL="342900" indent="-342900" algn="just" eaLnBrk="0" hangingPunct="0">
              <a:buFont typeface="Arial" pitchFamily="34" charset="0"/>
              <a:buChar char="•"/>
            </a:pPr>
            <a:r>
              <a:rPr lang="es-MX" sz="2000" dirty="0" smtClean="0">
                <a:latin typeface="Century Gothic" pitchFamily="34" charset="0"/>
                <a:cs typeface="Arial" pitchFamily="34" charset="0"/>
              </a:rPr>
              <a:t>La </a:t>
            </a:r>
            <a:r>
              <a:rPr lang="es-MX" sz="2000" dirty="0">
                <a:latin typeface="Century Gothic" pitchFamily="34" charset="0"/>
                <a:cs typeface="Arial" pitchFamily="34" charset="0"/>
              </a:rPr>
              <a:t>comunicación implica la interrelación entre dos o mas </a:t>
            </a:r>
            <a:r>
              <a:rPr lang="es-MX" sz="2000" dirty="0" smtClean="0">
                <a:latin typeface="Century Gothic" pitchFamily="34" charset="0"/>
                <a:cs typeface="Arial" pitchFamily="34" charset="0"/>
              </a:rPr>
              <a:t>Personas.</a:t>
            </a:r>
            <a:r>
              <a:rPr lang="es-MX" sz="2400" dirty="0">
                <a:solidFill>
                  <a:srgbClr val="000000"/>
                </a:solidFill>
                <a:latin typeface="Century Gothic" pitchFamily="34" charset="0"/>
              </a:rPr>
              <a:t> </a:t>
            </a:r>
            <a:endParaRPr lang="es-MX" sz="2400" dirty="0">
              <a:latin typeface="Century Gothic" pitchFamily="34" charset="0"/>
              <a:cs typeface="Times New Roman" pitchFamily="18" charset="0"/>
            </a:endParaRPr>
          </a:p>
        </p:txBody>
      </p:sp>
    </p:spTree>
  </p:cSld>
  <p:clrMapOvr>
    <a:masterClrMapping/>
  </p:clrMapOvr>
  <p:transition xmlns:p14="http://schemas.microsoft.com/office/powerpoint/2010/main" advTm="10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iterate type="lt">
                                    <p:tmPct val="100000"/>
                                  </p:iterate>
                                  <p:childTnLst>
                                    <p:set>
                                      <p:cBhvr>
                                        <p:cTn id="6" dur="1" fill="hold">
                                          <p:stCondLst>
                                            <p:cond delay="0"/>
                                          </p:stCondLst>
                                        </p:cTn>
                                        <p:tgtEl>
                                          <p:spTgt spid="1030"/>
                                        </p:tgtEl>
                                        <p:attrNameLst>
                                          <p:attrName>style.visibility</p:attrName>
                                        </p:attrNameLst>
                                      </p:cBhvr>
                                      <p:to>
                                        <p:strVal val="visible"/>
                                      </p:to>
                                    </p:set>
                                    <p:anim calcmode="lin" valueType="num">
                                      <p:cBhvr>
                                        <p:cTn id="7" dur="75" fill="hold"/>
                                        <p:tgtEl>
                                          <p:spTgt spid="1030"/>
                                        </p:tgtEl>
                                        <p:attrNameLst>
                                          <p:attrName>ppt_w</p:attrName>
                                        </p:attrNameLst>
                                      </p:cBhvr>
                                      <p:tavLst>
                                        <p:tav tm="0">
                                          <p:val>
                                            <p:strVal val="2/3*#ppt_w"/>
                                          </p:val>
                                        </p:tav>
                                        <p:tav tm="100000">
                                          <p:val>
                                            <p:strVal val="#ppt_w"/>
                                          </p:val>
                                        </p:tav>
                                      </p:tavLst>
                                    </p:anim>
                                    <p:anim calcmode="lin" valueType="num">
                                      <p:cBhvr>
                                        <p:cTn id="8" dur="75" fill="hold"/>
                                        <p:tgtEl>
                                          <p:spTgt spid="1030"/>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6"/>
          <p:cNvSpPr>
            <a:spLocks noChangeArrowheads="1"/>
          </p:cNvSpPr>
          <p:nvPr/>
        </p:nvSpPr>
        <p:spPr bwMode="auto">
          <a:xfrm>
            <a:off x="755576" y="2183379"/>
            <a:ext cx="784887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just"/>
            <a:r>
              <a:rPr lang="es-ES" sz="2000" dirty="0">
                <a:latin typeface="Century Gothic" pitchFamily="34" charset="0"/>
              </a:rPr>
              <a:t>Es la condición necesaria para la interactividad del proceso comunicativo, siempre y cuando se reciba una respuesta (actitud, conducta...) sea deseada o no. </a:t>
            </a:r>
            <a:endParaRPr lang="es-ES" sz="2000" dirty="0" smtClean="0">
              <a:latin typeface="Century Gothic" pitchFamily="34" charset="0"/>
            </a:endParaRPr>
          </a:p>
          <a:p>
            <a:pPr algn="just"/>
            <a:endParaRPr lang="es-ES" sz="2000" dirty="0">
              <a:latin typeface="Century Gothic" pitchFamily="34" charset="0"/>
            </a:endParaRPr>
          </a:p>
          <a:p>
            <a:pPr algn="just"/>
            <a:r>
              <a:rPr lang="es-ES" sz="2000" dirty="0" smtClean="0">
                <a:latin typeface="Century Gothic" pitchFamily="34" charset="0"/>
              </a:rPr>
              <a:t>Logrando </a:t>
            </a:r>
            <a:r>
              <a:rPr lang="es-ES" sz="2000" dirty="0">
                <a:latin typeface="Century Gothic" pitchFamily="34" charset="0"/>
              </a:rPr>
              <a:t>la interacción entre el emisor y el receptor. Puede ser positiva (cuando fomenta la comunicación) o negativa (cuando se busca cambiar el tema o terminar la comunicación). </a:t>
            </a:r>
            <a:endParaRPr lang="es-ES" sz="2000" dirty="0" smtClean="0">
              <a:latin typeface="Century Gothic" pitchFamily="34" charset="0"/>
            </a:endParaRPr>
          </a:p>
          <a:p>
            <a:pPr algn="just"/>
            <a:endParaRPr lang="es-ES" sz="2000" dirty="0">
              <a:latin typeface="Century Gothic" pitchFamily="34" charset="0"/>
            </a:endParaRPr>
          </a:p>
          <a:p>
            <a:pPr algn="just"/>
            <a:r>
              <a:rPr lang="es-ES" sz="2000" dirty="0" smtClean="0">
                <a:latin typeface="Century Gothic" pitchFamily="34" charset="0"/>
              </a:rPr>
              <a:t>Si </a:t>
            </a:r>
            <a:r>
              <a:rPr lang="es-ES" sz="2000" dirty="0">
                <a:latin typeface="Century Gothic" pitchFamily="34" charset="0"/>
              </a:rPr>
              <a:t>no hay realimentación, entonces solo hay información mas no comunicación. </a:t>
            </a:r>
          </a:p>
        </p:txBody>
      </p:sp>
      <p:sp>
        <p:nvSpPr>
          <p:cNvPr id="2" name="1 Rectángulo"/>
          <p:cNvSpPr/>
          <p:nvPr/>
        </p:nvSpPr>
        <p:spPr>
          <a:xfrm>
            <a:off x="683568" y="764704"/>
            <a:ext cx="3004349" cy="461665"/>
          </a:xfrm>
          <a:prstGeom prst="rect">
            <a:avLst/>
          </a:prstGeom>
        </p:spPr>
        <p:txBody>
          <a:bodyPr wrap="none">
            <a:spAutoFit/>
          </a:bodyPr>
          <a:lstStyle/>
          <a:p>
            <a:pPr eaLnBrk="1" hangingPunct="1"/>
            <a:r>
              <a:rPr lang="es-ES" sz="2400" b="1" dirty="0" smtClean="0">
                <a:solidFill>
                  <a:srgbClr val="C00000"/>
                </a:solidFill>
                <a:latin typeface="Century Gothic" pitchFamily="34" charset="0"/>
              </a:rPr>
              <a:t>Retroalimentación:</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body" sz="half" idx="1"/>
          </p:nvPr>
        </p:nvSpPr>
        <p:spPr>
          <a:xfrm>
            <a:off x="755576" y="2060848"/>
            <a:ext cx="7343775" cy="3024336"/>
          </a:xfrm>
        </p:spPr>
        <p:txBody>
          <a:bodyPr/>
          <a:lstStyle/>
          <a:p>
            <a:pPr eaLnBrk="1" hangingPunct="1"/>
            <a:r>
              <a:rPr lang="es-ES" sz="2000" dirty="0" smtClean="0">
                <a:latin typeface="Century Gothic" pitchFamily="34" charset="0"/>
              </a:rPr>
              <a:t>Útil: para enriquecer la información del emisor. </a:t>
            </a:r>
          </a:p>
          <a:p>
            <a:pPr eaLnBrk="1" hangingPunct="1"/>
            <a:endParaRPr lang="es-ES" sz="2000" dirty="0" smtClean="0">
              <a:latin typeface="Century Gothic" pitchFamily="34" charset="0"/>
            </a:endParaRPr>
          </a:p>
          <a:p>
            <a:pPr eaLnBrk="1" hangingPunct="1"/>
            <a:r>
              <a:rPr lang="es-ES" sz="2000" dirty="0" smtClean="0">
                <a:latin typeface="Century Gothic" pitchFamily="34" charset="0"/>
              </a:rPr>
              <a:t>Descriptiva: para que sea eficaz. </a:t>
            </a:r>
          </a:p>
          <a:p>
            <a:pPr eaLnBrk="1" hangingPunct="1"/>
            <a:endParaRPr lang="es-ES" sz="2000" dirty="0" smtClean="0">
              <a:latin typeface="Century Gothic" pitchFamily="34" charset="0"/>
            </a:endParaRPr>
          </a:p>
          <a:p>
            <a:pPr eaLnBrk="1" hangingPunct="1"/>
            <a:r>
              <a:rPr lang="es-ES" sz="2000" dirty="0" smtClean="0">
                <a:latin typeface="Century Gothic" pitchFamily="34" charset="0"/>
              </a:rPr>
              <a:t>Específica: de manera que indique la comprensión del mensaje. </a:t>
            </a:r>
          </a:p>
          <a:p>
            <a:pPr eaLnBrk="1" hangingPunct="1"/>
            <a:endParaRPr lang="es-ES" sz="2000" dirty="0" smtClean="0">
              <a:latin typeface="Century Gothic" pitchFamily="34" charset="0"/>
            </a:endParaRPr>
          </a:p>
          <a:p>
            <a:pPr eaLnBrk="1" hangingPunct="1"/>
            <a:r>
              <a:rPr lang="es-ES" sz="2000" dirty="0" smtClean="0">
                <a:latin typeface="Century Gothic" pitchFamily="34" charset="0"/>
              </a:rPr>
              <a:t>Oportuna: en el lugar y contexto adecuados. </a:t>
            </a:r>
          </a:p>
        </p:txBody>
      </p:sp>
      <p:sp>
        <p:nvSpPr>
          <p:cNvPr id="2" name="1 Rectángulo"/>
          <p:cNvSpPr/>
          <p:nvPr/>
        </p:nvSpPr>
        <p:spPr>
          <a:xfrm>
            <a:off x="611560" y="764704"/>
            <a:ext cx="6102953" cy="461665"/>
          </a:xfrm>
          <a:prstGeom prst="rect">
            <a:avLst/>
          </a:prstGeom>
        </p:spPr>
        <p:txBody>
          <a:bodyPr wrap="none">
            <a:spAutoFit/>
          </a:bodyPr>
          <a:lstStyle/>
          <a:p>
            <a:r>
              <a:rPr lang="es-ES" sz="2400" b="1" dirty="0" smtClean="0">
                <a:solidFill>
                  <a:srgbClr val="C00000"/>
                </a:solidFill>
                <a:latin typeface="Century Gothic" pitchFamily="34" charset="0"/>
              </a:rPr>
              <a:t>Características de la retroalimentación:</a:t>
            </a:r>
            <a:endParaRPr lang="es-MX" sz="2400" dirty="0">
              <a:solidFill>
                <a:srgbClr val="C00000"/>
              </a:solidFill>
              <a:latin typeface="Century Gothic"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Factores de comunicación">
            <a:hlinkClick r:id="rId3" tooltip="Factores de comunicación"/>
          </p:cNvPr>
          <p:cNvPicPr>
            <a:picLocks noChangeAspect="1" noChangeArrowheads="1"/>
          </p:cNvPicPr>
          <p:nvPr/>
        </p:nvPicPr>
        <p:blipFill>
          <a:blip r:embed="rId4">
            <a:extLst>
              <a:ext uri="{28A0092B-C50C-407E-A947-70E740481C1C}">
                <a14:useLocalDpi xmlns:a14="http://schemas.microsoft.com/office/drawing/2010/main" val="0"/>
              </a:ext>
            </a:extLst>
          </a:blip>
          <a:srcRect r="16817" b="1660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Imagen:Elementos proceso comunicació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8913"/>
            <a:ext cx="88138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4213" y="549275"/>
            <a:ext cx="7702550" cy="771525"/>
          </a:xfrm>
        </p:spPr>
        <p:txBody>
          <a:bodyPr/>
          <a:lstStyle/>
          <a:p>
            <a:pPr eaLnBrk="1" hangingPunct="1"/>
            <a:r>
              <a:rPr lang="es-ES" sz="2800" b="1" dirty="0" smtClean="0">
                <a:solidFill>
                  <a:srgbClr val="C00000"/>
                </a:solidFill>
                <a:latin typeface="Century Gothic" pitchFamily="34" charset="0"/>
              </a:rPr>
              <a:t>Las condiciones necesarias</a:t>
            </a:r>
          </a:p>
        </p:txBody>
      </p:sp>
      <p:sp>
        <p:nvSpPr>
          <p:cNvPr id="44035" name="Rectangle 3"/>
          <p:cNvSpPr>
            <a:spLocks noGrp="1" noChangeArrowheads="1"/>
          </p:cNvSpPr>
          <p:nvPr>
            <p:ph type="body" idx="1"/>
          </p:nvPr>
        </p:nvSpPr>
        <p:spPr>
          <a:xfrm>
            <a:off x="457200" y="1916832"/>
            <a:ext cx="8229600" cy="4530725"/>
          </a:xfrm>
        </p:spPr>
        <p:txBody>
          <a:bodyPr/>
          <a:lstStyle/>
          <a:p>
            <a:pPr marL="0" indent="0" algn="just" eaLnBrk="1" hangingPunct="1">
              <a:lnSpc>
                <a:spcPct val="90000"/>
              </a:lnSpc>
              <a:buNone/>
            </a:pPr>
            <a:r>
              <a:rPr lang="es-ES" sz="2000" dirty="0" smtClean="0">
                <a:latin typeface="Century Gothic" pitchFamily="34" charset="0"/>
              </a:rPr>
              <a:t>Para que un acto de Comunicación se desarrolle con éxito se deben dar las siguientes condiciones:</a:t>
            </a:r>
          </a:p>
          <a:p>
            <a:pPr marL="0" indent="0" algn="just" eaLnBrk="1" hangingPunct="1">
              <a:lnSpc>
                <a:spcPct val="90000"/>
              </a:lnSpc>
              <a:buNone/>
            </a:pPr>
            <a:endParaRPr lang="es-ES" sz="2000" dirty="0" smtClean="0">
              <a:latin typeface="Century Gothic" pitchFamily="34" charset="0"/>
            </a:endParaRPr>
          </a:p>
          <a:p>
            <a:pPr marL="808038" indent="-273050" algn="just" eaLnBrk="1" hangingPunct="1">
              <a:lnSpc>
                <a:spcPct val="90000"/>
              </a:lnSpc>
              <a:buFontTx/>
              <a:buAutoNum type="alphaUcParenR"/>
            </a:pPr>
            <a:r>
              <a:rPr lang="es-ES" sz="2000" dirty="0" smtClean="0">
                <a:latin typeface="Century Gothic" pitchFamily="34" charset="0"/>
              </a:rPr>
              <a:t>Que el receptor conozca el sistema de signos empleado por el emisor.</a:t>
            </a:r>
          </a:p>
          <a:p>
            <a:pPr marL="808038" indent="-273050" algn="just" eaLnBrk="1" hangingPunct="1">
              <a:lnSpc>
                <a:spcPct val="90000"/>
              </a:lnSpc>
              <a:buFontTx/>
              <a:buAutoNum type="alphaUcParenR"/>
            </a:pPr>
            <a:endParaRPr lang="es-ES" sz="2000" dirty="0" smtClean="0">
              <a:latin typeface="Century Gothic" pitchFamily="34" charset="0"/>
            </a:endParaRPr>
          </a:p>
          <a:p>
            <a:pPr marL="808038" indent="-273050" algn="just" eaLnBrk="1" hangingPunct="1">
              <a:lnSpc>
                <a:spcPct val="90000"/>
              </a:lnSpc>
              <a:buFontTx/>
              <a:buAutoNum type="alphaUcParenR"/>
            </a:pPr>
            <a:r>
              <a:rPr lang="es-ES" sz="2000" dirty="0" smtClean="0">
                <a:latin typeface="Century Gothic" pitchFamily="34" charset="0"/>
              </a:rPr>
              <a:t>Que el mensaje este correctamente constituido.</a:t>
            </a:r>
          </a:p>
          <a:p>
            <a:pPr marL="808038" indent="-273050" algn="just" eaLnBrk="1" hangingPunct="1">
              <a:lnSpc>
                <a:spcPct val="90000"/>
              </a:lnSpc>
              <a:buFontTx/>
              <a:buAutoNum type="alphaUcParenR"/>
            </a:pPr>
            <a:endParaRPr lang="es-ES" sz="2000" dirty="0" smtClean="0">
              <a:latin typeface="Century Gothic" pitchFamily="34" charset="0"/>
            </a:endParaRPr>
          </a:p>
          <a:p>
            <a:pPr marL="808038" indent="-273050" algn="just" eaLnBrk="1" hangingPunct="1">
              <a:lnSpc>
                <a:spcPct val="90000"/>
              </a:lnSpc>
              <a:buFontTx/>
              <a:buAutoNum type="alphaUcParenR"/>
            </a:pPr>
            <a:r>
              <a:rPr lang="es-ES" sz="2000" dirty="0" smtClean="0">
                <a:latin typeface="Century Gothic" pitchFamily="34" charset="0"/>
              </a:rPr>
              <a:t>Que la realidad a la que se refiere el mensaje sea adecuada a los conocimientos del receptor.</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762000" y="228600"/>
            <a:ext cx="79248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s-ES" sz="2800" b="1" dirty="0" smtClean="0">
                <a:solidFill>
                  <a:srgbClr val="FF0000"/>
                </a:solidFill>
                <a:latin typeface="Century Gothic" pitchFamily="34" charset="0"/>
              </a:rPr>
              <a:t>Niveles de la comunicación:</a:t>
            </a:r>
            <a:endParaRPr kumimoji="1" lang="es-ES" sz="2800" b="1" dirty="0">
              <a:solidFill>
                <a:srgbClr val="FF0000"/>
              </a:solidFill>
              <a:latin typeface="Century Gothic" pitchFamily="34" charset="0"/>
            </a:endParaRPr>
          </a:p>
        </p:txBody>
      </p:sp>
      <p:sp>
        <p:nvSpPr>
          <p:cNvPr id="58371" name="AutoShape 3"/>
          <p:cNvSpPr>
            <a:spLocks noChangeArrowheads="1"/>
          </p:cNvSpPr>
          <p:nvPr/>
        </p:nvSpPr>
        <p:spPr bwMode="auto">
          <a:xfrm>
            <a:off x="685800" y="762000"/>
            <a:ext cx="6096000" cy="5486400"/>
          </a:xfrm>
          <a:prstGeom prst="triangle">
            <a:avLst>
              <a:gd name="adj" fmla="val 50000"/>
            </a:avLst>
          </a:prstGeom>
          <a:solidFill>
            <a:srgbClr val="FFCC00"/>
          </a:solidFill>
          <a:ln w="9525">
            <a:solidFill>
              <a:schemeClr val="tx1"/>
            </a:solidFill>
            <a:miter lim="800000"/>
            <a:headEnd/>
            <a:tailEnd/>
          </a:ln>
        </p:spPr>
        <p:txBody>
          <a:bodyPr wrap="none" anchor="ctr"/>
          <a:lstStyle/>
          <a:p>
            <a:pPr algn="ctr"/>
            <a:r>
              <a:rPr kumimoji="1" lang="es-ES_tradnl" sz="2200" b="1">
                <a:solidFill>
                  <a:srgbClr val="AC1A6D"/>
                </a:solidFill>
                <a:latin typeface="Century Gothic" pitchFamily="34" charset="0"/>
              </a:rPr>
              <a:t>COMUNICACIÓN INTRAPERSONAL</a:t>
            </a:r>
          </a:p>
          <a:p>
            <a:pPr algn="ctr"/>
            <a:endParaRPr kumimoji="1" lang="es-ES_tradnl" sz="2200" b="1">
              <a:solidFill>
                <a:srgbClr val="AC1A6D"/>
              </a:solidFill>
              <a:latin typeface="Century Gothic" pitchFamily="34" charset="0"/>
            </a:endParaRPr>
          </a:p>
          <a:p>
            <a:pPr algn="ctr"/>
            <a:r>
              <a:rPr kumimoji="1" lang="es-ES_tradnl" sz="2200" b="1">
                <a:solidFill>
                  <a:srgbClr val="1235B4"/>
                </a:solidFill>
                <a:latin typeface="Century Gothic" pitchFamily="34" charset="0"/>
              </a:rPr>
              <a:t>COMUNICACIÓN INTERPERSONAL</a:t>
            </a:r>
            <a:endParaRPr kumimoji="1" lang="es-ES_tradnl" sz="2200" b="1">
              <a:solidFill>
                <a:srgbClr val="AC1A6D"/>
              </a:solidFill>
              <a:latin typeface="Century Gothic" pitchFamily="34" charset="0"/>
            </a:endParaRPr>
          </a:p>
          <a:p>
            <a:pPr algn="ctr"/>
            <a:endParaRPr kumimoji="1" lang="es-ES_tradnl" sz="2200" b="1">
              <a:solidFill>
                <a:srgbClr val="AC1A6D"/>
              </a:solidFill>
              <a:latin typeface="Century Gothic" pitchFamily="34" charset="0"/>
            </a:endParaRPr>
          </a:p>
          <a:p>
            <a:pPr algn="ctr"/>
            <a:r>
              <a:rPr kumimoji="1" lang="es-ES_tradnl" sz="2200" b="1">
                <a:solidFill>
                  <a:schemeClr val="tx2"/>
                </a:solidFill>
                <a:latin typeface="Century Gothic" pitchFamily="34" charset="0"/>
              </a:rPr>
              <a:t>COMUNICACIÓN UNIDIRECCIONAL</a:t>
            </a:r>
            <a:endParaRPr kumimoji="1" lang="es-ES_tradnl" sz="2200" b="1">
              <a:solidFill>
                <a:srgbClr val="AC1A6D"/>
              </a:solidFill>
              <a:latin typeface="Century Gothic" pitchFamily="34" charset="0"/>
            </a:endParaRPr>
          </a:p>
          <a:p>
            <a:pPr algn="ctr"/>
            <a:endParaRPr kumimoji="1" lang="es-ES_tradnl" sz="2200" b="1">
              <a:solidFill>
                <a:srgbClr val="AC1A6D"/>
              </a:solidFill>
              <a:latin typeface="Century Gothic" pitchFamily="34" charset="0"/>
            </a:endParaRPr>
          </a:p>
          <a:p>
            <a:pPr algn="ctr"/>
            <a:r>
              <a:rPr kumimoji="1" lang="es-ES_tradnl" sz="2200" b="1">
                <a:solidFill>
                  <a:srgbClr val="C60500"/>
                </a:solidFill>
                <a:latin typeface="Century Gothic" pitchFamily="34" charset="0"/>
              </a:rPr>
              <a:t>COMUNICACIÓN DIRECTA</a:t>
            </a:r>
            <a:endParaRPr kumimoji="1" lang="es-ES_tradnl" sz="2200" b="1">
              <a:solidFill>
                <a:srgbClr val="AC1A6D"/>
              </a:solidFill>
              <a:latin typeface="Century Gothic" pitchFamily="34" charset="0"/>
            </a:endParaRPr>
          </a:p>
          <a:p>
            <a:pPr algn="ctr"/>
            <a:endParaRPr kumimoji="1" lang="es-ES_tradnl" sz="2200" b="1">
              <a:solidFill>
                <a:srgbClr val="AC1A6D"/>
              </a:solidFill>
              <a:latin typeface="Century Gothic" pitchFamily="34" charset="0"/>
            </a:endParaRPr>
          </a:p>
          <a:p>
            <a:pPr algn="ctr"/>
            <a:r>
              <a:rPr kumimoji="1" lang="es-ES_tradnl" sz="2200" b="1">
                <a:solidFill>
                  <a:schemeClr val="bg2"/>
                </a:solidFill>
                <a:latin typeface="Century Gothic" pitchFamily="34" charset="0"/>
              </a:rPr>
              <a:t>COMUNICACION INDIRECTA</a:t>
            </a:r>
            <a:endParaRPr kumimoji="1" lang="es-ES_tradnl" sz="2200" b="1">
              <a:solidFill>
                <a:srgbClr val="AC1A6D"/>
              </a:solidFill>
              <a:latin typeface="Century Gothic" pitchFamily="34" charset="0"/>
            </a:endParaRPr>
          </a:p>
          <a:p>
            <a:pPr algn="ctr"/>
            <a:endParaRPr kumimoji="1" lang="es-ES_tradnl" sz="2200" b="1">
              <a:solidFill>
                <a:srgbClr val="AC1A6D"/>
              </a:solidFill>
              <a:latin typeface="Century Gothic" pitchFamily="34" charset="0"/>
            </a:endParaRPr>
          </a:p>
          <a:p>
            <a:pPr algn="ctr"/>
            <a:r>
              <a:rPr kumimoji="1" lang="es-ES_tradnl" sz="2200" b="1">
                <a:solidFill>
                  <a:srgbClr val="3333CC"/>
                </a:solidFill>
                <a:latin typeface="Century Gothic" pitchFamily="34" charset="0"/>
              </a:rPr>
              <a:t>COMUNICACIÓN GRUPAL</a:t>
            </a:r>
            <a:endParaRPr kumimoji="1" lang="es-ES_tradnl" sz="2200" b="1">
              <a:solidFill>
                <a:srgbClr val="AC1A6D"/>
              </a:solidFill>
              <a:latin typeface="Century Gothic" pitchFamily="34" charset="0"/>
            </a:endParaRPr>
          </a:p>
          <a:p>
            <a:pPr algn="ctr"/>
            <a:endParaRPr kumimoji="1" lang="es-ES_tradnl" sz="2200" b="1">
              <a:solidFill>
                <a:srgbClr val="AC1A6D"/>
              </a:solidFill>
              <a:latin typeface="Century Gothic" pitchFamily="34" charset="0"/>
            </a:endParaRPr>
          </a:p>
          <a:p>
            <a:pPr algn="ctr"/>
            <a:r>
              <a:rPr kumimoji="1" lang="es-ES_tradnl" sz="2200" b="1">
                <a:solidFill>
                  <a:srgbClr val="06C032"/>
                </a:solidFill>
                <a:latin typeface="Century Gothic" pitchFamily="34" charset="0"/>
              </a:rPr>
              <a:t>COMUNICACIÓN ORGANIZACIONAL</a:t>
            </a:r>
            <a:endParaRPr kumimoji="1" lang="es-ES_tradnl" sz="2200" b="1">
              <a:solidFill>
                <a:srgbClr val="AC1A6D"/>
              </a:solidFill>
              <a:latin typeface="Century Gothic" pitchFamily="34" charset="0"/>
            </a:endParaRPr>
          </a:p>
          <a:p>
            <a:pPr algn="ctr"/>
            <a:endParaRPr kumimoji="1" lang="es-ES_tradnl" sz="2200" b="1">
              <a:solidFill>
                <a:srgbClr val="AC1A6D"/>
              </a:solidFill>
              <a:latin typeface="Century Gothic" pitchFamily="34" charset="0"/>
            </a:endParaRPr>
          </a:p>
          <a:p>
            <a:pPr algn="ctr"/>
            <a:r>
              <a:rPr kumimoji="1" lang="es-ES_tradnl" sz="2200" b="1">
                <a:solidFill>
                  <a:srgbClr val="AC1A6D"/>
                </a:solidFill>
                <a:latin typeface="Century Gothic" pitchFamily="34" charset="0"/>
              </a:rPr>
              <a:t>COMUNICACION MASIVA O MASA</a:t>
            </a:r>
          </a:p>
          <a:p>
            <a:pPr algn="ctr"/>
            <a:endParaRPr kumimoji="1" lang="es-ES_tradnl" sz="2200" b="1">
              <a:solidFill>
                <a:srgbClr val="AC1A6D"/>
              </a:solidFill>
              <a:latin typeface="Century Gothic" pitchFamily="34" charset="0"/>
            </a:endParaRPr>
          </a:p>
          <a:p>
            <a:pPr algn="ctr"/>
            <a:endParaRPr kumimoji="1" lang="es-ES_tradnl" sz="2200" b="1">
              <a:solidFill>
                <a:srgbClr val="AC1A6D"/>
              </a:solidFill>
              <a:latin typeface="Century Gothic" pitchFamily="34" charset="0"/>
            </a:endParaRPr>
          </a:p>
          <a:p>
            <a:pPr algn="ctr"/>
            <a:endParaRPr kumimoji="1" lang="es-ES_tradnl" sz="2200" b="1">
              <a:solidFill>
                <a:srgbClr val="AC1A6D"/>
              </a:solidFill>
              <a:latin typeface="Century Gothic" pitchFamily="34" charset="0"/>
            </a:endParaRPr>
          </a:p>
          <a:p>
            <a:pPr algn="ctr"/>
            <a:endParaRPr kumimoji="1" lang="es-ES_tradnl" sz="2200" b="1">
              <a:solidFill>
                <a:srgbClr val="AC1A6D"/>
              </a:solidFill>
              <a:latin typeface="Century Gothic" pitchFamily="34" charset="0"/>
            </a:endParaRPr>
          </a:p>
          <a:p>
            <a:pPr algn="ctr"/>
            <a:endParaRPr kumimoji="1" lang="es-ES_tradnl" sz="2200" b="1">
              <a:solidFill>
                <a:srgbClr val="AC1A6D"/>
              </a:solidFill>
              <a:latin typeface="Century Gothic" pitchFamily="34" charset="0"/>
            </a:endParaRPr>
          </a:p>
        </p:txBody>
      </p:sp>
      <p:sp>
        <p:nvSpPr>
          <p:cNvPr id="58372" name="Text Box 4"/>
          <p:cNvSpPr txBox="1">
            <a:spLocks noChangeArrowheads="1"/>
          </p:cNvSpPr>
          <p:nvPr/>
        </p:nvSpPr>
        <p:spPr bwMode="auto">
          <a:xfrm>
            <a:off x="6372200" y="1484784"/>
            <a:ext cx="15664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s-ES_tradnl" sz="2000" b="1" dirty="0">
                <a:latin typeface="Century Gothic" pitchFamily="34" charset="0"/>
              </a:rPr>
              <a:t>Monólogos</a:t>
            </a:r>
            <a:endParaRPr kumimoji="1" lang="es-ES_tradnl" sz="2400" b="1" dirty="0">
              <a:latin typeface="Century Gothic" pitchFamily="34" charset="0"/>
            </a:endParaRPr>
          </a:p>
        </p:txBody>
      </p:sp>
      <p:sp>
        <p:nvSpPr>
          <p:cNvPr id="58373" name="Text Box 5"/>
          <p:cNvSpPr txBox="1">
            <a:spLocks noChangeArrowheads="1"/>
          </p:cNvSpPr>
          <p:nvPr/>
        </p:nvSpPr>
        <p:spPr bwMode="auto">
          <a:xfrm>
            <a:off x="6444208" y="4253026"/>
            <a:ext cx="24929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s-ES_tradnl" sz="2000" b="1" dirty="0">
                <a:latin typeface="Century Gothic" pitchFamily="34" charset="0"/>
              </a:rPr>
              <a:t>Relación con otros</a:t>
            </a:r>
            <a:endParaRPr kumimoji="1" lang="es-ES_tradnl" sz="2400" b="1" dirty="0">
              <a:latin typeface="Century Gothic" pitchFamily="34" charset="0"/>
            </a:endParaRPr>
          </a:p>
        </p:txBody>
      </p:sp>
      <p:sp>
        <p:nvSpPr>
          <p:cNvPr id="58374" name="Text Box 6"/>
          <p:cNvSpPr txBox="1">
            <a:spLocks noChangeArrowheads="1"/>
          </p:cNvSpPr>
          <p:nvPr/>
        </p:nvSpPr>
        <p:spPr bwMode="auto">
          <a:xfrm>
            <a:off x="6588224" y="2956882"/>
            <a:ext cx="1784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s-ES_tradnl" sz="2000" b="1" dirty="0">
                <a:latin typeface="Century Gothic" pitchFamily="34" charset="0"/>
              </a:rPr>
              <a:t>Libro, pintura</a:t>
            </a:r>
            <a:endParaRPr kumimoji="1" lang="es-ES_tradnl" sz="2400" b="1" dirty="0">
              <a:latin typeface="Century Gothic" pitchFamily="34" charset="0"/>
            </a:endParaRPr>
          </a:p>
        </p:txBody>
      </p:sp>
      <p:sp>
        <p:nvSpPr>
          <p:cNvPr id="58375" name="Text Box 7"/>
          <p:cNvSpPr txBox="1">
            <a:spLocks noChangeArrowheads="1"/>
          </p:cNvSpPr>
          <p:nvPr/>
        </p:nvSpPr>
        <p:spPr bwMode="auto">
          <a:xfrm>
            <a:off x="6156176" y="3604954"/>
            <a:ext cx="2811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s-ES_tradnl" sz="2000" b="1" dirty="0">
                <a:latin typeface="Century Gothic" pitchFamily="34" charset="0"/>
              </a:rPr>
              <a:t>Mismo ambiente aire</a:t>
            </a:r>
            <a:endParaRPr kumimoji="1" lang="es-ES_tradnl" sz="2400" b="1" dirty="0">
              <a:latin typeface="Century Gothic" pitchFamily="34" charset="0"/>
            </a:endParaRPr>
          </a:p>
        </p:txBody>
      </p:sp>
      <p:sp>
        <p:nvSpPr>
          <p:cNvPr id="58376" name="Text Box 8"/>
          <p:cNvSpPr txBox="1">
            <a:spLocks noChangeArrowheads="1"/>
          </p:cNvSpPr>
          <p:nvPr/>
        </p:nvSpPr>
        <p:spPr bwMode="auto">
          <a:xfrm>
            <a:off x="6588224" y="2236802"/>
            <a:ext cx="1797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s-ES_tradnl" sz="2000" b="1" dirty="0">
                <a:latin typeface="Century Gothic" pitchFamily="34" charset="0"/>
              </a:rPr>
              <a:t>Relacionarse</a:t>
            </a:r>
            <a:endParaRPr kumimoji="1" lang="es-ES_tradnl" sz="2400" b="1" dirty="0">
              <a:latin typeface="Century Gothic" pitchFamily="34" charset="0"/>
            </a:endParaRPr>
          </a:p>
        </p:txBody>
      </p:sp>
      <p:sp>
        <p:nvSpPr>
          <p:cNvPr id="58377" name="Text Box 9"/>
          <p:cNvSpPr txBox="1">
            <a:spLocks noChangeArrowheads="1"/>
          </p:cNvSpPr>
          <p:nvPr/>
        </p:nvSpPr>
        <p:spPr bwMode="auto">
          <a:xfrm>
            <a:off x="6781800" y="4829090"/>
            <a:ext cx="19880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s-ES_tradnl" sz="2000" b="1" dirty="0">
                <a:latin typeface="Century Gothic" pitchFamily="34" charset="0"/>
              </a:rPr>
              <a:t>Cumplir metas</a:t>
            </a:r>
            <a:endParaRPr kumimoji="1" lang="es-ES_tradnl" sz="2400" b="1" dirty="0">
              <a:latin typeface="Century Gothic" pitchFamily="34" charset="0"/>
            </a:endParaRPr>
          </a:p>
        </p:txBody>
      </p:sp>
      <p:sp>
        <p:nvSpPr>
          <p:cNvPr id="58378" name="Text Box 10"/>
          <p:cNvSpPr txBox="1">
            <a:spLocks noChangeArrowheads="1"/>
          </p:cNvSpPr>
          <p:nvPr/>
        </p:nvSpPr>
        <p:spPr bwMode="auto">
          <a:xfrm>
            <a:off x="6732240" y="5477162"/>
            <a:ext cx="25266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s-ES_tradnl" sz="2000" b="1" dirty="0">
                <a:latin typeface="Century Gothic" pitchFamily="34" charset="0"/>
              </a:rPr>
              <a:t>Jerarquías, iglesias</a:t>
            </a:r>
            <a:endParaRPr kumimoji="1" lang="es-ES_tradnl" sz="2400" b="1" dirty="0">
              <a:latin typeface="Century Gothic" pitchFamily="34" charset="0"/>
            </a:endParaRPr>
          </a:p>
        </p:txBody>
      </p:sp>
      <p:sp>
        <p:nvSpPr>
          <p:cNvPr id="58379" name="Text Box 11"/>
          <p:cNvSpPr txBox="1">
            <a:spLocks noChangeArrowheads="1"/>
          </p:cNvSpPr>
          <p:nvPr/>
        </p:nvSpPr>
        <p:spPr bwMode="auto">
          <a:xfrm>
            <a:off x="6804248" y="6095037"/>
            <a:ext cx="22685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65000"/>
              </a:lnSpc>
              <a:spcBef>
                <a:spcPct val="50000"/>
              </a:spcBef>
            </a:pPr>
            <a:r>
              <a:rPr kumimoji="1" lang="es-ES_tradnl" sz="2000" b="1" dirty="0">
                <a:latin typeface="Century Gothic" pitchFamily="34" charset="0"/>
              </a:rPr>
              <a:t>Difusión, medios </a:t>
            </a:r>
          </a:p>
          <a:p>
            <a:pPr eaLnBrk="1" hangingPunct="1">
              <a:lnSpc>
                <a:spcPct val="65000"/>
              </a:lnSpc>
              <a:spcBef>
                <a:spcPct val="50000"/>
              </a:spcBef>
            </a:pPr>
            <a:r>
              <a:rPr kumimoji="1" lang="es-ES_tradnl" sz="2000" b="1" dirty="0">
                <a:latin typeface="Century Gothic" pitchFamily="34" charset="0"/>
              </a:rPr>
              <a:t>técnicos</a:t>
            </a:r>
            <a:endParaRPr kumimoji="1" lang="es-ES_tradnl" sz="2400" b="1" dirty="0">
              <a:latin typeface="Century Gothic"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971800" y="2911475"/>
            <a:ext cx="3124200" cy="83099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kumimoji="1" lang="es-ES" sz="2400" b="1">
                <a:solidFill>
                  <a:schemeClr val="bg1"/>
                </a:solidFill>
                <a:latin typeface="Century Gothic" pitchFamily="34" charset="0"/>
              </a:rPr>
              <a:t>DIRECCION DE LA COMUNICACION</a:t>
            </a:r>
            <a:endParaRPr kumimoji="1" lang="es-ES" sz="2800" b="1">
              <a:solidFill>
                <a:schemeClr val="bg1"/>
              </a:solidFill>
              <a:latin typeface="Century Gothic" pitchFamily="34" charset="0"/>
            </a:endParaRPr>
          </a:p>
        </p:txBody>
      </p:sp>
      <p:sp>
        <p:nvSpPr>
          <p:cNvPr id="59395" name="Text Box 3"/>
          <p:cNvSpPr txBox="1">
            <a:spLocks noChangeArrowheads="1"/>
          </p:cNvSpPr>
          <p:nvPr/>
        </p:nvSpPr>
        <p:spPr bwMode="auto">
          <a:xfrm>
            <a:off x="530225" y="1143000"/>
            <a:ext cx="2775119" cy="1200329"/>
          </a:xfrm>
          <a:prstGeom prst="rect">
            <a:avLst/>
          </a:prstGeom>
          <a:solidFill>
            <a:srgbClr val="AC1A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kumimoji="1" lang="es-ES_tradnl" sz="2400" b="1">
                <a:solidFill>
                  <a:srgbClr val="0C0408"/>
                </a:solidFill>
                <a:latin typeface="Century Gothic" pitchFamily="34" charset="0"/>
              </a:rPr>
              <a:t>Co. Ascendente</a:t>
            </a:r>
            <a:endParaRPr kumimoji="1" lang="es-ES_tradnl" sz="2400" b="1">
              <a:solidFill>
                <a:schemeClr val="bg1"/>
              </a:solidFill>
              <a:latin typeface="Century Gothic" pitchFamily="34" charset="0"/>
            </a:endParaRPr>
          </a:p>
          <a:p>
            <a:pPr eaLnBrk="1" hangingPunct="1"/>
            <a:r>
              <a:rPr kumimoji="1" lang="es-ES_tradnl" sz="2400" b="1">
                <a:solidFill>
                  <a:schemeClr val="bg1"/>
                </a:solidFill>
                <a:latin typeface="Century Gothic" pitchFamily="34" charset="0"/>
              </a:rPr>
              <a:t>Niveles inferiores </a:t>
            </a:r>
          </a:p>
          <a:p>
            <a:pPr eaLnBrk="1" hangingPunct="1"/>
            <a:r>
              <a:rPr kumimoji="1" lang="es-ES_tradnl" sz="2400" b="1">
                <a:solidFill>
                  <a:schemeClr val="bg1"/>
                </a:solidFill>
                <a:latin typeface="Century Gothic" pitchFamily="34" charset="0"/>
              </a:rPr>
              <a:t>a los superiores</a:t>
            </a:r>
          </a:p>
        </p:txBody>
      </p:sp>
      <p:sp>
        <p:nvSpPr>
          <p:cNvPr id="59396" name="Text Box 4"/>
          <p:cNvSpPr txBox="1">
            <a:spLocks noChangeArrowheads="1"/>
          </p:cNvSpPr>
          <p:nvPr/>
        </p:nvSpPr>
        <p:spPr bwMode="auto">
          <a:xfrm>
            <a:off x="6362700" y="4419600"/>
            <a:ext cx="2728632" cy="1200329"/>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kumimoji="1" lang="es-ES_tradnl" sz="2400" b="1">
                <a:solidFill>
                  <a:srgbClr val="003366"/>
                </a:solidFill>
                <a:latin typeface="Century Gothic" pitchFamily="34" charset="0"/>
              </a:rPr>
              <a:t>Co. Informal</a:t>
            </a:r>
          </a:p>
          <a:p>
            <a:pPr eaLnBrk="1" hangingPunct="1"/>
            <a:r>
              <a:rPr kumimoji="1" lang="es-ES_tradnl" sz="2400" b="1">
                <a:solidFill>
                  <a:srgbClr val="CC0000"/>
                </a:solidFill>
                <a:latin typeface="Century Gothic" pitchFamily="34" charset="0"/>
              </a:rPr>
              <a:t>Rumores </a:t>
            </a:r>
          </a:p>
          <a:p>
            <a:pPr eaLnBrk="1" hangingPunct="1"/>
            <a:r>
              <a:rPr kumimoji="1" lang="es-ES_tradnl" sz="2400" b="1">
                <a:solidFill>
                  <a:srgbClr val="CC0000"/>
                </a:solidFill>
                <a:latin typeface="Century Gothic" pitchFamily="34" charset="0"/>
              </a:rPr>
              <a:t>(No verificables)</a:t>
            </a:r>
            <a:r>
              <a:rPr kumimoji="1" lang="es-ES_tradnl" sz="2400" b="1">
                <a:latin typeface="Century Gothic" pitchFamily="34" charset="0"/>
              </a:rPr>
              <a:t> </a:t>
            </a:r>
          </a:p>
        </p:txBody>
      </p:sp>
      <p:sp>
        <p:nvSpPr>
          <p:cNvPr id="59397" name="Text Box 5"/>
          <p:cNvSpPr txBox="1">
            <a:spLocks noChangeArrowheads="1"/>
          </p:cNvSpPr>
          <p:nvPr/>
        </p:nvSpPr>
        <p:spPr bwMode="auto">
          <a:xfrm>
            <a:off x="533400" y="4419600"/>
            <a:ext cx="2866490" cy="1200329"/>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kumimoji="1" lang="es-ES_tradnl" sz="2400" b="1">
                <a:solidFill>
                  <a:srgbClr val="0C0408"/>
                </a:solidFill>
                <a:latin typeface="Century Gothic" pitchFamily="34" charset="0"/>
              </a:rPr>
              <a:t>Co. Descendente</a:t>
            </a:r>
            <a:endParaRPr kumimoji="1" lang="es-ES_tradnl" sz="2400" b="1">
              <a:solidFill>
                <a:srgbClr val="C60500"/>
              </a:solidFill>
              <a:latin typeface="Century Gothic" pitchFamily="34" charset="0"/>
            </a:endParaRPr>
          </a:p>
          <a:p>
            <a:pPr eaLnBrk="1" hangingPunct="1"/>
            <a:r>
              <a:rPr kumimoji="1" lang="es-ES_tradnl" sz="2400" b="1">
                <a:solidFill>
                  <a:srgbClr val="C60500"/>
                </a:solidFill>
                <a:latin typeface="Century Gothic" pitchFamily="34" charset="0"/>
              </a:rPr>
              <a:t>Niveles superiores</a:t>
            </a:r>
          </a:p>
          <a:p>
            <a:pPr eaLnBrk="1" hangingPunct="1"/>
            <a:r>
              <a:rPr kumimoji="1" lang="es-ES_tradnl" sz="2400" b="1">
                <a:solidFill>
                  <a:srgbClr val="C60500"/>
                </a:solidFill>
                <a:latin typeface="Century Gothic" pitchFamily="34" charset="0"/>
              </a:rPr>
              <a:t> a inferiores</a:t>
            </a:r>
            <a:endParaRPr kumimoji="1" lang="es-ES_tradnl" sz="2400" b="1">
              <a:latin typeface="Century Gothic" pitchFamily="34" charset="0"/>
            </a:endParaRPr>
          </a:p>
        </p:txBody>
      </p:sp>
      <p:sp>
        <p:nvSpPr>
          <p:cNvPr id="59398" name="Text Box 6"/>
          <p:cNvSpPr txBox="1">
            <a:spLocks noChangeArrowheads="1"/>
          </p:cNvSpPr>
          <p:nvPr/>
        </p:nvSpPr>
        <p:spPr bwMode="auto">
          <a:xfrm>
            <a:off x="6269038" y="1066800"/>
            <a:ext cx="2321469" cy="1200329"/>
          </a:xfrm>
          <a:prstGeom prst="rect">
            <a:avLst/>
          </a:prstGeom>
          <a:solidFill>
            <a:srgbClr val="06C03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kumimoji="1" lang="es-ES_tradnl" sz="2400" b="1">
                <a:solidFill>
                  <a:srgbClr val="0C0408"/>
                </a:solidFill>
                <a:latin typeface="Century Gothic" pitchFamily="34" charset="0"/>
              </a:rPr>
              <a:t>Co. Horizontal</a:t>
            </a:r>
            <a:endParaRPr kumimoji="1" lang="es-ES_tradnl" sz="2400" b="1">
              <a:solidFill>
                <a:srgbClr val="1705C1"/>
              </a:solidFill>
              <a:latin typeface="Century Gothic" pitchFamily="34" charset="0"/>
            </a:endParaRPr>
          </a:p>
          <a:p>
            <a:pPr eaLnBrk="1" hangingPunct="1"/>
            <a:r>
              <a:rPr kumimoji="1" lang="es-ES_tradnl" sz="2400" b="1">
                <a:solidFill>
                  <a:srgbClr val="1705C1"/>
                </a:solidFill>
                <a:latin typeface="Century Gothic" pitchFamily="34" charset="0"/>
              </a:rPr>
              <a:t>Coordinación </a:t>
            </a:r>
          </a:p>
          <a:p>
            <a:pPr eaLnBrk="1" hangingPunct="1"/>
            <a:r>
              <a:rPr kumimoji="1" lang="es-ES_tradnl" sz="2400" b="1">
                <a:solidFill>
                  <a:srgbClr val="1705C1"/>
                </a:solidFill>
                <a:latin typeface="Century Gothic" pitchFamily="34" charset="0"/>
              </a:rPr>
              <a:t>e integración</a:t>
            </a:r>
            <a:endParaRPr kumimoji="1" lang="es-ES_tradnl" sz="2400" b="1">
              <a:latin typeface="Century Gothic" pitchFamily="34" charset="0"/>
            </a:endParaRPr>
          </a:p>
        </p:txBody>
      </p:sp>
      <p:sp>
        <p:nvSpPr>
          <p:cNvPr id="59399" name="Line 7"/>
          <p:cNvSpPr>
            <a:spLocks noChangeShapeType="1"/>
          </p:cNvSpPr>
          <p:nvPr/>
        </p:nvSpPr>
        <p:spPr bwMode="auto">
          <a:xfrm flipV="1">
            <a:off x="5943600" y="2286000"/>
            <a:ext cx="609600" cy="60960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s-MX">
              <a:latin typeface="Century Gothic" pitchFamily="34" charset="0"/>
            </a:endParaRPr>
          </a:p>
        </p:txBody>
      </p:sp>
      <p:sp>
        <p:nvSpPr>
          <p:cNvPr id="59400" name="Line 8"/>
          <p:cNvSpPr>
            <a:spLocks noChangeShapeType="1"/>
          </p:cNvSpPr>
          <p:nvPr/>
        </p:nvSpPr>
        <p:spPr bwMode="auto">
          <a:xfrm flipV="1">
            <a:off x="2362200" y="3733800"/>
            <a:ext cx="609600" cy="60960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s-MX">
              <a:latin typeface="Century Gothic" pitchFamily="34" charset="0"/>
            </a:endParaRPr>
          </a:p>
        </p:txBody>
      </p:sp>
      <p:sp>
        <p:nvSpPr>
          <p:cNvPr id="59401" name="Line 9"/>
          <p:cNvSpPr>
            <a:spLocks noChangeShapeType="1"/>
          </p:cNvSpPr>
          <p:nvPr/>
        </p:nvSpPr>
        <p:spPr bwMode="auto">
          <a:xfrm>
            <a:off x="2438400" y="2438400"/>
            <a:ext cx="533400" cy="53340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s-MX">
              <a:latin typeface="Century Gothic" pitchFamily="34" charset="0"/>
            </a:endParaRPr>
          </a:p>
        </p:txBody>
      </p:sp>
      <p:sp>
        <p:nvSpPr>
          <p:cNvPr id="59402" name="Line 10"/>
          <p:cNvSpPr>
            <a:spLocks noChangeShapeType="1"/>
          </p:cNvSpPr>
          <p:nvPr/>
        </p:nvSpPr>
        <p:spPr bwMode="auto">
          <a:xfrm>
            <a:off x="6019800" y="3733800"/>
            <a:ext cx="533400" cy="53340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s-MX">
              <a:latin typeface="Century Gothic" pitchFamily="34" charset="0"/>
            </a:endParaRPr>
          </a:p>
        </p:txBody>
      </p:sp>
      <p:pic>
        <p:nvPicPr>
          <p:cNvPr id="59403" name="Picture 11" descr="varg005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724400"/>
            <a:ext cx="9525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762000" y="304800"/>
            <a:ext cx="73914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kumimoji="1" lang="es-ES" sz="2800" b="1" dirty="0" smtClean="0">
                <a:solidFill>
                  <a:srgbClr val="FF0000"/>
                </a:solidFill>
                <a:latin typeface="Century Gothic" pitchFamily="34" charset="0"/>
              </a:rPr>
              <a:t>Competencia comunicativa</a:t>
            </a:r>
            <a:endParaRPr kumimoji="1" lang="es-ES" sz="2800" b="1" dirty="0">
              <a:solidFill>
                <a:srgbClr val="FF0000"/>
              </a:solidFill>
              <a:latin typeface="Century Gothic" pitchFamily="34" charset="0"/>
            </a:endParaRPr>
          </a:p>
        </p:txBody>
      </p:sp>
      <p:sp>
        <p:nvSpPr>
          <p:cNvPr id="60419" name="Text Box 3"/>
          <p:cNvSpPr txBox="1">
            <a:spLocks noChangeArrowheads="1"/>
          </p:cNvSpPr>
          <p:nvPr/>
        </p:nvSpPr>
        <p:spPr bwMode="auto">
          <a:xfrm>
            <a:off x="685800" y="1478389"/>
            <a:ext cx="763061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s-ES_tradnl" sz="2000" dirty="0">
                <a:solidFill>
                  <a:srgbClr val="0C0408"/>
                </a:solidFill>
                <a:latin typeface="Century Gothic" pitchFamily="34" charset="0"/>
              </a:rPr>
              <a:t>Capacidad basada en un conjunto de conocimientos (dominios, experiencias, destrezas, habilidades, hábitos)  que habilitan a los integrantes de un grupo social (hablante/oyente/escritor/lector) para producir y comprender eficazmente los mensajes con significado sobre cualquier aspecto del mundo, por diferentes medios y códigos y en diversos contextos.</a:t>
            </a:r>
          </a:p>
          <a:p>
            <a:pPr algn="just" eaLnBrk="1" hangingPunct="1">
              <a:spcBef>
                <a:spcPct val="50000"/>
              </a:spcBef>
            </a:pPr>
            <a:r>
              <a:rPr lang="es-ES_tradnl" sz="2000" b="1" dirty="0">
                <a:solidFill>
                  <a:srgbClr val="0C0408"/>
                </a:solidFill>
                <a:latin typeface="Century Gothic" pitchFamily="34" charset="0"/>
              </a:rPr>
              <a:t>Tipos: </a:t>
            </a:r>
          </a:p>
          <a:p>
            <a:pPr marL="536575" indent="-174625" algn="just" eaLnBrk="1" hangingPunct="1">
              <a:spcBef>
                <a:spcPct val="50000"/>
              </a:spcBef>
              <a:buFont typeface="Arial" pitchFamily="34" charset="0"/>
              <a:buChar char="•"/>
            </a:pPr>
            <a:r>
              <a:rPr lang="es-ES_tradnl" sz="2000" dirty="0" smtClean="0">
                <a:solidFill>
                  <a:srgbClr val="0C0408"/>
                </a:solidFill>
                <a:latin typeface="Century Gothic" pitchFamily="34" charset="0"/>
              </a:rPr>
              <a:t>Competencia </a:t>
            </a:r>
            <a:r>
              <a:rPr lang="es-ES_tradnl" sz="2000" dirty="0">
                <a:solidFill>
                  <a:srgbClr val="0C0408"/>
                </a:solidFill>
                <a:latin typeface="Century Gothic" pitchFamily="34" charset="0"/>
              </a:rPr>
              <a:t>Lingüística o gramatical</a:t>
            </a:r>
          </a:p>
          <a:p>
            <a:pPr marL="536575" indent="-174625" algn="just" eaLnBrk="1" hangingPunct="1">
              <a:spcBef>
                <a:spcPct val="50000"/>
              </a:spcBef>
              <a:buFont typeface="Arial" pitchFamily="34" charset="0"/>
              <a:buChar char="•"/>
            </a:pPr>
            <a:r>
              <a:rPr lang="es-ES_tradnl" sz="2000" dirty="0" smtClean="0">
                <a:solidFill>
                  <a:srgbClr val="0C0408"/>
                </a:solidFill>
                <a:latin typeface="Century Gothic" pitchFamily="34" charset="0"/>
              </a:rPr>
              <a:t>Competencia </a:t>
            </a:r>
            <a:r>
              <a:rPr lang="es-ES_tradnl" sz="2000" dirty="0">
                <a:solidFill>
                  <a:srgbClr val="0C0408"/>
                </a:solidFill>
                <a:latin typeface="Century Gothic" pitchFamily="34" charset="0"/>
              </a:rPr>
              <a:t>socio lingüística</a:t>
            </a:r>
          </a:p>
          <a:p>
            <a:pPr marL="536575" indent="-174625" algn="just" eaLnBrk="1" hangingPunct="1">
              <a:spcBef>
                <a:spcPct val="50000"/>
              </a:spcBef>
              <a:buFont typeface="Arial" pitchFamily="34" charset="0"/>
              <a:buChar char="•"/>
            </a:pPr>
            <a:r>
              <a:rPr lang="es-ES_tradnl" sz="2000" dirty="0" smtClean="0">
                <a:solidFill>
                  <a:srgbClr val="0C0408"/>
                </a:solidFill>
                <a:latin typeface="Century Gothic" pitchFamily="34" charset="0"/>
              </a:rPr>
              <a:t>Competencia </a:t>
            </a:r>
            <a:r>
              <a:rPr lang="es-ES_tradnl" sz="2000" dirty="0">
                <a:solidFill>
                  <a:srgbClr val="0C0408"/>
                </a:solidFill>
                <a:latin typeface="Century Gothic" pitchFamily="34" charset="0"/>
              </a:rPr>
              <a:t>discursiva o textual</a:t>
            </a:r>
            <a:endParaRPr lang="es-ES_tradnl" sz="2000" dirty="0">
              <a:latin typeface="Century Gothic" pitchFamily="34" charset="0"/>
            </a:endParaRPr>
          </a:p>
        </p:txBody>
      </p:sp>
      <p:pic>
        <p:nvPicPr>
          <p:cNvPr id="60420" name="Picture 4" descr="art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525" y="3933056"/>
            <a:ext cx="1833562"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randombar(horizontal)">
                                      <p:cBhvr>
                                        <p:cTn id="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1447800" y="0"/>
            <a:ext cx="6019800" cy="519113"/>
          </a:xfrm>
          <a:prstGeom prst="rect">
            <a:avLst/>
          </a:prstGeom>
          <a:solidFill>
            <a:schemeClr val="accent1">
              <a:lumMod val="75000"/>
            </a:schemeClr>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_tradnl" sz="2800" b="1" dirty="0" smtClean="0">
                <a:solidFill>
                  <a:srgbClr val="C00000"/>
                </a:solidFill>
                <a:latin typeface="Century Gothic" pitchFamily="34" charset="0"/>
              </a:rPr>
              <a:t>Clases de comunicación </a:t>
            </a:r>
            <a:endParaRPr lang="es-ES_tradnl" sz="2400" dirty="0">
              <a:solidFill>
                <a:srgbClr val="C00000"/>
              </a:solidFill>
              <a:latin typeface="Century Gothic" pitchFamily="34" charset="0"/>
            </a:endParaRPr>
          </a:p>
        </p:txBody>
      </p:sp>
      <p:graphicFrame>
        <p:nvGraphicFramePr>
          <p:cNvPr id="2050" name="Object 3"/>
          <p:cNvGraphicFramePr>
            <a:graphicFrameLocks noChangeAspect="1"/>
          </p:cNvGraphicFramePr>
          <p:nvPr>
            <p:extLst>
              <p:ext uri="{D42A27DB-BD31-4B8C-83A1-F6EECF244321}">
                <p14:modId xmlns:p14="http://schemas.microsoft.com/office/powerpoint/2010/main" val="3817386187"/>
              </p:ext>
            </p:extLst>
          </p:nvPr>
        </p:nvGraphicFramePr>
        <p:xfrm>
          <a:off x="419799" y="1241801"/>
          <a:ext cx="8718550" cy="7756525"/>
        </p:xfrm>
        <a:graphic>
          <a:graphicData uri="http://schemas.openxmlformats.org/presentationml/2006/ole">
            <mc:AlternateContent xmlns:mc="http://schemas.openxmlformats.org/markup-compatibility/2006">
              <mc:Choice xmlns:v="urn:schemas-microsoft-com:vml" Requires="v">
                <p:oleObj spid="_x0000_s2070" name="Document" r:id="rId3" imgW="6133957" imgH="5466585" progId="Word.Document.8">
                  <p:embed/>
                </p:oleObj>
              </mc:Choice>
              <mc:Fallback>
                <p:oleObj name="Document" r:id="rId3" imgW="6133957" imgH="5466585" progId="Word.Document.8">
                  <p:embed/>
                  <p:pic>
                    <p:nvPicPr>
                      <p:cNvPr id="0" name="Object 3"/>
                      <p:cNvPicPr>
                        <a:picLocks noChangeAspect="1" noChangeArrowheads="1"/>
                      </p:cNvPicPr>
                      <p:nvPr/>
                    </p:nvPicPr>
                    <p:blipFill>
                      <a:blip r:embed="rId4"/>
                      <a:srcRect/>
                      <a:stretch>
                        <a:fillRect/>
                      </a:stretch>
                    </p:blipFill>
                    <p:spPr bwMode="auto">
                      <a:xfrm>
                        <a:off x="419799" y="1241801"/>
                        <a:ext cx="8718550" cy="775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3435579448"/>
              </p:ext>
            </p:extLst>
          </p:nvPr>
        </p:nvGraphicFramePr>
        <p:xfrm>
          <a:off x="536575" y="1482725"/>
          <a:ext cx="8323263" cy="4019550"/>
        </p:xfrm>
        <a:graphic>
          <a:graphicData uri="http://schemas.openxmlformats.org/presentationml/2006/ole">
            <mc:AlternateContent xmlns:mc="http://schemas.openxmlformats.org/markup-compatibility/2006">
              <mc:Choice xmlns:v="urn:schemas-microsoft-com:vml" Requires="v">
                <p:oleObj spid="_x0000_s3094" name="Document" r:id="rId3" imgW="6911757" imgH="3326037" progId="Word.Document.8">
                  <p:embed/>
                </p:oleObj>
              </mc:Choice>
              <mc:Fallback>
                <p:oleObj name="Document" r:id="rId3" imgW="6911757" imgH="3326037" progId="Word.Document.8">
                  <p:embed/>
                  <p:pic>
                    <p:nvPicPr>
                      <p:cNvPr id="0" name="Object 2"/>
                      <p:cNvPicPr>
                        <a:picLocks noChangeAspect="1" noChangeArrowheads="1"/>
                      </p:cNvPicPr>
                      <p:nvPr/>
                    </p:nvPicPr>
                    <p:blipFill>
                      <a:blip r:embed="rId4"/>
                      <a:srcRect/>
                      <a:stretch>
                        <a:fillRect/>
                      </a:stretch>
                    </p:blipFill>
                    <p:spPr bwMode="auto">
                      <a:xfrm>
                        <a:off x="536575" y="1482725"/>
                        <a:ext cx="8323263" cy="4019550"/>
                      </a:xfrm>
                      <a:prstGeom prst="rect">
                        <a:avLst/>
                      </a:prstGeom>
                      <a:noFill/>
                      <a:ln>
                        <a:noFill/>
                      </a:ln>
                      <a:effectLst/>
                      <a:extLst/>
                    </p:spPr>
                  </p:pic>
                </p:oleObj>
              </mc:Fallback>
            </mc:AlternateContent>
          </a:graphicData>
        </a:graphic>
      </p:graphicFrame>
      <p:sp>
        <p:nvSpPr>
          <p:cNvPr id="3075" name="Text Box 3"/>
          <p:cNvSpPr txBox="1">
            <a:spLocks noChangeArrowheads="1"/>
          </p:cNvSpPr>
          <p:nvPr/>
        </p:nvSpPr>
        <p:spPr bwMode="auto">
          <a:xfrm>
            <a:off x="1447800" y="0"/>
            <a:ext cx="6019800" cy="519113"/>
          </a:xfrm>
          <a:prstGeom prst="rect">
            <a:avLst/>
          </a:prstGeom>
          <a:solidFill>
            <a:schemeClr val="accent1">
              <a:lumMod val="75000"/>
            </a:schemeClr>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_tradnl" sz="2800" b="1" dirty="0" smtClean="0">
                <a:solidFill>
                  <a:srgbClr val="C00000"/>
                </a:solidFill>
                <a:latin typeface="Times New Roman" pitchFamily="18" charset="0"/>
              </a:rPr>
              <a:t>Clases de comunicación </a:t>
            </a:r>
            <a:endParaRPr lang="es-ES_tradnl" sz="2400" dirty="0">
              <a:solidFill>
                <a:srgbClr val="C00000"/>
              </a:solidFill>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457200" y="836712"/>
            <a:ext cx="8229600" cy="580926"/>
          </a:xfrm>
        </p:spPr>
        <p:txBody>
          <a:bodyPr/>
          <a:lstStyle/>
          <a:p>
            <a:r>
              <a:rPr lang="es-ES" sz="3200" b="1" dirty="0" smtClean="0">
                <a:solidFill>
                  <a:srgbClr val="C00000"/>
                </a:solidFill>
                <a:latin typeface="Century Gothic" pitchFamily="34" charset="0"/>
              </a:rPr>
              <a:t>También es…</a:t>
            </a:r>
          </a:p>
        </p:txBody>
      </p:sp>
      <p:sp>
        <p:nvSpPr>
          <p:cNvPr id="9219" name="2 Marcador de contenido"/>
          <p:cNvSpPr>
            <a:spLocks noGrp="1"/>
          </p:cNvSpPr>
          <p:nvPr>
            <p:ph idx="1"/>
          </p:nvPr>
        </p:nvSpPr>
        <p:spPr>
          <a:xfrm>
            <a:off x="1043608" y="1988840"/>
            <a:ext cx="6984776" cy="2692896"/>
          </a:xfrm>
        </p:spPr>
        <p:txBody>
          <a:bodyPr/>
          <a:lstStyle/>
          <a:p>
            <a:pPr marL="0" indent="0" algn="just">
              <a:buNone/>
            </a:pPr>
            <a:r>
              <a:rPr lang="es-ES" sz="2000" dirty="0" smtClean="0">
                <a:latin typeface="Century Gothic" pitchFamily="34" charset="0"/>
                <a:cs typeface="Arial" pitchFamily="34" charset="0"/>
              </a:rPr>
              <a:t>El proceso que tiene por finalidad la transmisión intencionada de un mensaje.</a:t>
            </a:r>
          </a:p>
          <a:p>
            <a:pPr marL="0" indent="0" algn="just">
              <a:buNone/>
            </a:pPr>
            <a:endParaRPr lang="es-ES" sz="2000" dirty="0" smtClean="0">
              <a:latin typeface="Century Gothic" pitchFamily="34" charset="0"/>
              <a:cs typeface="Arial" pitchFamily="34" charset="0"/>
            </a:endParaRPr>
          </a:p>
          <a:p>
            <a:pPr marL="546100" indent="-184150" algn="just">
              <a:buFont typeface="Wingdings" pitchFamily="2" charset="2"/>
              <a:buChar char="q"/>
            </a:pPr>
            <a:r>
              <a:rPr lang="es-ES" sz="2000" dirty="0" smtClean="0">
                <a:latin typeface="Century Gothic" pitchFamily="34" charset="0"/>
                <a:cs typeface="Arial" pitchFamily="34" charset="0"/>
              </a:rPr>
              <a:t>Realizarnos como personas.</a:t>
            </a:r>
          </a:p>
          <a:p>
            <a:pPr marL="546100" indent="-184150" algn="just">
              <a:buFont typeface="Wingdings" pitchFamily="2" charset="2"/>
              <a:buChar char="q"/>
            </a:pPr>
            <a:r>
              <a:rPr lang="es-ES" sz="2000" dirty="0" smtClean="0">
                <a:latin typeface="Century Gothic" pitchFamily="34" charset="0"/>
                <a:cs typeface="Arial" pitchFamily="34" charset="0"/>
              </a:rPr>
              <a:t>Transformar el mundo en que vivimos.</a:t>
            </a:r>
          </a:p>
          <a:p>
            <a:pPr marL="546100" lvl="2" indent="-184150" algn="just">
              <a:buClr>
                <a:schemeClr val="bg2"/>
              </a:buClr>
              <a:buSzPct val="75000"/>
              <a:buFont typeface="Wingdings" pitchFamily="2" charset="2"/>
              <a:buChar char="q"/>
            </a:pPr>
            <a:r>
              <a:rPr lang="es-ES" dirty="0" smtClean="0">
                <a:latin typeface="Century Gothic" pitchFamily="34" charset="0"/>
                <a:cs typeface="Arial" pitchFamily="34" charset="0"/>
              </a:rPr>
              <a:t>Insertarnos en el mundo en que vivimos.</a:t>
            </a:r>
          </a:p>
          <a:p>
            <a:pPr algn="just">
              <a:buFont typeface="Arial" pitchFamily="34" charset="0"/>
              <a:buChar char="•"/>
            </a:pPr>
            <a:endParaRPr lang="es-ES" sz="2000" dirty="0" smtClean="0">
              <a:latin typeface="Century Gothic"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55650" y="692150"/>
            <a:ext cx="6480175" cy="52322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s-ES" sz="2800" b="1" dirty="0" smtClean="0">
                <a:solidFill>
                  <a:srgbClr val="C00000"/>
                </a:solidFill>
                <a:latin typeface="Century Gothic" pitchFamily="34" charset="0"/>
                <a:cs typeface="Tahoma" pitchFamily="34" charset="0"/>
              </a:rPr>
              <a:t>Comunicación eficaz </a:t>
            </a:r>
            <a:endParaRPr kumimoji="1" lang="es-ES" sz="2800" b="1" dirty="0">
              <a:solidFill>
                <a:srgbClr val="C00000"/>
              </a:solidFill>
              <a:latin typeface="Century Gothic" pitchFamily="34" charset="0"/>
            </a:endParaRPr>
          </a:p>
        </p:txBody>
      </p:sp>
      <p:sp>
        <p:nvSpPr>
          <p:cNvPr id="61443" name="Rectangle 3"/>
          <p:cNvSpPr>
            <a:spLocks noChangeArrowheads="1"/>
          </p:cNvSpPr>
          <p:nvPr/>
        </p:nvSpPr>
        <p:spPr bwMode="auto">
          <a:xfrm>
            <a:off x="611188" y="2204715"/>
            <a:ext cx="7696200" cy="345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46038" algn="just">
              <a:spcBef>
                <a:spcPct val="20000"/>
              </a:spcBef>
              <a:buClr>
                <a:schemeClr val="bg2"/>
              </a:buClr>
              <a:buSzPct val="75000"/>
              <a:buFont typeface="Wingdings" pitchFamily="2" charset="2"/>
              <a:buNone/>
            </a:pPr>
            <a:r>
              <a:rPr lang="es-ES_tradnl" sz="2000" dirty="0">
                <a:solidFill>
                  <a:srgbClr val="0C0408"/>
                </a:solidFill>
                <a:latin typeface="Century Gothic" pitchFamily="34" charset="0"/>
              </a:rPr>
              <a:t>El emisor, deberá adecuar su intención de informar a un grado eficiente de aceptabilidad del receptor, y ha de codificar con propiedad su mensaje, de acuerdo con el instrumento de comunicación que use y con los significados que quiera expresar.</a:t>
            </a:r>
          </a:p>
          <a:p>
            <a:pPr marL="342900" indent="-46038" algn="just">
              <a:spcBef>
                <a:spcPct val="20000"/>
              </a:spcBef>
              <a:buClr>
                <a:schemeClr val="bg2"/>
              </a:buClr>
              <a:buSzPct val="75000"/>
              <a:buFont typeface="Wingdings" pitchFamily="2" charset="2"/>
              <a:buNone/>
            </a:pPr>
            <a:endParaRPr lang="es-ES_tradnl" sz="2000" dirty="0" smtClean="0">
              <a:solidFill>
                <a:srgbClr val="0C0408"/>
              </a:solidFill>
              <a:latin typeface="Century Gothic" pitchFamily="34" charset="0"/>
            </a:endParaRPr>
          </a:p>
          <a:p>
            <a:pPr marL="342900" indent="-46038" algn="just">
              <a:spcBef>
                <a:spcPct val="20000"/>
              </a:spcBef>
              <a:buClr>
                <a:schemeClr val="bg2"/>
              </a:buClr>
              <a:buSzPct val="75000"/>
              <a:buFont typeface="Wingdings" pitchFamily="2" charset="2"/>
              <a:buNone/>
            </a:pPr>
            <a:r>
              <a:rPr lang="es-ES_tradnl" sz="2000" dirty="0" smtClean="0">
                <a:solidFill>
                  <a:srgbClr val="0C0408"/>
                </a:solidFill>
                <a:latin typeface="Century Gothic" pitchFamily="34" charset="0"/>
              </a:rPr>
              <a:t>Por </a:t>
            </a:r>
            <a:r>
              <a:rPr lang="es-ES_tradnl" sz="2000" dirty="0">
                <a:solidFill>
                  <a:srgbClr val="0C0408"/>
                </a:solidFill>
                <a:latin typeface="Century Gothic" pitchFamily="34" charset="0"/>
              </a:rPr>
              <a:t>su parte el receptor deberá ser capaz de reconocer y admitir la intención comunicativa del emisor, y  decodificar en forma apropiada el mensaje. Se produce el </a:t>
            </a:r>
            <a:r>
              <a:rPr lang="es-ES_tradnl" sz="2000" dirty="0" err="1">
                <a:solidFill>
                  <a:srgbClr val="0C0408"/>
                </a:solidFill>
                <a:latin typeface="Century Gothic" pitchFamily="34" charset="0"/>
              </a:rPr>
              <a:t>Feed</a:t>
            </a:r>
            <a:r>
              <a:rPr lang="es-ES_tradnl" sz="2000" dirty="0">
                <a:solidFill>
                  <a:srgbClr val="0C0408"/>
                </a:solidFill>
                <a:latin typeface="Century Gothic" pitchFamily="34" charset="0"/>
              </a:rPr>
              <a:t> Back.</a:t>
            </a:r>
            <a:endParaRPr lang="es-ES_tradnl" sz="2000" dirty="0">
              <a:latin typeface="Century Gothic" pitchFamily="34" charset="0"/>
            </a:endParaRPr>
          </a:p>
        </p:txBody>
      </p:sp>
      <p:pic>
        <p:nvPicPr>
          <p:cNvPr id="61444" name="Picture 4" descr="noti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6488" y="692150"/>
            <a:ext cx="1687512"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vertic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95040" y="601524"/>
            <a:ext cx="6913264" cy="52322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s-ES" sz="2800" b="1" dirty="0" smtClean="0">
                <a:solidFill>
                  <a:schemeClr val="bg1"/>
                </a:solidFill>
                <a:latin typeface="Century Gothic" pitchFamily="34" charset="0"/>
              </a:rPr>
              <a:t>Ineficacia en el proceso comunicativo</a:t>
            </a:r>
            <a:endParaRPr kumimoji="1" lang="es-ES" sz="2800" b="1" dirty="0">
              <a:solidFill>
                <a:schemeClr val="bg1"/>
              </a:solidFill>
              <a:latin typeface="Century Gothic" pitchFamily="34" charset="0"/>
            </a:endParaRPr>
          </a:p>
        </p:txBody>
      </p:sp>
      <p:sp>
        <p:nvSpPr>
          <p:cNvPr id="62467" name="Rectangle 3"/>
          <p:cNvSpPr>
            <a:spLocks noChangeArrowheads="1"/>
          </p:cNvSpPr>
          <p:nvPr/>
        </p:nvSpPr>
        <p:spPr bwMode="auto">
          <a:xfrm>
            <a:off x="402530" y="1811995"/>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spcBef>
                <a:spcPct val="20000"/>
              </a:spcBef>
              <a:buClr>
                <a:schemeClr val="bg2"/>
              </a:buClr>
              <a:buSzPct val="75000"/>
              <a:buFont typeface="Wingdings" pitchFamily="2" charset="2"/>
              <a:buChar char="p"/>
            </a:pPr>
            <a:r>
              <a:rPr lang="es-ES_tradnl" sz="2000" b="1" i="1" dirty="0">
                <a:latin typeface="Century Gothic" pitchFamily="34" charset="0"/>
              </a:rPr>
              <a:t>Los ruidos:</a:t>
            </a:r>
            <a:r>
              <a:rPr lang="es-ES_tradnl" sz="2000" dirty="0">
                <a:latin typeface="Century Gothic" pitchFamily="34" charset="0"/>
              </a:rPr>
              <a:t> Son las interferencias entre el medio físico o canal que transporta el </a:t>
            </a:r>
            <a:r>
              <a:rPr lang="es-ES_tradnl" sz="2000" dirty="0" smtClean="0">
                <a:latin typeface="Century Gothic" pitchFamily="34" charset="0"/>
              </a:rPr>
              <a:t>mensaje.</a:t>
            </a:r>
          </a:p>
          <a:p>
            <a:pPr marL="342900" indent="-342900" algn="just">
              <a:spcBef>
                <a:spcPct val="20000"/>
              </a:spcBef>
              <a:buClr>
                <a:schemeClr val="bg2"/>
              </a:buClr>
              <a:buSzPct val="75000"/>
              <a:buFont typeface="Wingdings" pitchFamily="2" charset="2"/>
              <a:buChar char="p"/>
            </a:pPr>
            <a:endParaRPr lang="es-ES_tradnl" sz="2000" dirty="0">
              <a:latin typeface="Century Gothic" pitchFamily="34" charset="0"/>
            </a:endParaRPr>
          </a:p>
          <a:p>
            <a:pPr marL="342900" indent="-342900" algn="just">
              <a:spcBef>
                <a:spcPct val="20000"/>
              </a:spcBef>
              <a:buClr>
                <a:schemeClr val="bg2"/>
              </a:buClr>
              <a:buSzPct val="75000"/>
              <a:buFont typeface="Wingdings" pitchFamily="2" charset="2"/>
              <a:buChar char="p"/>
            </a:pPr>
            <a:r>
              <a:rPr lang="es-ES_tradnl" sz="2000" b="1" i="1" dirty="0">
                <a:latin typeface="Century Gothic" pitchFamily="34" charset="0"/>
              </a:rPr>
              <a:t>Las Barreras:</a:t>
            </a:r>
            <a:r>
              <a:rPr lang="es-ES_tradnl" sz="2000" dirty="0">
                <a:latin typeface="Century Gothic" pitchFamily="34" charset="0"/>
              </a:rPr>
              <a:t> Son obstáculos y dificultades  que impiden totalmente establecer relaciones comunicativas. </a:t>
            </a:r>
            <a:endParaRPr lang="es-ES_tradnl" sz="2000" dirty="0" smtClean="0">
              <a:latin typeface="Century Gothic" pitchFamily="34" charset="0"/>
            </a:endParaRPr>
          </a:p>
          <a:p>
            <a:pPr lvl="1" algn="just">
              <a:spcBef>
                <a:spcPct val="20000"/>
              </a:spcBef>
              <a:buClr>
                <a:schemeClr val="bg2"/>
              </a:buClr>
              <a:buSzPct val="75000"/>
            </a:pPr>
            <a:r>
              <a:rPr lang="es-ES_tradnl" sz="2000" dirty="0" err="1" smtClean="0">
                <a:latin typeface="Century Gothic" pitchFamily="34" charset="0"/>
              </a:rPr>
              <a:t>Ejm</a:t>
            </a:r>
            <a:r>
              <a:rPr lang="es-ES_tradnl" sz="2000" dirty="0">
                <a:latin typeface="Century Gothic" pitchFamily="34" charset="0"/>
              </a:rPr>
              <a:t>: El desconocimiento del </a:t>
            </a:r>
            <a:r>
              <a:rPr lang="es-ES_tradnl" sz="2000" dirty="0" smtClean="0">
                <a:latin typeface="Century Gothic" pitchFamily="34" charset="0"/>
              </a:rPr>
              <a:t>código </a:t>
            </a:r>
            <a:r>
              <a:rPr lang="es-ES_tradnl" sz="2000" dirty="0">
                <a:latin typeface="Century Gothic" pitchFamily="34" charset="0"/>
              </a:rPr>
              <a:t>del idioma, dos personas que no desean comunicarse.</a:t>
            </a:r>
          </a:p>
          <a:p>
            <a:pPr marL="342900" indent="-342900" algn="just">
              <a:spcBef>
                <a:spcPct val="20000"/>
              </a:spcBef>
              <a:buClr>
                <a:schemeClr val="bg2"/>
              </a:buClr>
              <a:buSzPct val="75000"/>
              <a:buFont typeface="Wingdings" pitchFamily="2" charset="2"/>
              <a:buChar char="p"/>
            </a:pPr>
            <a:endParaRPr lang="es-ES_tradnl" sz="2000" b="1" i="1" dirty="0" smtClean="0">
              <a:latin typeface="Century Gothic" pitchFamily="34" charset="0"/>
            </a:endParaRPr>
          </a:p>
          <a:p>
            <a:pPr marL="342900" indent="-342900" algn="just">
              <a:spcBef>
                <a:spcPct val="20000"/>
              </a:spcBef>
              <a:buClr>
                <a:schemeClr val="bg2"/>
              </a:buClr>
              <a:buSzPct val="75000"/>
              <a:buFont typeface="Wingdings" pitchFamily="2" charset="2"/>
              <a:buChar char="p"/>
            </a:pPr>
            <a:r>
              <a:rPr lang="es-ES_tradnl" sz="2000" b="1" i="1" dirty="0" smtClean="0">
                <a:latin typeface="Century Gothic" pitchFamily="34" charset="0"/>
              </a:rPr>
              <a:t>Los </a:t>
            </a:r>
            <a:r>
              <a:rPr lang="es-ES_tradnl" sz="2000" b="1" i="1" dirty="0">
                <a:latin typeface="Century Gothic" pitchFamily="34" charset="0"/>
              </a:rPr>
              <a:t>rumores:</a:t>
            </a:r>
            <a:r>
              <a:rPr lang="es-ES_tradnl" sz="2000" dirty="0">
                <a:latin typeface="Century Gothic" pitchFamily="34" charset="0"/>
              </a:rPr>
              <a:t> Son elementos </a:t>
            </a:r>
            <a:r>
              <a:rPr lang="es-ES_tradnl" sz="2000" dirty="0" err="1">
                <a:latin typeface="Century Gothic" pitchFamily="34" charset="0"/>
              </a:rPr>
              <a:t>distorcionadores</a:t>
            </a:r>
            <a:r>
              <a:rPr lang="es-ES_tradnl" sz="2000" dirty="0">
                <a:latin typeface="Century Gothic" pitchFamily="34" charset="0"/>
              </a:rPr>
              <a:t> de la comunicación que surgen como información divulgada pero no verificada.</a:t>
            </a:r>
          </a:p>
        </p:txBody>
      </p:sp>
      <p:pic>
        <p:nvPicPr>
          <p:cNvPr id="9220" name="Picture 4" descr="BD0554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288" y="260350"/>
            <a:ext cx="158591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vertical)">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 calcmode="lin" valueType="num">
                                      <p:cBhvr additive="base">
                                        <p:cTn id="12" dur="500" fill="hold"/>
                                        <p:tgtEl>
                                          <p:spTgt spid="9220"/>
                                        </p:tgtEl>
                                        <p:attrNameLst>
                                          <p:attrName>ppt_x</p:attrName>
                                        </p:attrNameLst>
                                      </p:cBhvr>
                                      <p:tavLst>
                                        <p:tav tm="0">
                                          <p:val>
                                            <p:strVal val="0-#ppt_w/2"/>
                                          </p:val>
                                        </p:tav>
                                        <p:tav tm="100000">
                                          <p:val>
                                            <p:strVal val="#ppt_x"/>
                                          </p:val>
                                        </p:tav>
                                      </p:tavLst>
                                    </p:anim>
                                    <p:anim calcmode="lin" valueType="num">
                                      <p:cBhvr additive="base">
                                        <p:cTn id="13"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042988" y="1124744"/>
            <a:ext cx="5486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AR" sz="2000" b="1" dirty="0">
                <a:latin typeface="Century Gothic" pitchFamily="34" charset="0"/>
                <a:ea typeface="SimSun" pitchFamily="2" charset="-122"/>
              </a:rPr>
              <a:t>Problemas del emisor:</a:t>
            </a:r>
            <a:endParaRPr lang="es-AR" sz="2000" dirty="0">
              <a:latin typeface="Century Gothic" pitchFamily="34" charset="0"/>
              <a:ea typeface="SimSun" pitchFamily="2" charset="-122"/>
            </a:endParaRPr>
          </a:p>
          <a:p>
            <a:pPr marL="342900" indent="-342900" eaLnBrk="1" hangingPunct="1">
              <a:buFont typeface="Arial" pitchFamily="34" charset="0"/>
              <a:buChar char="•"/>
            </a:pPr>
            <a:r>
              <a:rPr lang="es-AR" sz="2000" dirty="0" smtClean="0">
                <a:latin typeface="Century Gothic" pitchFamily="34" charset="0"/>
                <a:ea typeface="SimSun" pitchFamily="2" charset="-122"/>
              </a:rPr>
              <a:t>Inhibe </a:t>
            </a:r>
            <a:r>
              <a:rPr lang="es-AR" sz="2000" dirty="0">
                <a:latin typeface="Century Gothic" pitchFamily="34" charset="0"/>
                <a:ea typeface="SimSun" pitchFamily="2" charset="-122"/>
              </a:rPr>
              <a:t>la comunicación.</a:t>
            </a:r>
          </a:p>
          <a:p>
            <a:pPr marL="342900" indent="-342900" eaLnBrk="1" hangingPunct="1">
              <a:buFont typeface="Arial" pitchFamily="34" charset="0"/>
              <a:buChar char="•"/>
            </a:pPr>
            <a:r>
              <a:rPr lang="es-AR" sz="2000" dirty="0" smtClean="0">
                <a:latin typeface="Century Gothic" pitchFamily="34" charset="0"/>
                <a:ea typeface="SimSun" pitchFamily="2" charset="-122"/>
              </a:rPr>
              <a:t>Se </a:t>
            </a:r>
            <a:r>
              <a:rPr lang="es-AR" sz="2000" dirty="0">
                <a:latin typeface="Century Gothic" pitchFamily="34" charset="0"/>
                <a:ea typeface="SimSun" pitchFamily="2" charset="-122"/>
              </a:rPr>
              <a:t>comunica de forma inadecuada.</a:t>
            </a:r>
          </a:p>
          <a:p>
            <a:pPr marL="342900" indent="-342900" eaLnBrk="1" hangingPunct="1">
              <a:buFont typeface="Arial" pitchFamily="34" charset="0"/>
              <a:buChar char="•"/>
            </a:pPr>
            <a:r>
              <a:rPr lang="es-AR" sz="2000" dirty="0" smtClean="0">
                <a:latin typeface="Century Gothic" pitchFamily="34" charset="0"/>
                <a:ea typeface="SimSun" pitchFamily="2" charset="-122"/>
              </a:rPr>
              <a:t>Deja </a:t>
            </a:r>
            <a:r>
              <a:rPr lang="es-AR" sz="2000" dirty="0">
                <a:latin typeface="Century Gothic" pitchFamily="34" charset="0"/>
                <a:ea typeface="SimSun" pitchFamily="2" charset="-122"/>
              </a:rPr>
              <a:t>de comunicarse por miedo a la reacción que pueda </a:t>
            </a:r>
            <a:r>
              <a:rPr lang="es-AR" sz="2000" dirty="0" smtClean="0">
                <a:latin typeface="Century Gothic" pitchFamily="34" charset="0"/>
                <a:ea typeface="SimSun" pitchFamily="2" charset="-122"/>
              </a:rPr>
              <a:t>suscitar.</a:t>
            </a:r>
            <a:endParaRPr kumimoji="1" lang="es-ES_tradnl" sz="2000" b="1" dirty="0">
              <a:latin typeface="Century Gothic" pitchFamily="34" charset="0"/>
            </a:endParaRPr>
          </a:p>
        </p:txBody>
      </p:sp>
      <p:sp>
        <p:nvSpPr>
          <p:cNvPr id="63491" name="Text Box 3"/>
          <p:cNvSpPr txBox="1">
            <a:spLocks noChangeArrowheads="1"/>
          </p:cNvSpPr>
          <p:nvPr/>
        </p:nvSpPr>
        <p:spPr bwMode="auto">
          <a:xfrm>
            <a:off x="2771775" y="3644900"/>
            <a:ext cx="57975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AR" sz="2000" b="1" dirty="0">
                <a:latin typeface="Century Gothic" pitchFamily="34" charset="0"/>
                <a:ea typeface="SimSun" pitchFamily="2" charset="-122"/>
              </a:rPr>
              <a:t>Problemas del receptor:</a:t>
            </a:r>
            <a:endParaRPr lang="es-AR" sz="2000" dirty="0">
              <a:latin typeface="Century Gothic" pitchFamily="34" charset="0"/>
              <a:ea typeface="SimSun" pitchFamily="2" charset="-122"/>
            </a:endParaRPr>
          </a:p>
          <a:p>
            <a:pPr marL="342900" indent="-342900" eaLnBrk="1" hangingPunct="1">
              <a:buFont typeface="Arial" pitchFamily="34" charset="0"/>
              <a:buChar char="•"/>
            </a:pPr>
            <a:r>
              <a:rPr lang="es-AR" sz="2000" dirty="0" smtClean="0">
                <a:latin typeface="Century Gothic" pitchFamily="34" charset="0"/>
                <a:ea typeface="SimSun" pitchFamily="2" charset="-122"/>
              </a:rPr>
              <a:t>No </a:t>
            </a:r>
            <a:r>
              <a:rPr lang="es-AR" sz="2000" dirty="0">
                <a:latin typeface="Century Gothic" pitchFamily="34" charset="0"/>
                <a:ea typeface="SimSun" pitchFamily="2" charset="-122"/>
              </a:rPr>
              <a:t>escucha.</a:t>
            </a:r>
          </a:p>
          <a:p>
            <a:pPr marL="342900" indent="-342900" eaLnBrk="1" hangingPunct="1">
              <a:buFont typeface="Arial" pitchFamily="34" charset="0"/>
              <a:buChar char="•"/>
            </a:pPr>
            <a:r>
              <a:rPr lang="es-AR" sz="2000" dirty="0" smtClean="0">
                <a:latin typeface="Century Gothic" pitchFamily="34" charset="0"/>
                <a:ea typeface="SimSun" pitchFamily="2" charset="-122"/>
              </a:rPr>
              <a:t>No </a:t>
            </a:r>
            <a:r>
              <a:rPr lang="es-AR" sz="2000" dirty="0">
                <a:latin typeface="Century Gothic" pitchFamily="34" charset="0"/>
                <a:ea typeface="SimSun" pitchFamily="2" charset="-122"/>
              </a:rPr>
              <a:t>presta atención.</a:t>
            </a:r>
          </a:p>
          <a:p>
            <a:pPr marL="342900" indent="-342900" eaLnBrk="1" hangingPunct="1">
              <a:buFont typeface="Arial" pitchFamily="34" charset="0"/>
              <a:buChar char="•"/>
            </a:pPr>
            <a:r>
              <a:rPr lang="es-AR" sz="2000" dirty="0" smtClean="0">
                <a:latin typeface="Century Gothic" pitchFamily="34" charset="0"/>
                <a:ea typeface="SimSun" pitchFamily="2" charset="-122"/>
              </a:rPr>
              <a:t>Hace </a:t>
            </a:r>
            <a:r>
              <a:rPr lang="es-AR" sz="2000" dirty="0">
                <a:latin typeface="Century Gothic" pitchFamily="34" charset="0"/>
                <a:ea typeface="SimSun" pitchFamily="2" charset="-122"/>
              </a:rPr>
              <a:t>interpretaciones  propias, sesgando el mensaje y no pide aclaraciones al respecto.</a:t>
            </a:r>
          </a:p>
          <a:p>
            <a:pPr marL="342900" indent="-342900" eaLnBrk="1" hangingPunct="1">
              <a:buFont typeface="Arial" pitchFamily="34" charset="0"/>
              <a:buChar char="•"/>
            </a:pPr>
            <a:r>
              <a:rPr lang="es-AR" sz="2000" dirty="0" smtClean="0">
                <a:latin typeface="Century Gothic" pitchFamily="34" charset="0"/>
                <a:ea typeface="SimSun" pitchFamily="2" charset="-122"/>
              </a:rPr>
              <a:t>No </a:t>
            </a:r>
            <a:r>
              <a:rPr lang="es-AR" sz="2000" dirty="0">
                <a:latin typeface="Century Gothic" pitchFamily="34" charset="0"/>
                <a:ea typeface="SimSun" pitchFamily="2" charset="-122"/>
              </a:rPr>
              <a:t>reconoce los </a:t>
            </a:r>
            <a:r>
              <a:rPr lang="es-AR" sz="2000" dirty="0" smtClean="0">
                <a:latin typeface="Century Gothic" pitchFamily="34" charset="0"/>
                <a:ea typeface="SimSun" pitchFamily="2" charset="-122"/>
              </a:rPr>
              <a:t>mensajes.</a:t>
            </a:r>
            <a:endParaRPr kumimoji="1" lang="es-ES_tradnl" sz="2000" b="1" dirty="0">
              <a:latin typeface="Century Gothic" pitchFamily="34" charset="0"/>
            </a:endParaRPr>
          </a:p>
        </p:txBody>
      </p:sp>
      <p:pic>
        <p:nvPicPr>
          <p:cNvPr id="63492" name="Picture 4" descr="BS0200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44840"/>
            <a:ext cx="2223878" cy="221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descr="homb006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458" y="3962305"/>
            <a:ext cx="1961317" cy="161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997968" y="1988840"/>
            <a:ext cx="652636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4638" indent="-27463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indent="-457200" eaLnBrk="1" hangingPunct="1">
              <a:buFont typeface="Arial" pitchFamily="34" charset="0"/>
              <a:buChar char="•"/>
            </a:pPr>
            <a:r>
              <a:rPr lang="es-AR" sz="2400" dirty="0" smtClean="0">
                <a:latin typeface="Century Gothic" pitchFamily="34" charset="0"/>
                <a:ea typeface="SimSun" pitchFamily="2" charset="-122"/>
              </a:rPr>
              <a:t>No </a:t>
            </a:r>
            <a:r>
              <a:rPr lang="es-AR" sz="2400" dirty="0">
                <a:latin typeface="Century Gothic" pitchFamily="34" charset="0"/>
                <a:ea typeface="SimSun" pitchFamily="2" charset="-122"/>
              </a:rPr>
              <a:t>es </a:t>
            </a:r>
            <a:r>
              <a:rPr lang="es-AR" sz="2400" dirty="0" smtClean="0">
                <a:latin typeface="Century Gothic" pitchFamily="34" charset="0"/>
                <a:ea typeface="SimSun" pitchFamily="2" charset="-122"/>
              </a:rPr>
              <a:t>concreto.</a:t>
            </a:r>
            <a:endParaRPr lang="es-AR" sz="2400" dirty="0">
              <a:latin typeface="Century Gothic" pitchFamily="34" charset="0"/>
              <a:ea typeface="SimSun" pitchFamily="2" charset="-122"/>
            </a:endParaRPr>
          </a:p>
          <a:p>
            <a:pPr marL="457200" indent="-457200" eaLnBrk="1" hangingPunct="1">
              <a:buFont typeface="Arial" pitchFamily="34" charset="0"/>
              <a:buChar char="•"/>
            </a:pPr>
            <a:r>
              <a:rPr lang="es-AR" sz="2400" dirty="0">
                <a:latin typeface="Century Gothic" pitchFamily="34" charset="0"/>
                <a:ea typeface="SimSun" pitchFamily="2" charset="-122"/>
              </a:rPr>
              <a:t>No es </a:t>
            </a:r>
            <a:r>
              <a:rPr lang="es-AR" sz="2400" dirty="0" smtClean="0">
                <a:latin typeface="Century Gothic" pitchFamily="34" charset="0"/>
                <a:ea typeface="SimSun" pitchFamily="2" charset="-122"/>
              </a:rPr>
              <a:t>claro.</a:t>
            </a:r>
            <a:endParaRPr lang="es-AR" sz="2400" dirty="0">
              <a:latin typeface="Century Gothic" pitchFamily="34" charset="0"/>
              <a:ea typeface="SimSun" pitchFamily="2" charset="-122"/>
            </a:endParaRPr>
          </a:p>
          <a:p>
            <a:pPr marL="457200" indent="-457200" eaLnBrk="1" hangingPunct="1">
              <a:buFont typeface="Arial" pitchFamily="34" charset="0"/>
              <a:buChar char="•"/>
            </a:pPr>
            <a:r>
              <a:rPr lang="es-AR" sz="2400" dirty="0">
                <a:latin typeface="Century Gothic" pitchFamily="34" charset="0"/>
                <a:ea typeface="SimSun" pitchFamily="2" charset="-122"/>
              </a:rPr>
              <a:t>No es operativo, presenta ambigüedad, difícil vinculación a la realidad.</a:t>
            </a:r>
          </a:p>
          <a:p>
            <a:pPr marL="457200" indent="-457200" eaLnBrk="1" hangingPunct="1">
              <a:buFont typeface="Arial" pitchFamily="34" charset="0"/>
              <a:buChar char="•"/>
            </a:pPr>
            <a:r>
              <a:rPr lang="es-AR" sz="2400" dirty="0">
                <a:latin typeface="Century Gothic" pitchFamily="34" charset="0"/>
                <a:ea typeface="SimSun" pitchFamily="2" charset="-122"/>
              </a:rPr>
              <a:t>No se encuentra dentro del contexto, irrelevante, carece de significación en ese </a:t>
            </a:r>
            <a:r>
              <a:rPr lang="es-AR" sz="2400" dirty="0" smtClean="0">
                <a:latin typeface="Century Gothic" pitchFamily="34" charset="0"/>
                <a:ea typeface="SimSun" pitchFamily="2" charset="-122"/>
              </a:rPr>
              <a:t>momento.</a:t>
            </a:r>
            <a:endParaRPr lang="es-ES_tradnl" sz="2400" dirty="0">
              <a:latin typeface="Century Gothic" pitchFamily="34" charset="0"/>
              <a:ea typeface="SimSun" pitchFamily="2" charset="-122"/>
            </a:endParaRPr>
          </a:p>
        </p:txBody>
      </p:sp>
      <p:pic>
        <p:nvPicPr>
          <p:cNvPr id="64515" name="Picture 3" descr="homb000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988840"/>
            <a:ext cx="15843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755576" y="764704"/>
            <a:ext cx="4681090" cy="523220"/>
          </a:xfrm>
          <a:prstGeom prst="rect">
            <a:avLst/>
          </a:prstGeom>
        </p:spPr>
        <p:txBody>
          <a:bodyPr wrap="none">
            <a:spAutoFit/>
          </a:bodyPr>
          <a:lstStyle/>
          <a:p>
            <a:pPr eaLnBrk="1" hangingPunct="1"/>
            <a:r>
              <a:rPr lang="es-AR" sz="2800" b="1" dirty="0">
                <a:latin typeface="Century Gothic" pitchFamily="34" charset="0"/>
                <a:ea typeface="SimSun" pitchFamily="2" charset="-122"/>
              </a:rPr>
              <a:t>Problemas en el mensaje:</a:t>
            </a:r>
            <a:endParaRPr lang="es-AR" sz="2800" dirty="0">
              <a:latin typeface="Century Gothic" pitchFamily="34" charset="0"/>
              <a:ea typeface="SimSun" pitchFamily="2" charset="-122"/>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233812" y="2210503"/>
            <a:ext cx="542642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Arial" pitchFamily="34" charset="0"/>
              <a:buChar char="•"/>
            </a:pPr>
            <a:r>
              <a:rPr lang="es-PE" sz="2400" dirty="0" smtClean="0">
                <a:latin typeface="Century Gothic" pitchFamily="34" charset="0"/>
              </a:rPr>
              <a:t>Ruido </a:t>
            </a:r>
            <a:r>
              <a:rPr lang="es-PE" sz="2400" dirty="0">
                <a:latin typeface="Century Gothic" pitchFamily="34" charset="0"/>
              </a:rPr>
              <a:t>o interferencia.</a:t>
            </a:r>
            <a:endParaRPr lang="es-ES" sz="2400" dirty="0">
              <a:latin typeface="Century Gothic" pitchFamily="34" charset="0"/>
            </a:endParaRPr>
          </a:p>
          <a:p>
            <a:pPr marL="342900" indent="-342900" eaLnBrk="1" hangingPunct="1">
              <a:buFont typeface="Arial" pitchFamily="34" charset="0"/>
              <a:buChar char="•"/>
            </a:pPr>
            <a:r>
              <a:rPr lang="es-PE" sz="2400" dirty="0">
                <a:latin typeface="Century Gothic" pitchFamily="34" charset="0"/>
              </a:rPr>
              <a:t>Mancha de tinta.</a:t>
            </a:r>
            <a:endParaRPr lang="es-ES" sz="2400" dirty="0">
              <a:latin typeface="Century Gothic" pitchFamily="34" charset="0"/>
            </a:endParaRPr>
          </a:p>
          <a:p>
            <a:pPr marL="342900" indent="-342900" eaLnBrk="1" hangingPunct="1">
              <a:buFont typeface="Arial" pitchFamily="34" charset="0"/>
              <a:buChar char="•"/>
            </a:pPr>
            <a:r>
              <a:rPr lang="es-PE" sz="2400" dirty="0">
                <a:latin typeface="Century Gothic" pitchFamily="34" charset="0"/>
              </a:rPr>
              <a:t>Disco </a:t>
            </a:r>
            <a:r>
              <a:rPr lang="es-PE" sz="2400" dirty="0" smtClean="0">
                <a:latin typeface="Century Gothic" pitchFamily="34" charset="0"/>
              </a:rPr>
              <a:t>dañado.</a:t>
            </a:r>
            <a:endParaRPr lang="es-ES" sz="2400" dirty="0">
              <a:latin typeface="Century Gothic" pitchFamily="34" charset="0"/>
            </a:endParaRPr>
          </a:p>
          <a:p>
            <a:pPr marL="342900" indent="-342900" eaLnBrk="1" hangingPunct="1">
              <a:buFont typeface="Arial" pitchFamily="34" charset="0"/>
              <a:buChar char="•"/>
            </a:pPr>
            <a:r>
              <a:rPr lang="es-PE" sz="2400" dirty="0">
                <a:latin typeface="Century Gothic" pitchFamily="34" charset="0"/>
              </a:rPr>
              <a:t>Errores ortográficos.</a:t>
            </a:r>
            <a:endParaRPr lang="es-ES" sz="2400" dirty="0">
              <a:latin typeface="Century Gothic" pitchFamily="34" charset="0"/>
            </a:endParaRPr>
          </a:p>
          <a:p>
            <a:pPr marL="342900" indent="-342900" eaLnBrk="1" hangingPunct="1">
              <a:buFont typeface="Arial" pitchFamily="34" charset="0"/>
              <a:buChar char="•"/>
            </a:pPr>
            <a:r>
              <a:rPr lang="es-PE" sz="2400" dirty="0">
                <a:latin typeface="Century Gothic" pitchFamily="34" charset="0"/>
              </a:rPr>
              <a:t>Escritura ilegible.</a:t>
            </a:r>
            <a:endParaRPr lang="es-ES" sz="2400" dirty="0">
              <a:latin typeface="Century Gothic" pitchFamily="34" charset="0"/>
            </a:endParaRPr>
          </a:p>
        </p:txBody>
      </p:sp>
      <p:pic>
        <p:nvPicPr>
          <p:cNvPr id="65539" name="Picture 3" descr="homb000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700213"/>
            <a:ext cx="15843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827584" y="458669"/>
            <a:ext cx="7560840" cy="954107"/>
          </a:xfrm>
          <a:prstGeom prst="rect">
            <a:avLst/>
          </a:prstGeom>
        </p:spPr>
        <p:txBody>
          <a:bodyPr wrap="square">
            <a:spAutoFit/>
          </a:bodyPr>
          <a:lstStyle/>
          <a:p>
            <a:pPr eaLnBrk="1" hangingPunct="1"/>
            <a:r>
              <a:rPr lang="es-PE" sz="2800" b="1" dirty="0">
                <a:latin typeface="Century Gothic" pitchFamily="34" charset="0"/>
              </a:rPr>
              <a:t>Elementos que perjudican la buena transmisión del mensaje:</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4213" y="404813"/>
            <a:ext cx="777240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ES_tradnl" sz="2800" b="1">
                <a:solidFill>
                  <a:schemeClr val="tx2"/>
                </a:solidFill>
                <a:latin typeface="Century Gothic" pitchFamily="34" charset="0"/>
              </a:rPr>
              <a:t>Fases o subprocesos en el Acto Comunicativo</a:t>
            </a:r>
          </a:p>
        </p:txBody>
      </p:sp>
      <p:sp>
        <p:nvSpPr>
          <p:cNvPr id="66563" name="Rectangle 3"/>
          <p:cNvSpPr>
            <a:spLocks noChangeArrowheads="1"/>
          </p:cNvSpPr>
          <p:nvPr/>
        </p:nvSpPr>
        <p:spPr bwMode="auto">
          <a:xfrm>
            <a:off x="611188" y="1773239"/>
            <a:ext cx="7772400" cy="352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25400" algn="just">
              <a:spcBef>
                <a:spcPct val="20000"/>
              </a:spcBef>
              <a:buClr>
                <a:schemeClr val="bg2"/>
              </a:buClr>
              <a:buSzPct val="75000"/>
              <a:buFont typeface="Wingdings" pitchFamily="2" charset="2"/>
              <a:buNone/>
            </a:pPr>
            <a:r>
              <a:rPr lang="es-ES_tradnl" sz="2400" dirty="0">
                <a:solidFill>
                  <a:srgbClr val="0C0408"/>
                </a:solidFill>
                <a:latin typeface="Century Gothic" pitchFamily="34" charset="0"/>
              </a:rPr>
              <a:t>La comunicación es un proceso en el que las personas (individuales o colectivas) codifican mensajes para compartir creativamente conocimientos o significados iguales o compatibles, en forma parcial o a distancia</a:t>
            </a:r>
            <a:r>
              <a:rPr lang="es-ES_tradnl" sz="2400" dirty="0" smtClean="0">
                <a:solidFill>
                  <a:srgbClr val="0C0408"/>
                </a:solidFill>
                <a:latin typeface="Century Gothic" pitchFamily="34" charset="0"/>
              </a:rPr>
              <a:t>.</a:t>
            </a:r>
          </a:p>
          <a:p>
            <a:pPr marL="342900" indent="25400" algn="just">
              <a:spcBef>
                <a:spcPct val="20000"/>
              </a:spcBef>
              <a:buClr>
                <a:schemeClr val="bg2"/>
              </a:buClr>
              <a:buSzPct val="75000"/>
              <a:buFont typeface="Wingdings" pitchFamily="2" charset="2"/>
              <a:buNone/>
            </a:pPr>
            <a:endParaRPr lang="es-ES_tradnl" sz="2400" dirty="0">
              <a:solidFill>
                <a:srgbClr val="0C0408"/>
              </a:solidFill>
              <a:latin typeface="Century Gothic" pitchFamily="34" charset="0"/>
            </a:endParaRPr>
          </a:p>
          <a:p>
            <a:pPr marL="342900" indent="25400" algn="just">
              <a:spcBef>
                <a:spcPct val="20000"/>
              </a:spcBef>
              <a:buClr>
                <a:schemeClr val="bg2"/>
              </a:buClr>
              <a:buSzPct val="75000"/>
              <a:buFont typeface="Wingdings" pitchFamily="2" charset="2"/>
              <a:buNone/>
            </a:pPr>
            <a:r>
              <a:rPr lang="es-ES_tradnl" sz="2400" dirty="0">
                <a:solidFill>
                  <a:srgbClr val="0C0408"/>
                </a:solidFill>
                <a:latin typeface="Century Gothic" pitchFamily="34" charset="0"/>
              </a:rPr>
              <a:t>Así en un acto comunicativo es necesario considerar la existencia de dos subprocesos o fases: la </a:t>
            </a:r>
            <a:r>
              <a:rPr lang="es-ES_tradnl" sz="2400" dirty="0">
                <a:solidFill>
                  <a:srgbClr val="CC0000"/>
                </a:solidFill>
                <a:latin typeface="Century Gothic" pitchFamily="34" charset="0"/>
              </a:rPr>
              <a:t>PRODUCCIÓN y COMPRENSIÓN.</a:t>
            </a:r>
            <a:endParaRPr lang="es-ES_tradnl" sz="2800" dirty="0">
              <a:latin typeface="Century Gothic" pitchFamily="34" charset="0"/>
            </a:endParaRPr>
          </a:p>
        </p:txBody>
      </p:sp>
      <p:pic>
        <p:nvPicPr>
          <p:cNvPr id="12292" name="Picture 4" descr="PE0184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5445224"/>
            <a:ext cx="28956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0-#ppt_w/2"/>
                                          </p:val>
                                        </p:tav>
                                        <p:tav tm="100000">
                                          <p:val>
                                            <p:strVal val="#ppt_x"/>
                                          </p:val>
                                        </p:tav>
                                      </p:tavLst>
                                    </p:anim>
                                    <p:anim calcmode="lin" valueType="num">
                                      <p:cBhvr additive="base">
                                        <p:cTn id="8"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6"/>
          <p:cNvSpPr txBox="1">
            <a:spLocks noChangeArrowheads="1"/>
          </p:cNvSpPr>
          <p:nvPr/>
        </p:nvSpPr>
        <p:spPr bwMode="auto">
          <a:xfrm>
            <a:off x="3500438" y="1214438"/>
            <a:ext cx="1943100" cy="515937"/>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s-ES" sz="2000" b="1">
                <a:latin typeface="Century Gothic" pitchFamily="34" charset="0"/>
                <a:cs typeface="Times New Roman" pitchFamily="18" charset="0"/>
              </a:rPr>
              <a:t>PRODUCCIÓN</a:t>
            </a:r>
            <a:endParaRPr lang="es-ES" sz="2400">
              <a:latin typeface="Century Gothic" pitchFamily="34" charset="0"/>
            </a:endParaRPr>
          </a:p>
        </p:txBody>
      </p:sp>
      <p:sp>
        <p:nvSpPr>
          <p:cNvPr id="67587" name="Text Box 15"/>
          <p:cNvSpPr txBox="1">
            <a:spLocks noChangeArrowheads="1"/>
          </p:cNvSpPr>
          <p:nvPr/>
        </p:nvSpPr>
        <p:spPr bwMode="auto">
          <a:xfrm>
            <a:off x="785813" y="2051050"/>
            <a:ext cx="2239962" cy="506413"/>
          </a:xfrm>
          <a:prstGeom prst="rect">
            <a:avLst/>
          </a:prstGeom>
          <a:solidFill>
            <a:srgbClr val="FFFFFF"/>
          </a:solidFill>
          <a:ln w="9525">
            <a:solidFill>
              <a:srgbClr val="000000"/>
            </a:solidFill>
            <a:miter lim="800000"/>
            <a:headEnd/>
            <a:tailEnd/>
          </a:ln>
        </p:spPr>
        <p:txBody>
          <a:bodyPr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s-ES" b="1">
                <a:latin typeface="Century Gothic" pitchFamily="34" charset="0"/>
                <a:cs typeface="Times New Roman" pitchFamily="18" charset="0"/>
              </a:rPr>
              <a:t>INFORMACION</a:t>
            </a:r>
          </a:p>
          <a:p>
            <a:endParaRPr lang="es-ES" sz="2000">
              <a:latin typeface="Century Gothic" pitchFamily="34" charset="0"/>
            </a:endParaRPr>
          </a:p>
        </p:txBody>
      </p:sp>
      <p:sp>
        <p:nvSpPr>
          <p:cNvPr id="67588" name="Text Box 2"/>
          <p:cNvSpPr txBox="1">
            <a:spLocks noChangeArrowheads="1"/>
          </p:cNvSpPr>
          <p:nvPr/>
        </p:nvSpPr>
        <p:spPr bwMode="auto">
          <a:xfrm>
            <a:off x="3343275" y="2051050"/>
            <a:ext cx="2239963" cy="506413"/>
          </a:xfrm>
          <a:prstGeom prst="rect">
            <a:avLst/>
          </a:prstGeom>
          <a:solidFill>
            <a:srgbClr val="FFFFFF"/>
          </a:solidFill>
          <a:ln w="9525">
            <a:solidFill>
              <a:srgbClr val="000000"/>
            </a:solidFill>
            <a:miter lim="800000"/>
            <a:headEnd/>
            <a:tailEnd/>
          </a:ln>
        </p:spPr>
        <p:txBody>
          <a:bodyPr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s-ES" b="1">
                <a:latin typeface="Century Gothic" pitchFamily="34" charset="0"/>
                <a:cs typeface="Times New Roman" pitchFamily="18" charset="0"/>
              </a:rPr>
              <a:t>CODIFICACION</a:t>
            </a:r>
            <a:endParaRPr lang="es-ES" sz="1400" b="1">
              <a:latin typeface="Century Gothic" pitchFamily="34" charset="0"/>
              <a:cs typeface="Times New Roman" pitchFamily="18" charset="0"/>
            </a:endParaRPr>
          </a:p>
          <a:p>
            <a:endParaRPr lang="es-ES" sz="2000">
              <a:latin typeface="Century Gothic" pitchFamily="34" charset="0"/>
            </a:endParaRPr>
          </a:p>
        </p:txBody>
      </p:sp>
      <p:sp>
        <p:nvSpPr>
          <p:cNvPr id="67589" name="Text Box 14"/>
          <p:cNvSpPr txBox="1">
            <a:spLocks noChangeArrowheads="1"/>
          </p:cNvSpPr>
          <p:nvPr/>
        </p:nvSpPr>
        <p:spPr bwMode="auto">
          <a:xfrm>
            <a:off x="5986463" y="2051050"/>
            <a:ext cx="2371725" cy="506413"/>
          </a:xfrm>
          <a:prstGeom prst="rect">
            <a:avLst/>
          </a:prstGeom>
          <a:solidFill>
            <a:srgbClr val="FFFFFF"/>
          </a:solidFill>
          <a:ln w="9525">
            <a:solidFill>
              <a:srgbClr val="000000"/>
            </a:solidFill>
            <a:miter lim="800000"/>
            <a:headEnd/>
            <a:tailEnd/>
          </a:ln>
        </p:spPr>
        <p:txBody>
          <a:bodyPr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s-ES" b="1">
                <a:latin typeface="Century Gothic" pitchFamily="34" charset="0"/>
                <a:cs typeface="Times New Roman" pitchFamily="18" charset="0"/>
              </a:rPr>
              <a:t>EMISION</a:t>
            </a:r>
          </a:p>
          <a:p>
            <a:endParaRPr lang="es-ES" sz="2000">
              <a:latin typeface="Century Gothic" pitchFamily="34" charset="0"/>
            </a:endParaRPr>
          </a:p>
        </p:txBody>
      </p:sp>
      <p:sp>
        <p:nvSpPr>
          <p:cNvPr id="37891" name="Text Box 3"/>
          <p:cNvSpPr txBox="1">
            <a:spLocks noChangeArrowheads="1"/>
          </p:cNvSpPr>
          <p:nvPr/>
        </p:nvSpPr>
        <p:spPr bwMode="auto">
          <a:xfrm>
            <a:off x="785813" y="2622550"/>
            <a:ext cx="2239962" cy="323532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r>
              <a:rPr lang="es-ES">
                <a:latin typeface="Century Gothic" pitchFamily="34" charset="0"/>
                <a:ea typeface="Times New Roman" pitchFamily="18" charset="0"/>
              </a:rPr>
              <a:t>Materia prima para que el emisor elabore lo que quiere transmitir. </a:t>
            </a:r>
            <a:endParaRPr lang="es-ES">
              <a:latin typeface="Century Gothic" pitchFamily="34" charset="0"/>
            </a:endParaRPr>
          </a:p>
        </p:txBody>
      </p:sp>
      <p:sp>
        <p:nvSpPr>
          <p:cNvPr id="37901" name="Text Box 13"/>
          <p:cNvSpPr txBox="1">
            <a:spLocks noChangeArrowheads="1"/>
          </p:cNvSpPr>
          <p:nvPr/>
        </p:nvSpPr>
        <p:spPr bwMode="auto">
          <a:xfrm>
            <a:off x="3343275" y="2622550"/>
            <a:ext cx="2239963" cy="323532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r>
              <a:rPr lang="es-ES" dirty="0">
                <a:latin typeface="Century Gothic" pitchFamily="34" charset="0"/>
                <a:ea typeface="Times New Roman" pitchFamily="18" charset="0"/>
              </a:rPr>
              <a:t>Elección del tipo de información, intención, código, canal</a:t>
            </a:r>
            <a:r>
              <a:rPr lang="es-ES" dirty="0" smtClean="0">
                <a:latin typeface="Century Gothic" pitchFamily="34" charset="0"/>
                <a:ea typeface="Times New Roman" pitchFamily="18" charset="0"/>
              </a:rPr>
              <a:t>.</a:t>
            </a:r>
          </a:p>
          <a:p>
            <a:pPr eaLnBrk="0" hangingPunct="0">
              <a:defRPr/>
            </a:pPr>
            <a:endParaRPr lang="es-ES" dirty="0">
              <a:latin typeface="Century Gothic" pitchFamily="34" charset="0"/>
              <a:ea typeface="Times New Roman" pitchFamily="18" charset="0"/>
            </a:endParaRPr>
          </a:p>
          <a:p>
            <a:pPr eaLnBrk="0" hangingPunct="0">
              <a:defRPr/>
            </a:pPr>
            <a:r>
              <a:rPr lang="es-ES" dirty="0" smtClean="0">
                <a:latin typeface="Century Gothic" pitchFamily="34" charset="0"/>
                <a:ea typeface="Times New Roman" pitchFamily="18" charset="0"/>
              </a:rPr>
              <a:t>El </a:t>
            </a:r>
            <a:r>
              <a:rPr lang="es-ES" dirty="0">
                <a:latin typeface="Century Gothic" pitchFamily="34" charset="0"/>
                <a:ea typeface="Times New Roman" pitchFamily="18" charset="0"/>
              </a:rPr>
              <a:t>nivel sociocultural , el contexto  y la retroalimentación. </a:t>
            </a:r>
            <a:endParaRPr lang="es-ES" dirty="0">
              <a:latin typeface="Century Gothic" pitchFamily="34" charset="0"/>
            </a:endParaRPr>
          </a:p>
        </p:txBody>
      </p:sp>
      <p:sp>
        <p:nvSpPr>
          <p:cNvPr id="37892" name="Text Box 4"/>
          <p:cNvSpPr txBox="1">
            <a:spLocks noChangeArrowheads="1"/>
          </p:cNvSpPr>
          <p:nvPr/>
        </p:nvSpPr>
        <p:spPr bwMode="auto">
          <a:xfrm>
            <a:off x="5986463" y="2622550"/>
            <a:ext cx="2371725" cy="3235325"/>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r>
              <a:rPr lang="es-ES" dirty="0">
                <a:latin typeface="Century Gothic" pitchFamily="34" charset="0"/>
                <a:ea typeface="Times New Roman" pitchFamily="18" charset="0"/>
              </a:rPr>
              <a:t>Ejecución del mensaje, transformado en una estructura perceptible (oral o escrita), según el tipo de código o canal. </a:t>
            </a:r>
            <a:endParaRPr lang="es-ES" dirty="0">
              <a:latin typeface="Century Gothic" pitchFamily="34" charset="0"/>
            </a:endParaRPr>
          </a:p>
        </p:txBody>
      </p:sp>
      <p:sp>
        <p:nvSpPr>
          <p:cNvPr id="37906" name="Text Box 18"/>
          <p:cNvSpPr txBox="1">
            <a:spLocks noChangeArrowheads="1"/>
          </p:cNvSpPr>
          <p:nvPr/>
        </p:nvSpPr>
        <p:spPr bwMode="auto">
          <a:xfrm>
            <a:off x="2428875" y="142875"/>
            <a:ext cx="4114800" cy="800100"/>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defRPr/>
            </a:pPr>
            <a:r>
              <a:rPr lang="es-ES" sz="2200" b="1">
                <a:latin typeface="Century Gothic" pitchFamily="34" charset="0"/>
                <a:ea typeface="Times New Roman" pitchFamily="18" charset="0"/>
              </a:rPr>
              <a:t>FASES O SUB PROCESOS</a:t>
            </a:r>
            <a:endParaRPr lang="es-ES" sz="1100">
              <a:latin typeface="Century Gothic" pitchFamily="34" charset="0"/>
            </a:endParaRPr>
          </a:p>
          <a:p>
            <a:pPr algn="ctr" eaLnBrk="0" hangingPunct="0">
              <a:defRPr/>
            </a:pPr>
            <a:r>
              <a:rPr lang="es-ES" sz="2200" b="1">
                <a:latin typeface="Century Gothic" pitchFamily="34" charset="0"/>
                <a:ea typeface="Times New Roman" pitchFamily="18" charset="0"/>
              </a:rPr>
              <a:t>DEL ACTO COMUNICATIVO</a:t>
            </a:r>
            <a:endParaRPr lang="es-ES">
              <a:latin typeface="Century Gothic" pitchFamily="34" charset="0"/>
            </a:endParaRPr>
          </a:p>
        </p:txBody>
      </p:sp>
      <p:pic>
        <p:nvPicPr>
          <p:cNvPr id="67594" name="Picture 17" descr="BD0495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215900"/>
            <a:ext cx="14859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5" name="AutoShape 9"/>
          <p:cNvSpPr>
            <a:spLocks noChangeArrowheads="1"/>
          </p:cNvSpPr>
          <p:nvPr/>
        </p:nvSpPr>
        <p:spPr bwMode="auto">
          <a:xfrm>
            <a:off x="2714625" y="1285875"/>
            <a:ext cx="571500" cy="342900"/>
          </a:xfrm>
          <a:prstGeom prst="homePlate">
            <a:avLst>
              <a:gd name="adj" fmla="val 41667"/>
            </a:avLst>
          </a:prstGeom>
          <a:solidFill>
            <a:srgbClr val="FFFFFF"/>
          </a:solidFill>
          <a:ln w="9525">
            <a:solidFill>
              <a:srgbClr val="000000"/>
            </a:solidFill>
            <a:miter lim="800000"/>
            <a:headEnd/>
            <a:tailEnd/>
          </a:ln>
        </p:spPr>
        <p:txBody>
          <a:bodyPr/>
          <a:lstStyle/>
          <a:p>
            <a:pPr algn="ctr" eaLnBrk="0" hangingPunct="0"/>
            <a:r>
              <a:rPr lang="es-ES" sz="2000" b="1">
                <a:latin typeface="Century Gothic" pitchFamily="34" charset="0"/>
                <a:cs typeface="Times New Roman" pitchFamily="18" charset="0"/>
              </a:rPr>
              <a:t>1</a:t>
            </a:r>
            <a:endParaRPr lang="es-ES">
              <a:latin typeface="Century Gothic" pitchFamily="34" charset="0"/>
            </a:endParaRPr>
          </a:p>
        </p:txBody>
      </p:sp>
      <p:sp>
        <p:nvSpPr>
          <p:cNvPr id="67596" name="Rectangle 19"/>
          <p:cNvSpPr>
            <a:spLocks noChangeArrowheads="1"/>
          </p:cNvSpPr>
          <p:nvPr/>
        </p:nvSpPr>
        <p:spPr bwMode="auto">
          <a:xfrm>
            <a:off x="0"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MX">
              <a:latin typeface="Century Gothic" pitchFamily="34" charset="0"/>
            </a:endParaRPr>
          </a:p>
        </p:txBody>
      </p:sp>
      <p:sp>
        <p:nvSpPr>
          <p:cNvPr id="67597" name="Rectangle 21"/>
          <p:cNvSpPr>
            <a:spLocks noChangeArrowheads="1"/>
          </p:cNvSpPr>
          <p:nvPr/>
        </p:nvSpPr>
        <p:spPr bwMode="auto">
          <a:xfrm>
            <a:off x="0" y="185663"/>
            <a:ext cx="2997937"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s-ES" sz="1100">
                <a:latin typeface="Century Gothic" pitchFamily="34" charset="0"/>
              </a:rPr>
              <a:t/>
            </a:r>
            <a:br>
              <a:rPr lang="es-ES" sz="1100">
                <a:latin typeface="Century Gothic" pitchFamily="34" charset="0"/>
              </a:rPr>
            </a:br>
            <a:endParaRPr lang="es-ES">
              <a:latin typeface="Century Gothic" pitchFamily="34" charset="0"/>
            </a:endParaRPr>
          </a:p>
          <a:p>
            <a:pPr eaLnBrk="0" hangingPunct="0"/>
            <a:r>
              <a:rPr lang="es-ES" sz="1200">
                <a:latin typeface="Century Gothic" pitchFamily="34" charset="0"/>
                <a:cs typeface="Times New Roman" pitchFamily="18" charset="0"/>
              </a:rPr>
              <a:t>			 </a:t>
            </a:r>
            <a:endParaRPr lang="es-ES" sz="1100">
              <a:latin typeface="Century Gothic" pitchFamily="34" charset="0"/>
            </a:endParaRPr>
          </a:p>
          <a:p>
            <a:pPr eaLnBrk="0" hangingPunct="0"/>
            <a:endParaRPr lang="es-ES">
              <a:latin typeface="Century Gothic"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3343275" y="357188"/>
            <a:ext cx="2144713" cy="593725"/>
          </a:xfrm>
          <a:prstGeom prst="rect">
            <a:avLst/>
          </a:prstGeom>
          <a:solidFill>
            <a:srgbClr val="FFFFFF"/>
          </a:solidFill>
          <a:ln w="9525">
            <a:solidFill>
              <a:srgbClr val="000000"/>
            </a:solidFill>
            <a:miter lim="800000"/>
            <a:headEnd/>
            <a:tailEnd/>
          </a:ln>
        </p:spPr>
        <p:txBody>
          <a:bodyPr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s-ES" b="1">
                <a:latin typeface="Century Gothic" pitchFamily="34" charset="0"/>
                <a:cs typeface="Times New Roman" pitchFamily="18" charset="0"/>
              </a:rPr>
              <a:t>COMPRENSIÓN</a:t>
            </a:r>
            <a:endParaRPr lang="es-ES" sz="1400" b="1">
              <a:latin typeface="Century Gothic" pitchFamily="34" charset="0"/>
              <a:cs typeface="Times New Roman" pitchFamily="18" charset="0"/>
            </a:endParaRPr>
          </a:p>
          <a:p>
            <a:endParaRPr lang="es-ES" sz="2000">
              <a:latin typeface="Century Gothic" pitchFamily="34" charset="0"/>
            </a:endParaRPr>
          </a:p>
        </p:txBody>
      </p:sp>
      <p:sp>
        <p:nvSpPr>
          <p:cNvPr id="68611" name="Text Box 12"/>
          <p:cNvSpPr txBox="1">
            <a:spLocks noChangeArrowheads="1"/>
          </p:cNvSpPr>
          <p:nvPr/>
        </p:nvSpPr>
        <p:spPr bwMode="auto">
          <a:xfrm>
            <a:off x="1057275" y="1292225"/>
            <a:ext cx="2144713" cy="593725"/>
          </a:xfrm>
          <a:prstGeom prst="rect">
            <a:avLst/>
          </a:prstGeom>
          <a:solidFill>
            <a:srgbClr val="FFFFFF"/>
          </a:solidFill>
          <a:ln w="9525">
            <a:solidFill>
              <a:srgbClr val="000000"/>
            </a:solidFill>
            <a:miter lim="800000"/>
            <a:headEnd/>
            <a:tailEnd/>
          </a:ln>
        </p:spPr>
        <p:txBody>
          <a:bodyPr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s-ES" b="1">
                <a:latin typeface="Century Gothic" pitchFamily="34" charset="0"/>
                <a:cs typeface="Times New Roman" pitchFamily="18" charset="0"/>
              </a:rPr>
              <a:t>PERCEPCION</a:t>
            </a:r>
          </a:p>
          <a:p>
            <a:endParaRPr lang="es-ES" sz="2000">
              <a:latin typeface="Century Gothic" pitchFamily="34" charset="0"/>
            </a:endParaRPr>
          </a:p>
        </p:txBody>
      </p:sp>
      <p:sp>
        <p:nvSpPr>
          <p:cNvPr id="68612" name="Text Box 5"/>
          <p:cNvSpPr txBox="1">
            <a:spLocks noChangeArrowheads="1"/>
          </p:cNvSpPr>
          <p:nvPr/>
        </p:nvSpPr>
        <p:spPr bwMode="auto">
          <a:xfrm>
            <a:off x="3343275" y="1328738"/>
            <a:ext cx="2271713" cy="530225"/>
          </a:xfrm>
          <a:prstGeom prst="rect">
            <a:avLst/>
          </a:prstGeom>
          <a:solidFill>
            <a:srgbClr val="FFFFFF"/>
          </a:solidFill>
          <a:ln w="9525">
            <a:solidFill>
              <a:srgbClr val="000000"/>
            </a:solidFill>
            <a:miter lim="800000"/>
            <a:headEnd/>
            <a:tailEnd/>
          </a:ln>
        </p:spPr>
        <p:txBody>
          <a:bodyPr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s-ES" b="1">
                <a:latin typeface="Century Gothic" pitchFamily="34" charset="0"/>
                <a:cs typeface="Times New Roman" pitchFamily="18" charset="0"/>
              </a:rPr>
              <a:t>DECODIFICACION</a:t>
            </a:r>
            <a:endParaRPr lang="es-ES" sz="1400" b="1">
              <a:latin typeface="Century Gothic" pitchFamily="34" charset="0"/>
              <a:cs typeface="Times New Roman" pitchFamily="18" charset="0"/>
            </a:endParaRPr>
          </a:p>
          <a:p>
            <a:endParaRPr lang="es-ES" sz="2000">
              <a:latin typeface="Century Gothic" pitchFamily="34" charset="0"/>
            </a:endParaRPr>
          </a:p>
        </p:txBody>
      </p:sp>
      <p:sp>
        <p:nvSpPr>
          <p:cNvPr id="68613" name="Text Box 11"/>
          <p:cNvSpPr txBox="1">
            <a:spLocks noChangeArrowheads="1"/>
          </p:cNvSpPr>
          <p:nvPr/>
        </p:nvSpPr>
        <p:spPr bwMode="auto">
          <a:xfrm>
            <a:off x="5872163" y="1292225"/>
            <a:ext cx="2271712" cy="593725"/>
          </a:xfrm>
          <a:prstGeom prst="rect">
            <a:avLst/>
          </a:prstGeom>
          <a:solidFill>
            <a:srgbClr val="FFFFFF"/>
          </a:solidFill>
          <a:ln w="9525">
            <a:solidFill>
              <a:srgbClr val="000000"/>
            </a:solidFill>
            <a:miter lim="800000"/>
            <a:headEnd/>
            <a:tailEnd/>
          </a:ln>
        </p:spPr>
        <p:txBody>
          <a:bodyPr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s-ES" b="1">
                <a:latin typeface="Century Gothic" pitchFamily="34" charset="0"/>
                <a:cs typeface="Times New Roman" pitchFamily="18" charset="0"/>
              </a:rPr>
              <a:t>INTERPRETACION</a:t>
            </a:r>
          </a:p>
          <a:p>
            <a:endParaRPr lang="es-ES" sz="2000">
              <a:latin typeface="Century Gothic" pitchFamily="34" charset="0"/>
            </a:endParaRPr>
          </a:p>
        </p:txBody>
      </p:sp>
      <p:sp>
        <p:nvSpPr>
          <p:cNvPr id="6" name="Text Box 6"/>
          <p:cNvSpPr txBox="1">
            <a:spLocks noChangeArrowheads="1"/>
          </p:cNvSpPr>
          <p:nvPr/>
        </p:nvSpPr>
        <p:spPr bwMode="auto">
          <a:xfrm>
            <a:off x="828675" y="2152650"/>
            <a:ext cx="2398713" cy="3562350"/>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r>
              <a:rPr lang="es-ES" sz="1600" dirty="0">
                <a:latin typeface="Century Gothic" pitchFamily="34" charset="0"/>
                <a:ea typeface="Times New Roman" pitchFamily="18" charset="0"/>
              </a:rPr>
              <a:t>Recepción del mensaje por el receptor recibe las señales por los sentidos, como una unidad material y luego la transforma en imágenes en la mente. </a:t>
            </a:r>
            <a:endParaRPr lang="es-ES" sz="1600" dirty="0">
              <a:latin typeface="Century Gothic" pitchFamily="34" charset="0"/>
            </a:endParaRPr>
          </a:p>
        </p:txBody>
      </p:sp>
      <p:sp>
        <p:nvSpPr>
          <p:cNvPr id="7" name="Text Box 10"/>
          <p:cNvSpPr txBox="1">
            <a:spLocks noChangeArrowheads="1"/>
          </p:cNvSpPr>
          <p:nvPr/>
        </p:nvSpPr>
        <p:spPr bwMode="auto">
          <a:xfrm>
            <a:off x="3498850" y="2152650"/>
            <a:ext cx="2144713" cy="3562350"/>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r>
              <a:rPr lang="es-ES">
                <a:latin typeface="Century Gothic" pitchFamily="34" charset="0"/>
                <a:ea typeface="Times New Roman" pitchFamily="18" charset="0"/>
              </a:rPr>
              <a:t>Mediante el cual el receptor traduce el mensaje, identifica y descifra los signos, con miras a reconocer los contenidos. </a:t>
            </a:r>
            <a:endParaRPr lang="es-ES">
              <a:latin typeface="Century Gothic" pitchFamily="34" charset="0"/>
            </a:endParaRPr>
          </a:p>
        </p:txBody>
      </p:sp>
      <p:sp>
        <p:nvSpPr>
          <p:cNvPr id="8" name="Text Box 7"/>
          <p:cNvSpPr txBox="1">
            <a:spLocks noChangeArrowheads="1"/>
          </p:cNvSpPr>
          <p:nvPr/>
        </p:nvSpPr>
        <p:spPr bwMode="auto">
          <a:xfrm>
            <a:off x="5872163" y="2152650"/>
            <a:ext cx="2271712" cy="3562350"/>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r>
              <a:rPr lang="es-ES">
                <a:latin typeface="Century Gothic" pitchFamily="34" charset="0"/>
                <a:ea typeface="Times New Roman" pitchFamily="18" charset="0"/>
              </a:rPr>
              <a:t>Identificación de la información. Se debe tener en cuenta el contexto y la intención del emisor. </a:t>
            </a:r>
            <a:endParaRPr lang="es-ES">
              <a:latin typeface="Century Gothic" pitchFamily="34" charset="0"/>
            </a:endParaRPr>
          </a:p>
        </p:txBody>
      </p:sp>
      <p:sp>
        <p:nvSpPr>
          <p:cNvPr id="68617" name="AutoShape 8"/>
          <p:cNvSpPr>
            <a:spLocks noChangeArrowheads="1"/>
          </p:cNvSpPr>
          <p:nvPr/>
        </p:nvSpPr>
        <p:spPr bwMode="auto">
          <a:xfrm>
            <a:off x="2543175" y="357188"/>
            <a:ext cx="630238" cy="593725"/>
          </a:xfrm>
          <a:prstGeom prst="homePlate">
            <a:avLst>
              <a:gd name="adj" fmla="val 41615"/>
            </a:avLst>
          </a:prstGeom>
          <a:solidFill>
            <a:srgbClr val="FFFFFF"/>
          </a:solidFill>
          <a:ln w="9525">
            <a:solidFill>
              <a:srgbClr val="000000"/>
            </a:solidFill>
            <a:miter lim="800000"/>
            <a:headEnd/>
            <a:tailEnd/>
          </a:ln>
        </p:spPr>
        <p:txBody>
          <a:bodyPr/>
          <a:lstStyle/>
          <a:p>
            <a:pPr algn="ctr" eaLnBrk="0" hangingPunct="0"/>
            <a:r>
              <a:rPr lang="es-ES" sz="2400" b="1">
                <a:latin typeface="Century Gothic" pitchFamily="34" charset="0"/>
                <a:cs typeface="Times New Roman" pitchFamily="18" charset="0"/>
              </a:rPr>
              <a:t>2</a:t>
            </a:r>
            <a:endParaRPr lang="es-ES" sz="2000">
              <a:latin typeface="Century Gothic"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salu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708275"/>
            <a:ext cx="18288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ChangeArrowheads="1"/>
          </p:cNvSpPr>
          <p:nvPr/>
        </p:nvSpPr>
        <p:spPr bwMode="auto">
          <a:xfrm>
            <a:off x="1043608" y="2708275"/>
            <a:ext cx="70929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pitchFamily="2" charset="2"/>
              <a:buChar char="p"/>
            </a:pPr>
            <a:r>
              <a:rPr lang="es-ES_tradnl" sz="2400" b="1" i="1" dirty="0">
                <a:latin typeface="Century Gothic" pitchFamily="34" charset="0"/>
              </a:rPr>
              <a:t>La </a:t>
            </a:r>
            <a:r>
              <a:rPr lang="es-ES_tradnl" sz="2400" b="1" i="1" dirty="0" smtClean="0">
                <a:latin typeface="Century Gothic" pitchFamily="34" charset="0"/>
              </a:rPr>
              <a:t>información.</a:t>
            </a:r>
          </a:p>
          <a:p>
            <a:pPr marL="342900" indent="-342900">
              <a:spcBef>
                <a:spcPct val="20000"/>
              </a:spcBef>
              <a:buClr>
                <a:schemeClr val="bg2"/>
              </a:buClr>
              <a:buSzPct val="75000"/>
              <a:buFont typeface="Wingdings" pitchFamily="2" charset="2"/>
              <a:buChar char="p"/>
            </a:pPr>
            <a:endParaRPr lang="es-ES_tradnl" sz="2400" b="1" i="1" dirty="0">
              <a:latin typeface="Century Gothic" pitchFamily="34" charset="0"/>
            </a:endParaRPr>
          </a:p>
          <a:p>
            <a:pPr marL="342900" indent="-342900">
              <a:spcBef>
                <a:spcPct val="20000"/>
              </a:spcBef>
              <a:buClr>
                <a:schemeClr val="bg2"/>
              </a:buClr>
              <a:buSzPct val="75000"/>
              <a:buFont typeface="Wingdings" pitchFamily="2" charset="2"/>
              <a:buChar char="p"/>
            </a:pPr>
            <a:r>
              <a:rPr lang="es-ES_tradnl" sz="2400" b="1" i="1" dirty="0">
                <a:latin typeface="Century Gothic" pitchFamily="34" charset="0"/>
              </a:rPr>
              <a:t>La </a:t>
            </a:r>
            <a:r>
              <a:rPr lang="es-ES_tradnl" sz="2400" b="1" i="1" dirty="0" smtClean="0">
                <a:latin typeface="Century Gothic" pitchFamily="34" charset="0"/>
              </a:rPr>
              <a:t>codificación.</a:t>
            </a:r>
            <a:endParaRPr lang="es-ES_tradnl" sz="2400" b="1" dirty="0">
              <a:latin typeface="Century Gothic" pitchFamily="34" charset="0"/>
            </a:endParaRPr>
          </a:p>
          <a:p>
            <a:pPr marL="342900" indent="-342900" algn="just">
              <a:spcBef>
                <a:spcPct val="20000"/>
              </a:spcBef>
              <a:buClr>
                <a:schemeClr val="bg2"/>
              </a:buClr>
              <a:buSzPct val="75000"/>
              <a:buFont typeface="Wingdings" pitchFamily="2" charset="2"/>
              <a:buChar char="p"/>
            </a:pPr>
            <a:endParaRPr lang="es-ES_tradnl" sz="2400" b="1" i="1" dirty="0" smtClean="0">
              <a:latin typeface="Century Gothic" pitchFamily="34" charset="0"/>
            </a:endParaRPr>
          </a:p>
          <a:p>
            <a:pPr marL="342900" indent="-342900" algn="just">
              <a:spcBef>
                <a:spcPct val="20000"/>
              </a:spcBef>
              <a:buClr>
                <a:schemeClr val="bg2"/>
              </a:buClr>
              <a:buSzPct val="75000"/>
              <a:buFont typeface="Wingdings" pitchFamily="2" charset="2"/>
              <a:buChar char="p"/>
            </a:pPr>
            <a:r>
              <a:rPr lang="es-ES_tradnl" sz="2400" b="1" i="1" dirty="0" smtClean="0">
                <a:latin typeface="Century Gothic" pitchFamily="34" charset="0"/>
              </a:rPr>
              <a:t>La </a:t>
            </a:r>
            <a:r>
              <a:rPr lang="es-ES_tradnl" sz="2400" b="1" i="1" dirty="0">
                <a:latin typeface="Century Gothic" pitchFamily="34" charset="0"/>
              </a:rPr>
              <a:t>emisión del mensaje o </a:t>
            </a:r>
            <a:r>
              <a:rPr lang="es-ES_tradnl" sz="2400" b="1" i="1" dirty="0" smtClean="0">
                <a:latin typeface="Century Gothic" pitchFamily="34" charset="0"/>
              </a:rPr>
              <a:t>ejecución.</a:t>
            </a:r>
            <a:endParaRPr lang="es-ES_tradnl" sz="2400" b="1" dirty="0">
              <a:latin typeface="Century Gothic" pitchFamily="34" charset="0"/>
            </a:endParaRPr>
          </a:p>
        </p:txBody>
      </p:sp>
      <p:sp>
        <p:nvSpPr>
          <p:cNvPr id="69636" name="Text Box 4"/>
          <p:cNvSpPr txBox="1">
            <a:spLocks noChangeArrowheads="1"/>
          </p:cNvSpPr>
          <p:nvPr/>
        </p:nvSpPr>
        <p:spPr bwMode="auto">
          <a:xfrm>
            <a:off x="468313" y="620713"/>
            <a:ext cx="8172450" cy="120032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s-ES_tradnl" sz="2400" b="1" u="sng" dirty="0">
                <a:solidFill>
                  <a:schemeClr val="bg1"/>
                </a:solidFill>
                <a:latin typeface="Century Gothic" pitchFamily="34" charset="0"/>
              </a:rPr>
              <a:t>LA PRODUCCIÓN</a:t>
            </a:r>
            <a:r>
              <a:rPr lang="es-ES_tradnl" sz="2400" b="1" dirty="0">
                <a:solidFill>
                  <a:schemeClr val="bg1"/>
                </a:solidFill>
                <a:latin typeface="Century Gothic" pitchFamily="34" charset="0"/>
              </a:rPr>
              <a:t>:</a:t>
            </a:r>
            <a:r>
              <a:rPr lang="es-ES_tradnl" sz="2400" dirty="0">
                <a:solidFill>
                  <a:schemeClr val="bg1"/>
                </a:solidFill>
                <a:latin typeface="Century Gothic" pitchFamily="34" charset="0"/>
              </a:rPr>
              <a:t> Implica la participación de un emisor encargado de codificar un mensaje con intención comunicativa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539552" y="1412776"/>
            <a:ext cx="6921069" cy="446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spcBef>
                <a:spcPct val="20000"/>
              </a:spcBef>
              <a:buClr>
                <a:schemeClr val="bg2"/>
              </a:buClr>
              <a:buSzPct val="75000"/>
              <a:buFont typeface="Wingdings" pitchFamily="2" charset="2"/>
              <a:buChar char="p"/>
            </a:pPr>
            <a:r>
              <a:rPr lang="es-ES_tradnl" sz="2400" b="1" i="1" dirty="0">
                <a:latin typeface="Century Gothic" pitchFamily="34" charset="0"/>
              </a:rPr>
              <a:t>La información,</a:t>
            </a:r>
            <a:r>
              <a:rPr lang="es-ES_tradnl" sz="2400" dirty="0">
                <a:latin typeface="Century Gothic" pitchFamily="34" charset="0"/>
              </a:rPr>
              <a:t> que constituye la materia prima para que el emisor elabore lo que quiere dar a entender</a:t>
            </a:r>
            <a:r>
              <a:rPr lang="es-ES_tradnl" sz="2400" dirty="0" smtClean="0">
                <a:latin typeface="Century Gothic" pitchFamily="34" charset="0"/>
              </a:rPr>
              <a:t>.</a:t>
            </a:r>
          </a:p>
          <a:p>
            <a:pPr marL="342900" indent="-342900" algn="just">
              <a:spcBef>
                <a:spcPct val="20000"/>
              </a:spcBef>
              <a:buClr>
                <a:schemeClr val="bg2"/>
              </a:buClr>
              <a:buSzPct val="75000"/>
              <a:buFont typeface="Wingdings" pitchFamily="2" charset="2"/>
              <a:buChar char="p"/>
            </a:pPr>
            <a:endParaRPr lang="es-ES_tradnl" sz="2400" dirty="0">
              <a:latin typeface="Century Gothic" pitchFamily="34" charset="0"/>
            </a:endParaRPr>
          </a:p>
          <a:p>
            <a:pPr marL="342900" indent="-342900" algn="just">
              <a:spcBef>
                <a:spcPct val="20000"/>
              </a:spcBef>
              <a:buClr>
                <a:schemeClr val="bg2"/>
              </a:buClr>
              <a:buSzPct val="75000"/>
              <a:buFont typeface="Wingdings" pitchFamily="2" charset="2"/>
              <a:buChar char="p"/>
            </a:pPr>
            <a:r>
              <a:rPr lang="es-ES_tradnl" sz="2400" b="1" i="1" dirty="0">
                <a:latin typeface="Century Gothic" pitchFamily="34" charset="0"/>
              </a:rPr>
              <a:t>La codificación,</a:t>
            </a:r>
            <a:r>
              <a:rPr lang="es-ES_tradnl" sz="2400" dirty="0">
                <a:latin typeface="Century Gothic" pitchFamily="34" charset="0"/>
              </a:rPr>
              <a:t> que supone una serie de elecciones: del tipo de información, de la intención, del código, del registro y del canal. Asimismo ha debido tener en cuenta al referente común, el nivel sociocultural, los intereses del interlocutor, el contexto y la </a:t>
            </a:r>
            <a:r>
              <a:rPr lang="es-ES_tradnl" sz="2400" dirty="0" smtClean="0">
                <a:latin typeface="Century Gothic" pitchFamily="34" charset="0"/>
              </a:rPr>
              <a:t>retroalimentación </a:t>
            </a:r>
            <a:r>
              <a:rPr lang="es-ES_tradnl" sz="2400" dirty="0">
                <a:latin typeface="Century Gothic" pitchFamily="34" charset="0"/>
              </a:rPr>
              <a:t>disponible. </a:t>
            </a:r>
          </a:p>
        </p:txBody>
      </p:sp>
      <p:pic>
        <p:nvPicPr>
          <p:cNvPr id="70659" name="Picture 5" descr="MCj043393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805" y="4653136"/>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611560" y="1095128"/>
            <a:ext cx="7743204"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buFontTx/>
              <a:buChar char="•"/>
              <a:tabLst>
                <a:tab pos="330200" algn="l"/>
              </a:tabLst>
            </a:pPr>
            <a:endParaRPr lang="es-ES" sz="2400" dirty="0">
              <a:cs typeface="Arial" pitchFamily="34" charset="0"/>
            </a:endParaRPr>
          </a:p>
          <a:p>
            <a:pPr marL="342900" indent="-342900" algn="just" eaLnBrk="0" hangingPunct="0">
              <a:buFont typeface="Arial" pitchFamily="34" charset="0"/>
              <a:buChar char="•"/>
              <a:tabLst>
                <a:tab pos="330200" algn="l"/>
              </a:tabLst>
            </a:pPr>
            <a:r>
              <a:rPr lang="es-PE" sz="2000" dirty="0">
                <a:latin typeface="Century Gothic" pitchFamily="34" charset="0"/>
                <a:ea typeface="Times New Roman" pitchFamily="18" charset="0"/>
                <a:cs typeface="Arial" pitchFamily="34" charset="0"/>
              </a:rPr>
              <a:t>La comunicación está ligada al </a:t>
            </a:r>
            <a:r>
              <a:rPr lang="es-PE" sz="2000" u="sng" dirty="0">
                <a:latin typeface="Century Gothic" pitchFamily="34" charset="0"/>
                <a:ea typeface="Times New Roman" pitchFamily="18" charset="0"/>
                <a:cs typeface="Arial" pitchFamily="34" charset="0"/>
              </a:rPr>
              <a:t>aspecto biológico</a:t>
            </a:r>
            <a:r>
              <a:rPr lang="es-PE" sz="2000" dirty="0">
                <a:latin typeface="Century Gothic" pitchFamily="34" charset="0"/>
                <a:ea typeface="Times New Roman" pitchFamily="18" charset="0"/>
                <a:cs typeface="Arial" pitchFamily="34" charset="0"/>
              </a:rPr>
              <a:t> y a la supervivencia de  los seres vivos. Sin comunicación, la vida del individuo y la supervivencia de las especies estarían en peligro</a:t>
            </a:r>
            <a:r>
              <a:rPr lang="es-PE" sz="2000" dirty="0" smtClean="0">
                <a:latin typeface="Century Gothic" pitchFamily="34" charset="0"/>
                <a:ea typeface="Times New Roman" pitchFamily="18" charset="0"/>
                <a:cs typeface="Arial" pitchFamily="34" charset="0"/>
              </a:rPr>
              <a:t>.</a:t>
            </a:r>
          </a:p>
          <a:p>
            <a:pPr marL="342900" indent="-342900" algn="just" eaLnBrk="0" hangingPunct="0">
              <a:buFont typeface="Arial" pitchFamily="34" charset="0"/>
              <a:buChar char="•"/>
              <a:tabLst>
                <a:tab pos="330200" algn="l"/>
              </a:tabLst>
            </a:pPr>
            <a:endParaRPr lang="es-ES" sz="2000" dirty="0">
              <a:latin typeface="Century Gothic" pitchFamily="34" charset="0"/>
              <a:cs typeface="Arial" pitchFamily="34" charset="0"/>
            </a:endParaRPr>
          </a:p>
          <a:p>
            <a:pPr marL="342900" indent="-342900" algn="just" eaLnBrk="0" hangingPunct="0">
              <a:buFont typeface="Arial" pitchFamily="34" charset="0"/>
              <a:buChar char="•"/>
              <a:tabLst>
                <a:tab pos="330200" algn="l"/>
              </a:tabLst>
            </a:pPr>
            <a:r>
              <a:rPr lang="es-PE" sz="2000" dirty="0">
                <a:latin typeface="Century Gothic" pitchFamily="34" charset="0"/>
                <a:cs typeface="Arial" pitchFamily="34" charset="0"/>
              </a:rPr>
              <a:t>La </a:t>
            </a:r>
            <a:r>
              <a:rPr lang="es-PE" sz="2000" b="1" dirty="0">
                <a:latin typeface="Century Gothic" pitchFamily="34" charset="0"/>
                <a:cs typeface="Arial" pitchFamily="34" charset="0"/>
              </a:rPr>
              <a:t>“comunicación”</a:t>
            </a:r>
            <a:r>
              <a:rPr lang="es-PE" sz="2000" dirty="0">
                <a:latin typeface="Century Gothic" pitchFamily="34" charset="0"/>
                <a:cs typeface="Arial" pitchFamily="34" charset="0"/>
              </a:rPr>
              <a:t> como </a:t>
            </a:r>
            <a:r>
              <a:rPr lang="es-PE" sz="2000" b="1" dirty="0">
                <a:latin typeface="Century Gothic" pitchFamily="34" charset="0"/>
                <a:cs typeface="Arial" pitchFamily="34" charset="0"/>
              </a:rPr>
              <a:t>“interacción”:</a:t>
            </a:r>
            <a:r>
              <a:rPr lang="es-PE" sz="2000" dirty="0">
                <a:latin typeface="Century Gothic" pitchFamily="34" charset="0"/>
                <a:cs typeface="Arial" pitchFamily="34" charset="0"/>
              </a:rPr>
              <a:t> Cada individuo se convierte en un centro, fuente, portador, transmisor y blanco de información, que trata de compartir e intercambiar con los demás.</a:t>
            </a:r>
            <a:endParaRPr lang="es-ES" sz="2000" dirty="0">
              <a:latin typeface="Century Gothic" pitchFamily="34" charset="0"/>
              <a:cs typeface="Arial" pitchFamily="34" charset="0"/>
            </a:endParaRPr>
          </a:p>
          <a:p>
            <a:pPr marL="342900" indent="-342900" algn="just" eaLnBrk="0" hangingPunct="0">
              <a:buFont typeface="Arial" pitchFamily="34" charset="0"/>
              <a:buChar char="•"/>
              <a:tabLst>
                <a:tab pos="330200" algn="l"/>
              </a:tabLst>
            </a:pPr>
            <a:endParaRPr lang="es-PE" sz="2000" b="1" dirty="0" smtClean="0">
              <a:latin typeface="Century Gothic" pitchFamily="34" charset="0"/>
              <a:cs typeface="Arial" pitchFamily="34" charset="0"/>
            </a:endParaRPr>
          </a:p>
          <a:p>
            <a:pPr marL="342900" indent="-342900" algn="just" eaLnBrk="0" hangingPunct="0">
              <a:buFont typeface="Arial" pitchFamily="34" charset="0"/>
              <a:buChar char="•"/>
              <a:tabLst>
                <a:tab pos="330200" algn="l"/>
              </a:tabLst>
            </a:pPr>
            <a:r>
              <a:rPr lang="es-PE" sz="2000" b="1" dirty="0" smtClean="0">
                <a:latin typeface="Century Gothic" pitchFamily="34" charset="0"/>
                <a:cs typeface="Arial" pitchFamily="34" charset="0"/>
              </a:rPr>
              <a:t>La </a:t>
            </a:r>
            <a:r>
              <a:rPr lang="es-PE" sz="2000" b="1" dirty="0">
                <a:latin typeface="Century Gothic" pitchFamily="34" charset="0"/>
                <a:cs typeface="Arial" pitchFamily="34" charset="0"/>
              </a:rPr>
              <a:t>comunicación humana</a:t>
            </a:r>
            <a:r>
              <a:rPr lang="es-PE" sz="2000" dirty="0">
                <a:latin typeface="Century Gothic" pitchFamily="34" charset="0"/>
                <a:cs typeface="Arial" pitchFamily="34" charset="0"/>
              </a:rPr>
              <a:t>, es un proceso que implica reciprocidad dentro de la vida comunitaria, para hacer vida común.</a:t>
            </a:r>
            <a:endParaRPr lang="es-ES" sz="2000" dirty="0">
              <a:latin typeface="Century Gothic" pitchFamily="34" charset="0"/>
              <a:cs typeface="Arial" pitchFamily="34" charset="0"/>
            </a:endParaRPr>
          </a:p>
          <a:p>
            <a:pPr marL="342900" indent="-342900" algn="just" eaLnBrk="0" hangingPunct="0">
              <a:buFont typeface="Arial" pitchFamily="34" charset="0"/>
              <a:buChar char="•"/>
              <a:tabLst>
                <a:tab pos="330200" algn="l"/>
              </a:tabLst>
            </a:pPr>
            <a:endParaRPr lang="es-PE" sz="2000" dirty="0" smtClean="0">
              <a:latin typeface="Century Gothic" pitchFamily="34" charset="0"/>
              <a:cs typeface="Arial" pitchFamily="34" charset="0"/>
            </a:endParaRPr>
          </a:p>
          <a:p>
            <a:pPr marL="342900" indent="-342900" algn="just" eaLnBrk="0" hangingPunct="0">
              <a:buFont typeface="Arial" pitchFamily="34" charset="0"/>
              <a:buChar char="•"/>
              <a:tabLst>
                <a:tab pos="330200" algn="l"/>
              </a:tabLst>
            </a:pPr>
            <a:r>
              <a:rPr lang="es-PE" sz="2000" dirty="0" smtClean="0">
                <a:latin typeface="Century Gothic" pitchFamily="34" charset="0"/>
                <a:cs typeface="Arial" pitchFamily="34" charset="0"/>
              </a:rPr>
              <a:t>La </a:t>
            </a:r>
            <a:r>
              <a:rPr lang="es-PE" sz="2000" dirty="0">
                <a:latin typeface="Century Gothic" pitchFamily="34" charset="0"/>
                <a:cs typeface="Arial" pitchFamily="34" charset="0"/>
              </a:rPr>
              <a:t>comunicación es una transferencia de Información, por medio de signos para satisfacer nuestras necesidades.</a:t>
            </a:r>
          </a:p>
        </p:txBody>
      </p:sp>
      <p:sp>
        <p:nvSpPr>
          <p:cNvPr id="2" name="1 Rectángulo"/>
          <p:cNvSpPr/>
          <p:nvPr/>
        </p:nvSpPr>
        <p:spPr>
          <a:xfrm>
            <a:off x="467544" y="605879"/>
            <a:ext cx="5129930" cy="461665"/>
          </a:xfrm>
          <a:prstGeom prst="rect">
            <a:avLst/>
          </a:prstGeom>
        </p:spPr>
        <p:txBody>
          <a:bodyPr wrap="none">
            <a:spAutoFit/>
          </a:bodyPr>
          <a:lstStyle/>
          <a:p>
            <a:pPr algn="just">
              <a:tabLst>
                <a:tab pos="330200" algn="l"/>
              </a:tabLst>
            </a:pPr>
            <a:r>
              <a:rPr lang="es-PE" sz="2400" b="1" dirty="0" smtClean="0">
                <a:solidFill>
                  <a:srgbClr val="C00000"/>
                </a:solidFill>
                <a:latin typeface="Century Gothic" pitchFamily="34" charset="0"/>
                <a:cs typeface="Times New Roman" pitchFamily="18" charset="0"/>
              </a:rPr>
              <a:t>Importancia de la comunicación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salu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476250"/>
            <a:ext cx="18288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p:cNvSpPr>
            <a:spLocks noChangeArrowheads="1"/>
          </p:cNvSpPr>
          <p:nvPr/>
        </p:nvSpPr>
        <p:spPr bwMode="auto">
          <a:xfrm>
            <a:off x="755576" y="1484536"/>
            <a:ext cx="6408737"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pitchFamily="2" charset="2"/>
              <a:buNone/>
            </a:pPr>
            <a:endParaRPr lang="es-ES_tradnl" sz="2400" dirty="0">
              <a:latin typeface="Century Gothic" pitchFamily="34" charset="0"/>
            </a:endParaRPr>
          </a:p>
          <a:p>
            <a:pPr marL="342900" indent="-342900" algn="just">
              <a:spcBef>
                <a:spcPct val="20000"/>
              </a:spcBef>
              <a:buClr>
                <a:schemeClr val="bg2"/>
              </a:buClr>
              <a:buSzPct val="75000"/>
              <a:buFont typeface="Wingdings" pitchFamily="2" charset="2"/>
              <a:buChar char="p"/>
            </a:pPr>
            <a:r>
              <a:rPr lang="es-ES_tradnl" sz="2400" b="1" i="1" dirty="0">
                <a:latin typeface="Century Gothic" pitchFamily="34" charset="0"/>
              </a:rPr>
              <a:t>La emisión del mensaje o ejecución</a:t>
            </a:r>
            <a:r>
              <a:rPr lang="es-ES_tradnl" sz="2400" dirty="0">
                <a:latin typeface="Century Gothic" pitchFamily="34" charset="0"/>
              </a:rPr>
              <a:t>, para lo cual es necesaria una acción psicomotriz que transforma la estructura en vías de codificación, en una unidad perceptible, según el tipo de código o canal.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971550" y="1988840"/>
            <a:ext cx="67691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0" indent="-381000">
              <a:spcBef>
                <a:spcPct val="20000"/>
              </a:spcBef>
              <a:buClr>
                <a:schemeClr val="bg2"/>
              </a:buClr>
              <a:buSzPct val="75000"/>
              <a:buFont typeface="Wingdings" pitchFamily="2" charset="2"/>
              <a:buChar char="p"/>
            </a:pPr>
            <a:r>
              <a:rPr lang="es-ES_tradnl" sz="2800" b="1" i="1" dirty="0">
                <a:latin typeface="Century Gothic" pitchFamily="34" charset="0"/>
              </a:rPr>
              <a:t>La percepción o recepción del mensaje</a:t>
            </a:r>
            <a:r>
              <a:rPr lang="es-ES_tradnl" sz="2800" dirty="0" smtClean="0">
                <a:latin typeface="Century Gothic" pitchFamily="34" charset="0"/>
              </a:rPr>
              <a:t>.</a:t>
            </a:r>
          </a:p>
          <a:p>
            <a:pPr marL="381000" indent="-381000">
              <a:spcBef>
                <a:spcPct val="20000"/>
              </a:spcBef>
              <a:buClr>
                <a:schemeClr val="bg2"/>
              </a:buClr>
              <a:buSzPct val="75000"/>
              <a:buFont typeface="Wingdings" pitchFamily="2" charset="2"/>
              <a:buChar char="p"/>
            </a:pPr>
            <a:endParaRPr lang="es-ES_tradnl" sz="2800" dirty="0">
              <a:latin typeface="Century Gothic" pitchFamily="34" charset="0"/>
            </a:endParaRPr>
          </a:p>
          <a:p>
            <a:pPr marL="381000" indent="-381000">
              <a:spcBef>
                <a:spcPct val="20000"/>
              </a:spcBef>
              <a:buClr>
                <a:schemeClr val="bg2"/>
              </a:buClr>
              <a:buSzPct val="75000"/>
              <a:buFont typeface="Wingdings" pitchFamily="2" charset="2"/>
              <a:buChar char="p"/>
            </a:pPr>
            <a:r>
              <a:rPr lang="es-ES_tradnl" sz="2800" b="1" i="1" dirty="0">
                <a:latin typeface="Century Gothic" pitchFamily="34" charset="0"/>
              </a:rPr>
              <a:t>La decodificación</a:t>
            </a:r>
            <a:r>
              <a:rPr lang="es-ES_tradnl" sz="2800" dirty="0">
                <a:latin typeface="Century Gothic" pitchFamily="34" charset="0"/>
              </a:rPr>
              <a:t>.</a:t>
            </a:r>
          </a:p>
          <a:p>
            <a:pPr marL="381000" indent="-381000">
              <a:spcBef>
                <a:spcPct val="20000"/>
              </a:spcBef>
              <a:buClr>
                <a:schemeClr val="bg2"/>
              </a:buClr>
              <a:buSzPct val="75000"/>
              <a:buFont typeface="Wingdings" pitchFamily="2" charset="2"/>
              <a:buChar char="p"/>
            </a:pPr>
            <a:endParaRPr lang="es-ES_tradnl" sz="2800" b="1" i="1" dirty="0" smtClean="0">
              <a:latin typeface="Century Gothic" pitchFamily="34" charset="0"/>
            </a:endParaRPr>
          </a:p>
          <a:p>
            <a:pPr marL="381000" indent="-381000">
              <a:spcBef>
                <a:spcPct val="20000"/>
              </a:spcBef>
              <a:buClr>
                <a:schemeClr val="bg2"/>
              </a:buClr>
              <a:buSzPct val="75000"/>
              <a:buFont typeface="Wingdings" pitchFamily="2" charset="2"/>
              <a:buChar char="p"/>
            </a:pPr>
            <a:r>
              <a:rPr lang="es-ES_tradnl" sz="2800" b="1" i="1" dirty="0" smtClean="0">
                <a:latin typeface="Century Gothic" pitchFamily="34" charset="0"/>
              </a:rPr>
              <a:t>La </a:t>
            </a:r>
            <a:r>
              <a:rPr lang="es-ES_tradnl" sz="2800" b="1" i="1" dirty="0">
                <a:latin typeface="Century Gothic" pitchFamily="34" charset="0"/>
              </a:rPr>
              <a:t>interpretación</a:t>
            </a:r>
            <a:r>
              <a:rPr lang="es-ES_tradnl" sz="2800" dirty="0">
                <a:latin typeface="Century Gothic" pitchFamily="34" charset="0"/>
              </a:rPr>
              <a:t>.</a:t>
            </a:r>
          </a:p>
        </p:txBody>
      </p:sp>
      <p:sp>
        <p:nvSpPr>
          <p:cNvPr id="72707" name="Text Box 3"/>
          <p:cNvSpPr txBox="1">
            <a:spLocks noChangeArrowheads="1"/>
          </p:cNvSpPr>
          <p:nvPr/>
        </p:nvSpPr>
        <p:spPr bwMode="auto">
          <a:xfrm>
            <a:off x="683568" y="548680"/>
            <a:ext cx="7558088" cy="83099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s-ES_tradnl" sz="2400" b="1" u="sng">
                <a:solidFill>
                  <a:schemeClr val="bg1"/>
                </a:solidFill>
                <a:latin typeface="Century Gothic" pitchFamily="34" charset="0"/>
              </a:rPr>
              <a:t>LA COMPRENSIÓN</a:t>
            </a:r>
            <a:r>
              <a:rPr lang="es-ES_tradnl" sz="2400" b="1">
                <a:solidFill>
                  <a:schemeClr val="bg1"/>
                </a:solidFill>
                <a:latin typeface="Century Gothic" pitchFamily="34" charset="0"/>
              </a:rPr>
              <a:t>:</a:t>
            </a:r>
            <a:r>
              <a:rPr lang="es-ES_tradnl" sz="2400">
                <a:solidFill>
                  <a:schemeClr val="bg1"/>
                </a:solidFill>
                <a:latin typeface="Century Gothic" pitchFamily="34" charset="0"/>
              </a:rPr>
              <a:t> Implica la participación del destinatario en un proceso que abarca:</a:t>
            </a:r>
            <a:endParaRPr lang="es-ES_tradnl" sz="2400">
              <a:latin typeface="Century Gothic" pitchFamily="34" charset="0"/>
            </a:endParaRPr>
          </a:p>
        </p:txBody>
      </p:sp>
      <p:pic>
        <p:nvPicPr>
          <p:cNvPr id="72708" name="Picture 4" descr="MCj043249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3284984"/>
            <a:ext cx="2160463" cy="21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467866" y="1772345"/>
            <a:ext cx="7344494" cy="439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0" indent="-381000" algn="just">
              <a:spcBef>
                <a:spcPct val="20000"/>
              </a:spcBef>
              <a:buClr>
                <a:schemeClr val="bg2"/>
              </a:buClr>
              <a:buSzPct val="75000"/>
              <a:buFont typeface="Wingdings" pitchFamily="2" charset="2"/>
              <a:buChar char="p"/>
            </a:pPr>
            <a:r>
              <a:rPr lang="es-ES_tradnl" sz="2400" b="1" i="1" dirty="0">
                <a:latin typeface="Century Gothic" pitchFamily="34" charset="0"/>
              </a:rPr>
              <a:t>La percepción o recepción del mensaje</a:t>
            </a:r>
            <a:r>
              <a:rPr lang="es-ES_tradnl" sz="2400" dirty="0">
                <a:latin typeface="Century Gothic" pitchFamily="34" charset="0"/>
              </a:rPr>
              <a:t>, por la cual el emisor recibe las señales por los sentidos correspondientes de acuerdo con el código y el canal respectivo, en principio como unidad material y luego como imágenes en la mente</a:t>
            </a:r>
            <a:r>
              <a:rPr lang="es-ES_tradnl" sz="2400" dirty="0" smtClean="0">
                <a:latin typeface="Century Gothic" pitchFamily="34" charset="0"/>
              </a:rPr>
              <a:t>.</a:t>
            </a:r>
          </a:p>
          <a:p>
            <a:pPr marL="381000" indent="-381000" algn="just">
              <a:spcBef>
                <a:spcPct val="20000"/>
              </a:spcBef>
              <a:buClr>
                <a:schemeClr val="bg2"/>
              </a:buClr>
              <a:buSzPct val="75000"/>
              <a:buFont typeface="Wingdings" pitchFamily="2" charset="2"/>
              <a:buChar char="p"/>
            </a:pPr>
            <a:endParaRPr lang="es-ES_tradnl" sz="2400" dirty="0">
              <a:latin typeface="Century Gothic" pitchFamily="34" charset="0"/>
            </a:endParaRPr>
          </a:p>
          <a:p>
            <a:pPr marL="381000" indent="-381000" algn="just">
              <a:spcBef>
                <a:spcPct val="20000"/>
              </a:spcBef>
              <a:buClr>
                <a:schemeClr val="bg2"/>
              </a:buClr>
              <a:buSzPct val="75000"/>
              <a:buFont typeface="Wingdings" pitchFamily="2" charset="2"/>
              <a:buChar char="p"/>
            </a:pPr>
            <a:r>
              <a:rPr lang="es-ES_tradnl" sz="2400" b="1" i="1" dirty="0">
                <a:latin typeface="Century Gothic" pitchFamily="34" charset="0"/>
              </a:rPr>
              <a:t>La decodificación, </a:t>
            </a:r>
            <a:r>
              <a:rPr lang="es-ES_tradnl" sz="2400" dirty="0">
                <a:latin typeface="Century Gothic" pitchFamily="34" charset="0"/>
              </a:rPr>
              <a:t>mediante la cual el receptor, conocedor del código, identifica y descifra los signos, con miras a reconocer los contenidos.</a:t>
            </a:r>
          </a:p>
        </p:txBody>
      </p:sp>
      <p:pic>
        <p:nvPicPr>
          <p:cNvPr id="73731" name="Picture 4" descr="MCj042841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6975" y="260350"/>
            <a:ext cx="15970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67544" y="1844824"/>
            <a:ext cx="7272337" cy="280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0" indent="-381000" algn="just">
              <a:spcBef>
                <a:spcPct val="20000"/>
              </a:spcBef>
              <a:buClr>
                <a:schemeClr val="bg2"/>
              </a:buClr>
              <a:buSzPct val="75000"/>
              <a:buFont typeface="Wingdings" pitchFamily="2" charset="2"/>
              <a:buChar char="p"/>
            </a:pPr>
            <a:r>
              <a:rPr lang="es-ES_tradnl" sz="2400" b="1" i="1" dirty="0">
                <a:latin typeface="Century Gothic" pitchFamily="34" charset="0"/>
              </a:rPr>
              <a:t>La interpretación,</a:t>
            </a:r>
            <a:r>
              <a:rPr lang="es-ES_tradnl" sz="2400" dirty="0">
                <a:latin typeface="Century Gothic" pitchFamily="34" charset="0"/>
              </a:rPr>
              <a:t> se basa en la identificación de la información y demás. Esto es fundamental para la plena comprensión del mensaje. No basta asignar un significado cualquiera al mensaje, lo pertinente es asignarle el que corresponde al contexto en el que éste es enunciado.</a:t>
            </a:r>
            <a:endParaRPr lang="es-ES_tradnl" sz="2800" dirty="0">
              <a:latin typeface="Century Gothic" pitchFamily="34" charset="0"/>
            </a:endParaRPr>
          </a:p>
        </p:txBody>
      </p:sp>
      <p:pic>
        <p:nvPicPr>
          <p:cNvPr id="74755" name="Picture 5" descr="MCj041593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5193" y="4077072"/>
            <a:ext cx="1755279" cy="242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971600" y="2024806"/>
            <a:ext cx="7696200" cy="2700338"/>
          </a:xfrm>
        </p:spPr>
        <p:txBody>
          <a:bodyPr/>
          <a:lstStyle/>
          <a:p>
            <a:pPr eaLnBrk="1" hangingPunct="1"/>
            <a:r>
              <a:rPr lang="es-ES" dirty="0" smtClean="0">
                <a:latin typeface="Century Gothic" pitchFamily="34" charset="0"/>
              </a:rPr>
              <a:t>Según el código.</a:t>
            </a:r>
          </a:p>
          <a:p>
            <a:pPr eaLnBrk="1" hangingPunct="1"/>
            <a:r>
              <a:rPr lang="es-ES" dirty="0" smtClean="0">
                <a:latin typeface="Century Gothic" pitchFamily="34" charset="0"/>
              </a:rPr>
              <a:t>Según la relación emisor – receptor.</a:t>
            </a:r>
          </a:p>
          <a:p>
            <a:pPr eaLnBrk="1" hangingPunct="1"/>
            <a:r>
              <a:rPr lang="es-ES" dirty="0" smtClean="0">
                <a:latin typeface="Century Gothic" pitchFamily="34" charset="0"/>
              </a:rPr>
              <a:t>Según el espacio.</a:t>
            </a:r>
          </a:p>
          <a:p>
            <a:pPr eaLnBrk="1" hangingPunct="1"/>
            <a:r>
              <a:rPr lang="es-ES" dirty="0" smtClean="0">
                <a:latin typeface="Century Gothic" pitchFamily="34" charset="0"/>
              </a:rPr>
              <a:t>Según la dirección del mensaje.</a:t>
            </a:r>
          </a:p>
          <a:p>
            <a:pPr eaLnBrk="1" hangingPunct="1"/>
            <a:r>
              <a:rPr lang="es-ES" dirty="0" smtClean="0">
                <a:latin typeface="Century Gothic" pitchFamily="34" charset="0"/>
              </a:rPr>
              <a:t>Según el tipo de emisor.</a:t>
            </a:r>
            <a:endParaRPr lang="es-PE" dirty="0" smtClean="0">
              <a:latin typeface="Century Gothic" pitchFamily="34" charset="0"/>
            </a:endParaRPr>
          </a:p>
        </p:txBody>
      </p:sp>
      <p:sp>
        <p:nvSpPr>
          <p:cNvPr id="75779" name="WordArt 3"/>
          <p:cNvSpPr>
            <a:spLocks noChangeArrowheads="1" noChangeShapeType="1" noTextEdit="1"/>
          </p:cNvSpPr>
          <p:nvPr/>
        </p:nvSpPr>
        <p:spPr bwMode="auto">
          <a:xfrm>
            <a:off x="1619250" y="549275"/>
            <a:ext cx="5915025" cy="576263"/>
          </a:xfrm>
          <a:prstGeom prst="rect">
            <a:avLst/>
          </a:prstGeom>
        </p:spPr>
        <p:txBody>
          <a:bodyPr wrap="none" fromWordArt="1">
            <a:prstTxWarp prst="textPlain">
              <a:avLst>
                <a:gd name="adj" fmla="val 50000"/>
              </a:avLst>
            </a:prstTxWarp>
          </a:bodyPr>
          <a:lstStyle/>
          <a:p>
            <a:r>
              <a:rPr lang="es-MX" sz="3600" b="1" kern="10" dirty="0" smtClean="0">
                <a:ln w="9525">
                  <a:solidFill>
                    <a:srgbClr val="FFFF99"/>
                  </a:solidFill>
                  <a:round/>
                  <a:headEnd/>
                  <a:tailEnd/>
                </a:ln>
                <a:solidFill>
                  <a:srgbClr val="808000"/>
                </a:solidFill>
                <a:latin typeface="Century Gothic" pitchFamily="34" charset="0"/>
                <a:cs typeface="Arial"/>
              </a:rPr>
              <a:t>Tipos de comunicación :</a:t>
            </a:r>
            <a:endParaRPr lang="es-MX" sz="3600" b="1" kern="10" dirty="0">
              <a:ln w="9525">
                <a:solidFill>
                  <a:srgbClr val="FFFF99"/>
                </a:solidFill>
                <a:round/>
                <a:headEnd/>
                <a:tailEnd/>
              </a:ln>
              <a:solidFill>
                <a:srgbClr val="808000"/>
              </a:solidFill>
              <a:latin typeface="Century Gothic" pitchFamily="34"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sz="half" idx="1"/>
          </p:nvPr>
        </p:nvSpPr>
        <p:spPr>
          <a:xfrm>
            <a:off x="756294" y="1988468"/>
            <a:ext cx="3816350" cy="3960812"/>
          </a:xfrm>
        </p:spPr>
        <p:txBody>
          <a:bodyPr/>
          <a:lstStyle/>
          <a:p>
            <a:pPr eaLnBrk="1" hangingPunct="1">
              <a:buFont typeface="Wingdings" pitchFamily="2" charset="2"/>
              <a:buChar char="v"/>
            </a:pPr>
            <a:r>
              <a:rPr lang="es-ES" sz="2400" b="1" dirty="0" smtClean="0">
                <a:latin typeface="Century Gothic" pitchFamily="34" charset="0"/>
              </a:rPr>
              <a:t>VERBAL:</a:t>
            </a:r>
          </a:p>
          <a:p>
            <a:pPr eaLnBrk="1" hangingPunct="1">
              <a:buFont typeface="Wingdings" pitchFamily="2" charset="2"/>
              <a:buNone/>
            </a:pPr>
            <a:endParaRPr lang="es-ES" sz="2400" b="1" dirty="0" smtClean="0">
              <a:latin typeface="Century Gothic" pitchFamily="34" charset="0"/>
            </a:endParaRPr>
          </a:p>
          <a:p>
            <a:pPr eaLnBrk="1" hangingPunct="1">
              <a:buFont typeface="Wingdings" pitchFamily="2" charset="2"/>
              <a:buChar char="ü"/>
            </a:pPr>
            <a:r>
              <a:rPr lang="es-ES" sz="2400" b="1" dirty="0" smtClean="0">
                <a:latin typeface="Century Gothic" pitchFamily="34" charset="0"/>
              </a:rPr>
              <a:t>Se utiliza como código una lengua.</a:t>
            </a:r>
          </a:p>
          <a:p>
            <a:pPr eaLnBrk="1" hangingPunct="1">
              <a:buFont typeface="Wingdings" pitchFamily="2" charset="2"/>
              <a:buChar char="ü"/>
            </a:pPr>
            <a:endParaRPr lang="es-ES" sz="2400" b="1" dirty="0" smtClean="0">
              <a:latin typeface="Century Gothic" pitchFamily="34" charset="0"/>
            </a:endParaRPr>
          </a:p>
          <a:p>
            <a:pPr eaLnBrk="1" hangingPunct="1">
              <a:buFont typeface="Wingdings" pitchFamily="2" charset="2"/>
              <a:buChar char="ü"/>
            </a:pPr>
            <a:r>
              <a:rPr lang="es-ES" sz="2400" b="1" dirty="0" smtClean="0">
                <a:latin typeface="Century Gothic" pitchFamily="34" charset="0"/>
              </a:rPr>
              <a:t>Se puede realizar de manera oral y escrita.</a:t>
            </a:r>
            <a:endParaRPr lang="es-PE" sz="2400" b="1" dirty="0" smtClean="0">
              <a:latin typeface="Century Gothic" pitchFamily="34" charset="0"/>
            </a:endParaRPr>
          </a:p>
        </p:txBody>
      </p:sp>
      <p:sp>
        <p:nvSpPr>
          <p:cNvPr id="76803" name="Rectangle 3"/>
          <p:cNvSpPr>
            <a:spLocks noGrp="1" noChangeArrowheads="1"/>
          </p:cNvSpPr>
          <p:nvPr>
            <p:ph type="body" sz="half" idx="2"/>
          </p:nvPr>
        </p:nvSpPr>
        <p:spPr>
          <a:xfrm>
            <a:off x="4717107" y="1988468"/>
            <a:ext cx="3743325" cy="3959225"/>
          </a:xfrm>
        </p:spPr>
        <p:txBody>
          <a:bodyPr/>
          <a:lstStyle/>
          <a:p>
            <a:pPr eaLnBrk="1" hangingPunct="1">
              <a:buFont typeface="Wingdings" pitchFamily="2" charset="2"/>
              <a:buChar char="v"/>
            </a:pPr>
            <a:r>
              <a:rPr lang="es-ES" sz="2400" b="1" dirty="0" smtClean="0">
                <a:latin typeface="Century Gothic" pitchFamily="34" charset="0"/>
              </a:rPr>
              <a:t>NO VERBAL:</a:t>
            </a:r>
          </a:p>
          <a:p>
            <a:pPr eaLnBrk="1" hangingPunct="1">
              <a:buFont typeface="Wingdings" pitchFamily="2" charset="2"/>
              <a:buNone/>
            </a:pPr>
            <a:endParaRPr lang="es-ES" sz="2400" b="1" dirty="0" smtClean="0">
              <a:latin typeface="Century Gothic" pitchFamily="34" charset="0"/>
            </a:endParaRPr>
          </a:p>
          <a:p>
            <a:pPr eaLnBrk="1" hangingPunct="1">
              <a:buFont typeface="Wingdings" pitchFamily="2" charset="2"/>
              <a:buChar char="ü"/>
            </a:pPr>
            <a:r>
              <a:rPr lang="es-ES" sz="2400" b="1" dirty="0" smtClean="0">
                <a:latin typeface="Century Gothic" pitchFamily="34" charset="0"/>
              </a:rPr>
              <a:t>Se utiliza como código cualquier conjunto de signos no lingüísticos.</a:t>
            </a:r>
            <a:endParaRPr lang="es-PE" sz="2400" b="1" dirty="0" smtClean="0">
              <a:latin typeface="Century Gothic" pitchFamily="34" charset="0"/>
            </a:endParaRPr>
          </a:p>
        </p:txBody>
      </p:sp>
      <p:sp>
        <p:nvSpPr>
          <p:cNvPr id="76804" name="WordArt 4"/>
          <p:cNvSpPr>
            <a:spLocks noChangeArrowheads="1" noChangeShapeType="1" noTextEdit="1"/>
          </p:cNvSpPr>
          <p:nvPr/>
        </p:nvSpPr>
        <p:spPr bwMode="auto">
          <a:xfrm>
            <a:off x="2195513" y="333375"/>
            <a:ext cx="4248150" cy="604838"/>
          </a:xfrm>
          <a:prstGeom prst="rect">
            <a:avLst/>
          </a:prstGeom>
        </p:spPr>
        <p:txBody>
          <a:bodyPr wrap="none" fromWordArt="1">
            <a:prstTxWarp prst="textPlain">
              <a:avLst>
                <a:gd name="adj" fmla="val 50000"/>
              </a:avLst>
            </a:prstTxWarp>
          </a:bodyPr>
          <a:lstStyle/>
          <a:p>
            <a:r>
              <a:rPr lang="es-MX" sz="3600" b="1" kern="10" dirty="0" smtClean="0">
                <a:ln w="9525">
                  <a:solidFill>
                    <a:srgbClr val="FFFF99"/>
                  </a:solidFill>
                  <a:round/>
                  <a:headEnd/>
                  <a:tailEnd/>
                </a:ln>
                <a:solidFill>
                  <a:srgbClr val="808000"/>
                </a:solidFill>
                <a:latin typeface="Century Gothic" pitchFamily="34" charset="0"/>
                <a:cs typeface="Arial"/>
              </a:rPr>
              <a:t>Por el código:</a:t>
            </a:r>
            <a:endParaRPr lang="es-MX" sz="3600" b="1" kern="10" dirty="0">
              <a:ln w="9525">
                <a:solidFill>
                  <a:srgbClr val="FFFF99"/>
                </a:solidFill>
                <a:round/>
                <a:headEnd/>
                <a:tailEnd/>
              </a:ln>
              <a:solidFill>
                <a:srgbClr val="808000"/>
              </a:solidFill>
              <a:latin typeface="Century Gothic" pitchFamily="34"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sz="half" idx="1"/>
          </p:nvPr>
        </p:nvSpPr>
        <p:spPr>
          <a:xfrm>
            <a:off x="323850" y="1987897"/>
            <a:ext cx="3816350" cy="3889375"/>
          </a:xfrm>
          <a:noFill/>
        </p:spPr>
        <p:txBody>
          <a:bodyPr/>
          <a:lstStyle/>
          <a:p>
            <a:pPr eaLnBrk="1" hangingPunct="1">
              <a:buFont typeface="Wingdings" pitchFamily="2" charset="2"/>
              <a:buChar char="v"/>
            </a:pPr>
            <a:r>
              <a:rPr lang="es-ES" sz="2400" b="1" dirty="0" smtClean="0">
                <a:latin typeface="Century Gothic" pitchFamily="34" charset="0"/>
              </a:rPr>
              <a:t>INTRAPERSONAL:</a:t>
            </a:r>
          </a:p>
          <a:p>
            <a:pPr eaLnBrk="1" hangingPunct="1">
              <a:buFont typeface="Wingdings" pitchFamily="2" charset="2"/>
              <a:buNone/>
            </a:pPr>
            <a:endParaRPr lang="es-ES" sz="2400" dirty="0" smtClean="0">
              <a:latin typeface="Century Gothic" pitchFamily="34" charset="0"/>
            </a:endParaRPr>
          </a:p>
          <a:p>
            <a:pPr eaLnBrk="1" hangingPunct="1">
              <a:buFont typeface="Wingdings" pitchFamily="2" charset="2"/>
              <a:buChar char="ü"/>
            </a:pPr>
            <a:r>
              <a:rPr lang="es-ES" sz="2400" b="1" dirty="0" smtClean="0">
                <a:latin typeface="Century Gothic" pitchFamily="34" charset="0"/>
              </a:rPr>
              <a:t>Es la que realiza la persona consigo misma.</a:t>
            </a:r>
            <a:endParaRPr lang="es-PE" sz="2400" b="1" dirty="0" smtClean="0">
              <a:latin typeface="Century Gothic" pitchFamily="34" charset="0"/>
            </a:endParaRPr>
          </a:p>
        </p:txBody>
      </p:sp>
      <p:sp>
        <p:nvSpPr>
          <p:cNvPr id="77827" name="Rectangle 3"/>
          <p:cNvSpPr>
            <a:spLocks noGrp="1" noChangeArrowheads="1"/>
          </p:cNvSpPr>
          <p:nvPr>
            <p:ph type="body" sz="half" idx="2"/>
          </p:nvPr>
        </p:nvSpPr>
        <p:spPr>
          <a:xfrm>
            <a:off x="4140200" y="1987897"/>
            <a:ext cx="3889375" cy="3878263"/>
          </a:xfrm>
        </p:spPr>
        <p:txBody>
          <a:bodyPr/>
          <a:lstStyle/>
          <a:p>
            <a:pPr eaLnBrk="1" hangingPunct="1">
              <a:buFont typeface="Wingdings" pitchFamily="2" charset="2"/>
              <a:buChar char="v"/>
            </a:pPr>
            <a:r>
              <a:rPr lang="es-ES" sz="2400" b="1" smtClean="0">
                <a:latin typeface="Century Gothic" pitchFamily="34" charset="0"/>
              </a:rPr>
              <a:t>INTERPERSONAL:</a:t>
            </a:r>
          </a:p>
          <a:p>
            <a:pPr eaLnBrk="1" hangingPunct="1">
              <a:buFont typeface="Wingdings" pitchFamily="2" charset="2"/>
              <a:buChar char="v"/>
            </a:pPr>
            <a:endParaRPr lang="es-ES" sz="2400" smtClean="0">
              <a:latin typeface="Century Gothic" pitchFamily="34" charset="0"/>
            </a:endParaRPr>
          </a:p>
          <a:p>
            <a:pPr eaLnBrk="1" hangingPunct="1">
              <a:buFont typeface="Wingdings" pitchFamily="2" charset="2"/>
              <a:buChar char="ü"/>
            </a:pPr>
            <a:r>
              <a:rPr lang="es-ES" sz="2400" b="1" smtClean="0">
                <a:latin typeface="Century Gothic" pitchFamily="34" charset="0"/>
              </a:rPr>
              <a:t>Es la que se realiza entre dos personas o más.</a:t>
            </a:r>
            <a:endParaRPr lang="es-PE" sz="2400" b="1" smtClean="0">
              <a:latin typeface="Century Gothic" pitchFamily="34" charset="0"/>
            </a:endParaRPr>
          </a:p>
        </p:txBody>
      </p:sp>
      <p:sp>
        <p:nvSpPr>
          <p:cNvPr id="77828" name="WordArt 4"/>
          <p:cNvSpPr>
            <a:spLocks noChangeArrowheads="1" noChangeShapeType="1" noTextEdit="1"/>
          </p:cNvSpPr>
          <p:nvPr/>
        </p:nvSpPr>
        <p:spPr bwMode="auto">
          <a:xfrm>
            <a:off x="323850" y="404813"/>
            <a:ext cx="8532813" cy="720725"/>
          </a:xfrm>
          <a:prstGeom prst="rect">
            <a:avLst/>
          </a:prstGeom>
        </p:spPr>
        <p:txBody>
          <a:bodyPr wrap="none" fromWordArt="1">
            <a:prstTxWarp prst="textPlain">
              <a:avLst>
                <a:gd name="adj" fmla="val 50000"/>
              </a:avLst>
            </a:prstTxWarp>
          </a:bodyPr>
          <a:lstStyle/>
          <a:p>
            <a:r>
              <a:rPr lang="es-MX" sz="1100" b="1" kern="10" dirty="0" smtClean="0">
                <a:ln w="9525">
                  <a:solidFill>
                    <a:srgbClr val="FFFF99"/>
                  </a:solidFill>
                  <a:round/>
                  <a:headEnd/>
                  <a:tailEnd/>
                </a:ln>
                <a:solidFill>
                  <a:srgbClr val="808000"/>
                </a:solidFill>
                <a:latin typeface="Arial"/>
                <a:cs typeface="Arial"/>
              </a:rPr>
              <a:t>Por la relación emisor-receptor:</a:t>
            </a:r>
            <a:endParaRPr lang="es-MX" sz="1100" b="1" kern="10" dirty="0">
              <a:ln w="9525">
                <a:solidFill>
                  <a:srgbClr val="FFFF99"/>
                </a:solidFill>
                <a:round/>
                <a:headEnd/>
                <a:tailEnd/>
              </a:ln>
              <a:solidFill>
                <a:srgbClr val="808000"/>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sz="half" idx="1"/>
          </p:nvPr>
        </p:nvSpPr>
        <p:spPr>
          <a:xfrm>
            <a:off x="610120" y="1844452"/>
            <a:ext cx="3816350" cy="3960812"/>
          </a:xfrm>
        </p:spPr>
        <p:txBody>
          <a:bodyPr/>
          <a:lstStyle/>
          <a:p>
            <a:pPr eaLnBrk="1" hangingPunct="1">
              <a:buFont typeface="Wingdings" pitchFamily="2" charset="2"/>
              <a:buChar char="v"/>
            </a:pPr>
            <a:r>
              <a:rPr lang="es-ES" sz="2400" b="1" dirty="0" smtClean="0">
                <a:latin typeface="Century Gothic" pitchFamily="34" charset="0"/>
              </a:rPr>
              <a:t> DIRECTA:</a:t>
            </a:r>
          </a:p>
          <a:p>
            <a:pPr eaLnBrk="1" hangingPunct="1">
              <a:buFont typeface="Wingdings" pitchFamily="2" charset="2"/>
              <a:buNone/>
            </a:pPr>
            <a:endParaRPr lang="es-ES" sz="2400" b="1" dirty="0" smtClean="0">
              <a:latin typeface="Century Gothic" pitchFamily="34" charset="0"/>
            </a:endParaRPr>
          </a:p>
          <a:p>
            <a:pPr eaLnBrk="1" hangingPunct="1">
              <a:buFont typeface="Wingdings" pitchFamily="2" charset="2"/>
              <a:buChar char="ü"/>
            </a:pPr>
            <a:r>
              <a:rPr lang="es-ES" sz="2400" b="1" dirty="0" smtClean="0">
                <a:latin typeface="Century Gothic" pitchFamily="34" charset="0"/>
              </a:rPr>
              <a:t>Se produce cuando el emisor y el receptor tiene proximidad física.</a:t>
            </a:r>
            <a:endParaRPr lang="es-PE" sz="2400" b="1" dirty="0" smtClean="0">
              <a:latin typeface="Century Gothic" pitchFamily="34" charset="0"/>
            </a:endParaRPr>
          </a:p>
        </p:txBody>
      </p:sp>
      <p:sp>
        <p:nvSpPr>
          <p:cNvPr id="78851" name="Rectangle 3"/>
          <p:cNvSpPr>
            <a:spLocks noGrp="1" noChangeArrowheads="1"/>
          </p:cNvSpPr>
          <p:nvPr>
            <p:ph type="body" sz="half" idx="2"/>
          </p:nvPr>
        </p:nvSpPr>
        <p:spPr>
          <a:xfrm>
            <a:off x="4499495" y="1844452"/>
            <a:ext cx="3744913" cy="3960812"/>
          </a:xfrm>
        </p:spPr>
        <p:txBody>
          <a:bodyPr/>
          <a:lstStyle/>
          <a:p>
            <a:pPr eaLnBrk="1" hangingPunct="1">
              <a:buFont typeface="Wingdings" pitchFamily="2" charset="2"/>
              <a:buChar char="v"/>
            </a:pPr>
            <a:r>
              <a:rPr lang="es-ES" sz="2400" b="1" smtClean="0">
                <a:latin typeface="Century Gothic" pitchFamily="34" charset="0"/>
              </a:rPr>
              <a:t>INDIRECTA:</a:t>
            </a:r>
          </a:p>
          <a:p>
            <a:pPr eaLnBrk="1" hangingPunct="1">
              <a:buFont typeface="Wingdings" pitchFamily="2" charset="2"/>
              <a:buChar char="v"/>
            </a:pPr>
            <a:endParaRPr lang="es-ES" sz="2400" b="1" smtClean="0">
              <a:latin typeface="Century Gothic" pitchFamily="34" charset="0"/>
            </a:endParaRPr>
          </a:p>
          <a:p>
            <a:pPr eaLnBrk="1" hangingPunct="1">
              <a:buFont typeface="Wingdings" pitchFamily="2" charset="2"/>
              <a:buChar char="ü"/>
            </a:pPr>
            <a:r>
              <a:rPr lang="es-ES" sz="2400" b="1" smtClean="0">
                <a:latin typeface="Century Gothic" pitchFamily="34" charset="0"/>
              </a:rPr>
              <a:t>Se produce cuando el emisor y el receptor no tiene proximidad física.</a:t>
            </a:r>
            <a:endParaRPr lang="es-PE" sz="2400" b="1" smtClean="0">
              <a:latin typeface="Century Gothic" pitchFamily="34" charset="0"/>
            </a:endParaRPr>
          </a:p>
        </p:txBody>
      </p:sp>
      <p:sp>
        <p:nvSpPr>
          <p:cNvPr id="78852" name="WordArt 4"/>
          <p:cNvSpPr>
            <a:spLocks noChangeArrowheads="1" noChangeShapeType="1" noTextEdit="1"/>
          </p:cNvSpPr>
          <p:nvPr/>
        </p:nvSpPr>
        <p:spPr bwMode="auto">
          <a:xfrm>
            <a:off x="2339975" y="333375"/>
            <a:ext cx="4019550" cy="533400"/>
          </a:xfrm>
          <a:prstGeom prst="rect">
            <a:avLst/>
          </a:prstGeom>
        </p:spPr>
        <p:txBody>
          <a:bodyPr wrap="none" fromWordArt="1">
            <a:prstTxWarp prst="textPlain">
              <a:avLst>
                <a:gd name="adj" fmla="val 50000"/>
              </a:avLst>
            </a:prstTxWarp>
          </a:bodyPr>
          <a:lstStyle/>
          <a:p>
            <a:r>
              <a:rPr lang="es-MX" sz="3600" b="1" kern="10">
                <a:ln w="9525">
                  <a:solidFill>
                    <a:srgbClr val="FFFF99"/>
                  </a:solidFill>
                  <a:round/>
                  <a:headEnd/>
                  <a:tailEnd/>
                </a:ln>
                <a:solidFill>
                  <a:srgbClr val="808000"/>
                </a:solidFill>
                <a:latin typeface="Century Gothic" pitchFamily="34" charset="0"/>
                <a:cs typeface="Arial"/>
              </a:rPr>
              <a:t>POR EL ESPACIO:</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sz="half" idx="1"/>
          </p:nvPr>
        </p:nvSpPr>
        <p:spPr>
          <a:xfrm>
            <a:off x="684286" y="2059905"/>
            <a:ext cx="3889375" cy="3889375"/>
          </a:xfrm>
        </p:spPr>
        <p:txBody>
          <a:bodyPr/>
          <a:lstStyle/>
          <a:p>
            <a:pPr eaLnBrk="1" hangingPunct="1">
              <a:buFont typeface="Wingdings" pitchFamily="2" charset="2"/>
              <a:buChar char="v"/>
            </a:pPr>
            <a:r>
              <a:rPr lang="es-ES" sz="2400" b="1" dirty="0" smtClean="0">
                <a:latin typeface="Century Gothic" pitchFamily="34" charset="0"/>
              </a:rPr>
              <a:t>UNIDIRECCIONAL:</a:t>
            </a:r>
          </a:p>
          <a:p>
            <a:pPr eaLnBrk="1" hangingPunct="1">
              <a:buFont typeface="Wingdings" pitchFamily="2" charset="2"/>
              <a:buChar char="v"/>
            </a:pPr>
            <a:endParaRPr lang="es-ES" sz="2400" b="1" dirty="0" smtClean="0">
              <a:latin typeface="Century Gothic" pitchFamily="34" charset="0"/>
            </a:endParaRPr>
          </a:p>
          <a:p>
            <a:pPr eaLnBrk="1" hangingPunct="1">
              <a:buFont typeface="Wingdings" pitchFamily="2" charset="2"/>
              <a:buChar char="ü"/>
            </a:pPr>
            <a:r>
              <a:rPr lang="es-ES" sz="2400" b="1" dirty="0" smtClean="0">
                <a:latin typeface="Century Gothic" pitchFamily="34" charset="0"/>
              </a:rPr>
              <a:t>El emisor encía el mensaje al receptor, pero este último no responde o no contesta.</a:t>
            </a:r>
            <a:endParaRPr lang="es-PE" sz="2400" b="1" dirty="0" smtClean="0">
              <a:latin typeface="Century Gothic" pitchFamily="34" charset="0"/>
            </a:endParaRPr>
          </a:p>
        </p:txBody>
      </p:sp>
      <p:sp>
        <p:nvSpPr>
          <p:cNvPr id="79875" name="Rectangle 3"/>
          <p:cNvSpPr>
            <a:spLocks noGrp="1" noChangeArrowheads="1"/>
          </p:cNvSpPr>
          <p:nvPr>
            <p:ph type="body" sz="half" idx="2"/>
          </p:nvPr>
        </p:nvSpPr>
        <p:spPr>
          <a:xfrm>
            <a:off x="4645099" y="2059905"/>
            <a:ext cx="3743325" cy="3889375"/>
          </a:xfrm>
        </p:spPr>
        <p:txBody>
          <a:bodyPr/>
          <a:lstStyle/>
          <a:p>
            <a:pPr eaLnBrk="1" hangingPunct="1">
              <a:buFont typeface="Wingdings" pitchFamily="2" charset="2"/>
              <a:buChar char="v"/>
            </a:pPr>
            <a:r>
              <a:rPr lang="es-ES" sz="2400" b="1" smtClean="0">
                <a:latin typeface="Century Gothic" pitchFamily="34" charset="0"/>
              </a:rPr>
              <a:t>BIDIRECCIONAL:</a:t>
            </a:r>
          </a:p>
          <a:p>
            <a:pPr eaLnBrk="1" hangingPunct="1">
              <a:buFont typeface="Wingdings" pitchFamily="2" charset="2"/>
              <a:buChar char="v"/>
            </a:pPr>
            <a:endParaRPr lang="es-ES" sz="2400" b="1" smtClean="0">
              <a:latin typeface="Century Gothic" pitchFamily="34" charset="0"/>
            </a:endParaRPr>
          </a:p>
          <a:p>
            <a:pPr eaLnBrk="1" hangingPunct="1">
              <a:buFont typeface="Wingdings" pitchFamily="2" charset="2"/>
              <a:buChar char="ü"/>
            </a:pPr>
            <a:r>
              <a:rPr lang="es-ES" sz="2400" b="1" smtClean="0">
                <a:latin typeface="Century Gothic" pitchFamily="34" charset="0"/>
              </a:rPr>
              <a:t>El emisor y el receptor intercambian mensajes.</a:t>
            </a:r>
            <a:endParaRPr lang="es-PE" sz="2400" b="1" smtClean="0">
              <a:latin typeface="Century Gothic" pitchFamily="34" charset="0"/>
            </a:endParaRPr>
          </a:p>
        </p:txBody>
      </p:sp>
      <p:sp>
        <p:nvSpPr>
          <p:cNvPr id="79876" name="WordArt 4"/>
          <p:cNvSpPr>
            <a:spLocks noChangeArrowheads="1" noChangeShapeType="1" noTextEdit="1"/>
          </p:cNvSpPr>
          <p:nvPr/>
        </p:nvSpPr>
        <p:spPr bwMode="auto">
          <a:xfrm>
            <a:off x="395288" y="333375"/>
            <a:ext cx="7934325" cy="676275"/>
          </a:xfrm>
          <a:prstGeom prst="rect">
            <a:avLst/>
          </a:prstGeom>
        </p:spPr>
        <p:txBody>
          <a:bodyPr wrap="none" fromWordArt="1">
            <a:prstTxWarp prst="textPlain">
              <a:avLst>
                <a:gd name="adj" fmla="val 50000"/>
              </a:avLst>
            </a:prstTxWarp>
          </a:bodyPr>
          <a:lstStyle/>
          <a:p>
            <a:r>
              <a:rPr lang="es-MX" sz="2400" b="1" kern="10" dirty="0">
                <a:ln w="9525">
                  <a:solidFill>
                    <a:srgbClr val="FFFF99"/>
                  </a:solidFill>
                  <a:round/>
                  <a:headEnd/>
                  <a:tailEnd/>
                </a:ln>
                <a:solidFill>
                  <a:srgbClr val="808000"/>
                </a:solidFill>
                <a:latin typeface="Century Gothic" pitchFamily="34" charset="0"/>
                <a:cs typeface="Arial"/>
              </a:rPr>
              <a:t>POR LA DIRECCIÓN DEL MENSAJE:</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sz="half" idx="1"/>
          </p:nvPr>
        </p:nvSpPr>
        <p:spPr>
          <a:xfrm>
            <a:off x="612651" y="1989484"/>
            <a:ext cx="3743325" cy="3887788"/>
          </a:xfrm>
        </p:spPr>
        <p:txBody>
          <a:bodyPr/>
          <a:lstStyle/>
          <a:p>
            <a:pPr eaLnBrk="1" hangingPunct="1">
              <a:buFont typeface="Wingdings" pitchFamily="2" charset="2"/>
              <a:buChar char="v"/>
            </a:pPr>
            <a:r>
              <a:rPr lang="es-ES" sz="2400" b="1" dirty="0" smtClean="0">
                <a:latin typeface="Century Gothic" pitchFamily="34" charset="0"/>
              </a:rPr>
              <a:t>DE DIFUSIÓN:</a:t>
            </a:r>
          </a:p>
          <a:p>
            <a:pPr eaLnBrk="1" hangingPunct="1">
              <a:buFont typeface="Wingdings" pitchFamily="2" charset="2"/>
              <a:buNone/>
            </a:pPr>
            <a:endParaRPr lang="es-ES" sz="2400" b="1" dirty="0" smtClean="0">
              <a:latin typeface="Century Gothic" pitchFamily="34" charset="0"/>
            </a:endParaRPr>
          </a:p>
          <a:p>
            <a:pPr eaLnBrk="1" hangingPunct="1">
              <a:buFont typeface="Wingdings" pitchFamily="2" charset="2"/>
              <a:buChar char="ü"/>
            </a:pPr>
            <a:r>
              <a:rPr lang="es-ES" sz="2400" b="1" dirty="0" smtClean="0">
                <a:latin typeface="Century Gothic" pitchFamily="34" charset="0"/>
              </a:rPr>
              <a:t>El emisor es reconocible perfectamente y siempre es una persona.</a:t>
            </a:r>
            <a:endParaRPr lang="es-PE" sz="2400" b="1" dirty="0" smtClean="0">
              <a:latin typeface="Century Gothic" pitchFamily="34" charset="0"/>
            </a:endParaRPr>
          </a:p>
        </p:txBody>
      </p:sp>
      <p:sp>
        <p:nvSpPr>
          <p:cNvPr id="80899" name="Rectangle 3"/>
          <p:cNvSpPr>
            <a:spLocks noGrp="1" noChangeArrowheads="1"/>
          </p:cNvSpPr>
          <p:nvPr>
            <p:ph type="body" sz="half" idx="2"/>
          </p:nvPr>
        </p:nvSpPr>
        <p:spPr>
          <a:xfrm>
            <a:off x="4356546" y="1989484"/>
            <a:ext cx="4175894" cy="3887788"/>
          </a:xfrm>
        </p:spPr>
        <p:txBody>
          <a:bodyPr/>
          <a:lstStyle/>
          <a:p>
            <a:pPr eaLnBrk="1" hangingPunct="1">
              <a:buFont typeface="Wingdings" pitchFamily="2" charset="2"/>
              <a:buChar char="v"/>
            </a:pPr>
            <a:r>
              <a:rPr lang="es-ES" sz="2400" b="1" dirty="0" smtClean="0">
                <a:latin typeface="Century Gothic" pitchFamily="34" charset="0"/>
              </a:rPr>
              <a:t>DE MEDIOS O MASAS:</a:t>
            </a:r>
          </a:p>
          <a:p>
            <a:pPr eaLnBrk="1" hangingPunct="1">
              <a:buFont typeface="Wingdings" pitchFamily="2" charset="2"/>
              <a:buNone/>
            </a:pPr>
            <a:endParaRPr lang="es-ES" sz="2400" b="1" dirty="0" smtClean="0">
              <a:latin typeface="Century Gothic" pitchFamily="34" charset="0"/>
            </a:endParaRPr>
          </a:p>
          <a:p>
            <a:pPr eaLnBrk="1" hangingPunct="1">
              <a:buFont typeface="Wingdings" pitchFamily="2" charset="2"/>
              <a:buChar char="ü"/>
            </a:pPr>
            <a:r>
              <a:rPr lang="es-ES" sz="2400" b="1" dirty="0" smtClean="0">
                <a:latin typeface="Century Gothic" pitchFamily="34" charset="0"/>
              </a:rPr>
              <a:t>El aquella donde el emisor, es una institución, se comunica con un inmenso grupo.</a:t>
            </a:r>
            <a:endParaRPr lang="es-PE" sz="2400" b="1" dirty="0" smtClean="0">
              <a:latin typeface="Century Gothic" pitchFamily="34" charset="0"/>
            </a:endParaRPr>
          </a:p>
        </p:txBody>
      </p:sp>
      <p:sp>
        <p:nvSpPr>
          <p:cNvPr id="80900" name="WordArt 4"/>
          <p:cNvSpPr>
            <a:spLocks noChangeArrowheads="1" noChangeShapeType="1" noTextEdit="1"/>
          </p:cNvSpPr>
          <p:nvPr/>
        </p:nvSpPr>
        <p:spPr bwMode="auto">
          <a:xfrm>
            <a:off x="1476375" y="404813"/>
            <a:ext cx="5743575" cy="647700"/>
          </a:xfrm>
          <a:prstGeom prst="rect">
            <a:avLst/>
          </a:prstGeom>
        </p:spPr>
        <p:txBody>
          <a:bodyPr wrap="none" fromWordArt="1">
            <a:prstTxWarp prst="textPlain">
              <a:avLst>
                <a:gd name="adj" fmla="val 50000"/>
              </a:avLst>
            </a:prstTxWarp>
          </a:bodyPr>
          <a:lstStyle/>
          <a:p>
            <a:r>
              <a:rPr lang="es-MX" sz="3600" b="1" kern="10">
                <a:ln w="9525">
                  <a:solidFill>
                    <a:srgbClr val="FFFF99"/>
                  </a:solidFill>
                  <a:round/>
                  <a:headEnd/>
                  <a:tailEnd/>
                </a:ln>
                <a:solidFill>
                  <a:srgbClr val="808000"/>
                </a:solidFill>
                <a:latin typeface="Century Gothic" pitchFamily="34" charset="0"/>
                <a:cs typeface="Arial"/>
              </a:rPr>
              <a:t>POR EL TIPO DE EMISOR:</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587835" y="1628800"/>
            <a:ext cx="8215312" cy="5143500"/>
            <a:chOff x="1531" y="2884"/>
            <a:chExt cx="8640" cy="5041"/>
          </a:xfrm>
        </p:grpSpPr>
        <p:sp>
          <p:nvSpPr>
            <p:cNvPr id="12292" name="Rectangle 3"/>
            <p:cNvSpPr>
              <a:spLocks noChangeArrowheads="1"/>
            </p:cNvSpPr>
            <p:nvPr/>
          </p:nvSpPr>
          <p:spPr bwMode="auto">
            <a:xfrm>
              <a:off x="2962" y="3964"/>
              <a:ext cx="2519" cy="720"/>
            </a:xfrm>
            <a:prstGeom prst="rect">
              <a:avLst/>
            </a:prstGeom>
            <a:solidFill>
              <a:srgbClr val="FFFFFF"/>
            </a:solidFill>
            <a:ln w="9525">
              <a:solidFill>
                <a:srgbClr val="000000"/>
              </a:solidFill>
              <a:miter lim="800000"/>
              <a:headEnd/>
              <a:tailEnd/>
            </a:ln>
          </p:spPr>
          <p:txBody>
            <a:bodyPr/>
            <a:lstStyle/>
            <a:p>
              <a:pPr algn="ctr">
                <a:spcAft>
                  <a:spcPts val="1000"/>
                </a:spcAft>
                <a:defRPr/>
              </a:pPr>
              <a:r>
                <a:rPr lang="es-ES_tradnl" sz="1100" b="1">
                  <a:latin typeface="Century Gothic" pitchFamily="34" charset="0"/>
                </a:rPr>
                <a:t>COMUNICACIÓN</a:t>
              </a:r>
            </a:p>
            <a:p>
              <a:pPr algn="ctr">
                <a:spcAft>
                  <a:spcPts val="1000"/>
                </a:spcAft>
                <a:defRPr/>
              </a:pPr>
              <a:r>
                <a:rPr lang="es-ES_tradnl" sz="1100" b="1">
                  <a:latin typeface="Century Gothic" pitchFamily="34" charset="0"/>
                </a:rPr>
                <a:t>HUMANA</a:t>
              </a:r>
              <a:endParaRPr lang="es-ES" sz="2800" b="1">
                <a:latin typeface="Century Gothic" pitchFamily="34" charset="0"/>
              </a:endParaRPr>
            </a:p>
          </p:txBody>
        </p:sp>
        <p:sp>
          <p:nvSpPr>
            <p:cNvPr id="12293" name="Rectangle 4"/>
            <p:cNvSpPr>
              <a:spLocks noChangeArrowheads="1"/>
            </p:cNvSpPr>
            <p:nvPr/>
          </p:nvSpPr>
          <p:spPr bwMode="auto">
            <a:xfrm>
              <a:off x="6742" y="3964"/>
              <a:ext cx="2339" cy="720"/>
            </a:xfrm>
            <a:prstGeom prst="rect">
              <a:avLst/>
            </a:prstGeom>
            <a:solidFill>
              <a:srgbClr val="FFFFFF"/>
            </a:solidFill>
            <a:ln w="9525">
              <a:solidFill>
                <a:srgbClr val="000000"/>
              </a:solidFill>
              <a:miter lim="800000"/>
              <a:headEnd/>
              <a:tailEnd/>
            </a:ln>
          </p:spPr>
          <p:txBody>
            <a:bodyPr/>
            <a:lstStyle/>
            <a:p>
              <a:pPr algn="ctr">
                <a:spcAft>
                  <a:spcPts val="1000"/>
                </a:spcAft>
                <a:defRPr/>
              </a:pPr>
              <a:r>
                <a:rPr lang="es-ES_tradnl" sz="1100" b="1">
                  <a:latin typeface="Century Gothic" pitchFamily="34" charset="0"/>
                </a:rPr>
                <a:t>COMUNICACIÓN </a:t>
              </a:r>
            </a:p>
            <a:p>
              <a:pPr algn="ctr">
                <a:spcAft>
                  <a:spcPts val="1000"/>
                </a:spcAft>
                <a:defRPr/>
              </a:pPr>
              <a:r>
                <a:rPr lang="es-ES_tradnl" sz="1100" b="1">
                  <a:latin typeface="Century Gothic" pitchFamily="34" charset="0"/>
                </a:rPr>
                <a:t>NO HUMANA</a:t>
              </a:r>
              <a:endParaRPr lang="es-ES" sz="2800" b="1">
                <a:latin typeface="Century Gothic" pitchFamily="34" charset="0"/>
              </a:endParaRPr>
            </a:p>
          </p:txBody>
        </p:sp>
        <p:sp>
          <p:nvSpPr>
            <p:cNvPr id="12294" name="Oval 5"/>
            <p:cNvSpPr>
              <a:spLocks noChangeArrowheads="1"/>
            </p:cNvSpPr>
            <p:nvPr/>
          </p:nvSpPr>
          <p:spPr bwMode="auto">
            <a:xfrm>
              <a:off x="1907" y="4865"/>
              <a:ext cx="2494" cy="1080"/>
            </a:xfrm>
            <a:prstGeom prst="ellipse">
              <a:avLst/>
            </a:prstGeom>
            <a:solidFill>
              <a:srgbClr val="FFFFFF"/>
            </a:solidFill>
            <a:ln w="9525">
              <a:solidFill>
                <a:srgbClr val="000000"/>
              </a:solidFill>
              <a:round/>
              <a:headEnd/>
              <a:tailEnd/>
            </a:ln>
          </p:spPr>
          <p:txBody>
            <a:bodyPr/>
            <a:lstStyle/>
            <a:p>
              <a:pPr algn="just">
                <a:defRPr/>
              </a:pPr>
              <a:r>
                <a:rPr lang="es-PE" sz="1100" b="1" dirty="0">
                  <a:latin typeface="Century Gothic" pitchFamily="34" charset="0"/>
                </a:rPr>
                <a:t>COMUNICACIÓN VERBAL</a:t>
              </a:r>
              <a:endParaRPr lang="es-ES" sz="2800" b="1" dirty="0">
                <a:latin typeface="Century Gothic" pitchFamily="34" charset="0"/>
              </a:endParaRPr>
            </a:p>
          </p:txBody>
        </p:sp>
        <p:sp>
          <p:nvSpPr>
            <p:cNvPr id="12295" name="Oval 6"/>
            <p:cNvSpPr>
              <a:spLocks noChangeArrowheads="1"/>
            </p:cNvSpPr>
            <p:nvPr/>
          </p:nvSpPr>
          <p:spPr bwMode="auto">
            <a:xfrm>
              <a:off x="4581" y="4865"/>
              <a:ext cx="2509" cy="1080"/>
            </a:xfrm>
            <a:prstGeom prst="ellipse">
              <a:avLst/>
            </a:prstGeom>
            <a:solidFill>
              <a:srgbClr val="FFFFFF"/>
            </a:solidFill>
            <a:ln w="9525">
              <a:solidFill>
                <a:srgbClr val="000000"/>
              </a:solidFill>
              <a:round/>
              <a:headEnd/>
              <a:tailEnd/>
            </a:ln>
          </p:spPr>
          <p:txBody>
            <a:bodyPr/>
            <a:lstStyle/>
            <a:p>
              <a:pPr>
                <a:spcAft>
                  <a:spcPts val="1000"/>
                </a:spcAft>
                <a:defRPr/>
              </a:pPr>
              <a:r>
                <a:rPr lang="es-ES_tradnl" sz="1100" b="1">
                  <a:latin typeface="Century Gothic" pitchFamily="34" charset="0"/>
                </a:rPr>
                <a:t>COMUNICACIÓN</a:t>
              </a:r>
            </a:p>
            <a:p>
              <a:pPr algn="ctr">
                <a:spcAft>
                  <a:spcPts val="1000"/>
                </a:spcAft>
                <a:defRPr/>
              </a:pPr>
              <a:r>
                <a:rPr lang="es-ES_tradnl" sz="1100" b="1">
                  <a:latin typeface="Century Gothic" pitchFamily="34" charset="0"/>
                </a:rPr>
                <a:t>NO VERBAL</a:t>
              </a:r>
              <a:endParaRPr lang="es-ES" sz="2800" b="1">
                <a:latin typeface="Century Gothic" pitchFamily="34" charset="0"/>
              </a:endParaRPr>
            </a:p>
          </p:txBody>
        </p:sp>
        <p:sp>
          <p:nvSpPr>
            <p:cNvPr id="12296" name="Line 7"/>
            <p:cNvSpPr>
              <a:spLocks noChangeShapeType="1"/>
            </p:cNvSpPr>
            <p:nvPr/>
          </p:nvSpPr>
          <p:spPr bwMode="auto">
            <a:xfrm flipH="1">
              <a:off x="3862" y="4684"/>
              <a:ext cx="359" cy="180"/>
            </a:xfrm>
            <a:prstGeom prst="line">
              <a:avLst/>
            </a:prstGeom>
            <a:noFill/>
            <a:ln w="9525">
              <a:solidFill>
                <a:srgbClr val="000000"/>
              </a:solidFill>
              <a:round/>
              <a:headEnd/>
              <a:tailEnd type="triangle" w="med" len="med"/>
            </a:ln>
          </p:spPr>
          <p:txBody>
            <a:bodyPr/>
            <a:lstStyle/>
            <a:p>
              <a:pPr>
                <a:defRPr/>
              </a:pPr>
              <a:endParaRPr lang="es-ES" sz="2800" b="1">
                <a:latin typeface="Century Gothic" pitchFamily="34" charset="0"/>
              </a:endParaRPr>
            </a:p>
          </p:txBody>
        </p:sp>
        <p:sp>
          <p:nvSpPr>
            <p:cNvPr id="12297" name="Line 8"/>
            <p:cNvSpPr>
              <a:spLocks noChangeShapeType="1"/>
            </p:cNvSpPr>
            <p:nvPr/>
          </p:nvSpPr>
          <p:spPr bwMode="auto">
            <a:xfrm>
              <a:off x="4762" y="4684"/>
              <a:ext cx="359" cy="180"/>
            </a:xfrm>
            <a:prstGeom prst="line">
              <a:avLst/>
            </a:prstGeom>
            <a:noFill/>
            <a:ln w="9525">
              <a:solidFill>
                <a:srgbClr val="000000"/>
              </a:solidFill>
              <a:round/>
              <a:headEnd/>
              <a:tailEnd type="triangle" w="med" len="med"/>
            </a:ln>
          </p:spPr>
          <p:txBody>
            <a:bodyPr/>
            <a:lstStyle/>
            <a:p>
              <a:pPr>
                <a:defRPr/>
              </a:pPr>
              <a:endParaRPr lang="es-ES" sz="2800" b="1">
                <a:latin typeface="Century Gothic" pitchFamily="34" charset="0"/>
              </a:endParaRPr>
            </a:p>
          </p:txBody>
        </p:sp>
        <p:grpSp>
          <p:nvGrpSpPr>
            <p:cNvPr id="11274" name="Group 9"/>
            <p:cNvGrpSpPr>
              <a:grpSpLocks/>
            </p:cNvGrpSpPr>
            <p:nvPr/>
          </p:nvGrpSpPr>
          <p:grpSpPr bwMode="auto">
            <a:xfrm>
              <a:off x="3045" y="2884"/>
              <a:ext cx="5930" cy="899"/>
              <a:chOff x="2611" y="2884"/>
              <a:chExt cx="7380" cy="899"/>
            </a:xfrm>
          </p:grpSpPr>
          <p:sp>
            <p:nvSpPr>
              <p:cNvPr id="12307" name="Rectangle 10"/>
              <p:cNvSpPr>
                <a:spLocks noChangeArrowheads="1"/>
              </p:cNvSpPr>
              <p:nvPr/>
            </p:nvSpPr>
            <p:spPr bwMode="auto">
              <a:xfrm>
                <a:off x="2611" y="2884"/>
                <a:ext cx="7380" cy="540"/>
              </a:xfrm>
              <a:prstGeom prst="rect">
                <a:avLst/>
              </a:prstGeom>
              <a:solidFill>
                <a:srgbClr val="FFFFFF"/>
              </a:solidFill>
              <a:ln w="9525">
                <a:solidFill>
                  <a:srgbClr val="000000"/>
                </a:solidFill>
                <a:miter lim="800000"/>
                <a:headEnd/>
                <a:tailEnd/>
              </a:ln>
            </p:spPr>
            <p:txBody>
              <a:bodyPr/>
              <a:lstStyle/>
              <a:p>
                <a:pPr algn="ctr">
                  <a:spcAft>
                    <a:spcPts val="1000"/>
                  </a:spcAft>
                  <a:defRPr/>
                </a:pPr>
                <a:r>
                  <a:rPr lang="es-ES_tradnl" sz="1200" b="1">
                    <a:latin typeface="Century Gothic" pitchFamily="34" charset="0"/>
                  </a:rPr>
                  <a:t>SISTEMA DE COMUNICACIÓN</a:t>
                </a:r>
                <a:endParaRPr lang="es-ES" sz="2800" b="1">
                  <a:latin typeface="Century Gothic" pitchFamily="34" charset="0"/>
                </a:endParaRPr>
              </a:p>
            </p:txBody>
          </p:sp>
          <p:sp>
            <p:nvSpPr>
              <p:cNvPr id="12308" name="Line 11"/>
              <p:cNvSpPr>
                <a:spLocks noChangeShapeType="1"/>
              </p:cNvSpPr>
              <p:nvPr/>
            </p:nvSpPr>
            <p:spPr bwMode="auto">
              <a:xfrm flipH="1">
                <a:off x="4772" y="3424"/>
                <a:ext cx="1259" cy="359"/>
              </a:xfrm>
              <a:prstGeom prst="line">
                <a:avLst/>
              </a:prstGeom>
              <a:noFill/>
              <a:ln w="9525">
                <a:solidFill>
                  <a:srgbClr val="000000"/>
                </a:solidFill>
                <a:round/>
                <a:headEnd/>
                <a:tailEnd type="triangle" w="med" len="med"/>
              </a:ln>
            </p:spPr>
            <p:txBody>
              <a:bodyPr/>
              <a:lstStyle/>
              <a:p>
                <a:pPr>
                  <a:defRPr/>
                </a:pPr>
                <a:endParaRPr lang="es-ES" sz="2800" b="1">
                  <a:latin typeface="Century Gothic" pitchFamily="34" charset="0"/>
                </a:endParaRPr>
              </a:p>
            </p:txBody>
          </p:sp>
          <p:sp>
            <p:nvSpPr>
              <p:cNvPr id="12309" name="Line 12"/>
              <p:cNvSpPr>
                <a:spLocks noChangeShapeType="1"/>
              </p:cNvSpPr>
              <p:nvPr/>
            </p:nvSpPr>
            <p:spPr bwMode="auto">
              <a:xfrm>
                <a:off x="6931" y="3424"/>
                <a:ext cx="1261" cy="359"/>
              </a:xfrm>
              <a:prstGeom prst="line">
                <a:avLst/>
              </a:prstGeom>
              <a:noFill/>
              <a:ln w="9525">
                <a:solidFill>
                  <a:srgbClr val="000000"/>
                </a:solidFill>
                <a:round/>
                <a:headEnd/>
                <a:tailEnd type="triangle" w="med" len="med"/>
              </a:ln>
            </p:spPr>
            <p:txBody>
              <a:bodyPr/>
              <a:lstStyle/>
              <a:p>
                <a:pPr>
                  <a:defRPr/>
                </a:pPr>
                <a:endParaRPr lang="es-ES" sz="2800" b="1">
                  <a:latin typeface="Century Gothic" pitchFamily="34" charset="0"/>
                </a:endParaRPr>
              </a:p>
            </p:txBody>
          </p:sp>
        </p:grpSp>
        <p:sp>
          <p:nvSpPr>
            <p:cNvPr id="12299" name="Oval 13"/>
            <p:cNvSpPr>
              <a:spLocks noChangeArrowheads="1"/>
            </p:cNvSpPr>
            <p:nvPr/>
          </p:nvSpPr>
          <p:spPr bwMode="auto">
            <a:xfrm>
              <a:off x="1531" y="6484"/>
              <a:ext cx="1578" cy="1260"/>
            </a:xfrm>
            <a:prstGeom prst="ellipse">
              <a:avLst/>
            </a:prstGeom>
            <a:solidFill>
              <a:srgbClr val="FFFFFF"/>
            </a:solidFill>
            <a:ln w="9525">
              <a:solidFill>
                <a:srgbClr val="000000"/>
              </a:solidFill>
              <a:round/>
              <a:headEnd/>
              <a:tailEnd/>
            </a:ln>
          </p:spPr>
          <p:txBody>
            <a:bodyPr/>
            <a:lstStyle/>
            <a:p>
              <a:pPr algn="just">
                <a:defRPr/>
              </a:pPr>
              <a:r>
                <a:rPr lang="es-PE" sz="1050" b="1">
                  <a:latin typeface="Century Gothic" pitchFamily="34" charset="0"/>
                </a:rPr>
                <a:t>AUDITIVO</a:t>
              </a:r>
            </a:p>
            <a:p>
              <a:pPr algn="ctr">
                <a:spcAft>
                  <a:spcPts val="1000"/>
                </a:spcAft>
                <a:defRPr/>
              </a:pPr>
              <a:endParaRPr lang="es-ES_tradnl" sz="1050" b="1">
                <a:latin typeface="Century Gothic" pitchFamily="34" charset="0"/>
              </a:endParaRPr>
            </a:p>
            <a:p>
              <a:pPr algn="ctr">
                <a:spcAft>
                  <a:spcPts val="1000"/>
                </a:spcAft>
                <a:defRPr/>
              </a:pPr>
              <a:r>
                <a:rPr lang="es-ES_tradnl" sz="1050" b="1">
                  <a:latin typeface="Century Gothic" pitchFamily="34" charset="0"/>
                </a:rPr>
                <a:t>ORAL</a:t>
              </a:r>
              <a:endParaRPr lang="es-ES" sz="2800" b="1">
                <a:latin typeface="Century Gothic" pitchFamily="34" charset="0"/>
              </a:endParaRPr>
            </a:p>
          </p:txBody>
        </p:sp>
        <p:sp>
          <p:nvSpPr>
            <p:cNvPr id="12300" name="Oval 14"/>
            <p:cNvSpPr>
              <a:spLocks noChangeArrowheads="1"/>
            </p:cNvSpPr>
            <p:nvPr/>
          </p:nvSpPr>
          <p:spPr bwMode="auto">
            <a:xfrm>
              <a:off x="3331" y="6484"/>
              <a:ext cx="1441" cy="1260"/>
            </a:xfrm>
            <a:prstGeom prst="ellipse">
              <a:avLst/>
            </a:prstGeom>
            <a:solidFill>
              <a:srgbClr val="FFFFFF"/>
            </a:solidFill>
            <a:ln w="9525">
              <a:solidFill>
                <a:srgbClr val="000000"/>
              </a:solidFill>
              <a:round/>
              <a:headEnd/>
              <a:tailEnd/>
            </a:ln>
          </p:spPr>
          <p:txBody>
            <a:bodyPr/>
            <a:lstStyle/>
            <a:p>
              <a:pPr>
                <a:spcAft>
                  <a:spcPts val="1000"/>
                </a:spcAft>
                <a:defRPr/>
              </a:pPr>
              <a:r>
                <a:rPr lang="es-ES_tradnl" sz="1050" b="1" dirty="0">
                  <a:latin typeface="Century Gothic" pitchFamily="34" charset="0"/>
                </a:rPr>
                <a:t>ESCRITA</a:t>
              </a:r>
            </a:p>
            <a:p>
              <a:pPr algn="ctr">
                <a:spcAft>
                  <a:spcPts val="1000"/>
                </a:spcAft>
                <a:defRPr/>
              </a:pPr>
              <a:r>
                <a:rPr lang="es-ES_tradnl" sz="1050" b="1" dirty="0">
                  <a:latin typeface="Century Gothic" pitchFamily="34" charset="0"/>
                </a:rPr>
                <a:t>VISUO GRAFICA</a:t>
              </a:r>
              <a:endParaRPr lang="es-ES" sz="2800" b="1" dirty="0">
                <a:latin typeface="Century Gothic" pitchFamily="34" charset="0"/>
              </a:endParaRPr>
            </a:p>
          </p:txBody>
        </p:sp>
        <p:sp>
          <p:nvSpPr>
            <p:cNvPr id="12301" name="Line 15"/>
            <p:cNvSpPr>
              <a:spLocks noChangeShapeType="1"/>
            </p:cNvSpPr>
            <p:nvPr/>
          </p:nvSpPr>
          <p:spPr bwMode="auto">
            <a:xfrm flipH="1">
              <a:off x="2611" y="5944"/>
              <a:ext cx="361" cy="359"/>
            </a:xfrm>
            <a:prstGeom prst="line">
              <a:avLst/>
            </a:prstGeom>
            <a:noFill/>
            <a:ln w="9525">
              <a:solidFill>
                <a:srgbClr val="000000"/>
              </a:solidFill>
              <a:round/>
              <a:headEnd/>
              <a:tailEnd type="triangle" w="med" len="med"/>
            </a:ln>
          </p:spPr>
          <p:txBody>
            <a:bodyPr/>
            <a:lstStyle/>
            <a:p>
              <a:pPr>
                <a:defRPr/>
              </a:pPr>
              <a:endParaRPr lang="es-ES" sz="2800" b="1">
                <a:latin typeface="Century Gothic" pitchFamily="34" charset="0"/>
              </a:endParaRPr>
            </a:p>
          </p:txBody>
        </p:sp>
        <p:sp>
          <p:nvSpPr>
            <p:cNvPr id="12302" name="Line 16"/>
            <p:cNvSpPr>
              <a:spLocks noChangeShapeType="1"/>
            </p:cNvSpPr>
            <p:nvPr/>
          </p:nvSpPr>
          <p:spPr bwMode="auto">
            <a:xfrm>
              <a:off x="3331" y="5944"/>
              <a:ext cx="361" cy="359"/>
            </a:xfrm>
            <a:prstGeom prst="line">
              <a:avLst/>
            </a:prstGeom>
            <a:noFill/>
            <a:ln w="9525">
              <a:solidFill>
                <a:srgbClr val="000000"/>
              </a:solidFill>
              <a:round/>
              <a:headEnd/>
              <a:tailEnd type="triangle" w="med" len="med"/>
            </a:ln>
          </p:spPr>
          <p:txBody>
            <a:bodyPr/>
            <a:lstStyle/>
            <a:p>
              <a:pPr>
                <a:defRPr/>
              </a:pPr>
              <a:endParaRPr lang="es-ES" sz="2800" b="1">
                <a:latin typeface="Century Gothic" pitchFamily="34" charset="0"/>
              </a:endParaRPr>
            </a:p>
          </p:txBody>
        </p:sp>
        <p:sp>
          <p:nvSpPr>
            <p:cNvPr id="12303" name="Line 17"/>
            <p:cNvSpPr>
              <a:spLocks noChangeShapeType="1"/>
            </p:cNvSpPr>
            <p:nvPr/>
          </p:nvSpPr>
          <p:spPr bwMode="auto">
            <a:xfrm>
              <a:off x="5672" y="5944"/>
              <a:ext cx="0" cy="1620"/>
            </a:xfrm>
            <a:prstGeom prst="line">
              <a:avLst/>
            </a:prstGeom>
            <a:noFill/>
            <a:ln w="9525">
              <a:solidFill>
                <a:srgbClr val="000000"/>
              </a:solidFill>
              <a:round/>
              <a:headEnd/>
              <a:tailEnd/>
            </a:ln>
          </p:spPr>
          <p:txBody>
            <a:bodyPr/>
            <a:lstStyle/>
            <a:p>
              <a:pPr>
                <a:defRPr/>
              </a:pPr>
              <a:endParaRPr lang="es-ES" sz="2800" b="1">
                <a:latin typeface="Century Gothic" pitchFamily="34" charset="0"/>
              </a:endParaRPr>
            </a:p>
          </p:txBody>
        </p:sp>
        <p:sp>
          <p:nvSpPr>
            <p:cNvPr id="12304" name="Text Box 18"/>
            <p:cNvSpPr txBox="1">
              <a:spLocks noChangeArrowheads="1"/>
            </p:cNvSpPr>
            <p:nvPr/>
          </p:nvSpPr>
          <p:spPr bwMode="auto">
            <a:xfrm>
              <a:off x="5672" y="6484"/>
              <a:ext cx="1439" cy="1441"/>
            </a:xfrm>
            <a:prstGeom prst="rect">
              <a:avLst/>
            </a:prstGeom>
            <a:solidFill>
              <a:srgbClr val="FFFFFF"/>
            </a:solidFill>
            <a:ln w="9525">
              <a:solidFill>
                <a:srgbClr val="000000"/>
              </a:solidFill>
              <a:miter lim="800000"/>
              <a:headEnd/>
              <a:tailEnd/>
            </a:ln>
          </p:spPr>
          <p:txBody>
            <a:bodyPr/>
            <a:lstStyle/>
            <a:p>
              <a:pPr>
                <a:spcAft>
                  <a:spcPts val="1000"/>
                </a:spcAft>
                <a:defRPr/>
              </a:pPr>
              <a:r>
                <a:rPr lang="es-ES_tradnl" sz="1100" b="1" dirty="0">
                  <a:latin typeface="Century Gothic" pitchFamily="34" charset="0"/>
                </a:rPr>
                <a:t>- GESTOS</a:t>
              </a:r>
            </a:p>
            <a:p>
              <a:pPr>
                <a:spcAft>
                  <a:spcPts val="1000"/>
                </a:spcAft>
                <a:defRPr/>
              </a:pPr>
              <a:r>
                <a:rPr lang="es-ES_tradnl" sz="1100" b="1" dirty="0">
                  <a:latin typeface="Century Gothic" pitchFamily="34" charset="0"/>
                </a:rPr>
                <a:t>- SILBIDOS</a:t>
              </a:r>
            </a:p>
            <a:p>
              <a:pPr>
                <a:spcAft>
                  <a:spcPts val="1000"/>
                </a:spcAft>
                <a:defRPr/>
              </a:pPr>
              <a:r>
                <a:rPr lang="es-ES_tradnl" sz="1100" b="1" dirty="0">
                  <a:latin typeface="Century Gothic" pitchFamily="34" charset="0"/>
                </a:rPr>
                <a:t>- SEMÁFORO</a:t>
              </a:r>
            </a:p>
            <a:p>
              <a:pPr>
                <a:spcAft>
                  <a:spcPts val="1000"/>
                </a:spcAft>
                <a:defRPr/>
              </a:pPr>
              <a:r>
                <a:rPr lang="es-ES_tradnl" sz="1100" b="1" dirty="0">
                  <a:latin typeface="Century Gothic" pitchFamily="34" charset="0"/>
                </a:rPr>
                <a:t>- PINTURA</a:t>
              </a:r>
            </a:p>
            <a:p>
              <a:pPr>
                <a:spcAft>
                  <a:spcPts val="1000"/>
                </a:spcAft>
                <a:defRPr/>
              </a:pPr>
              <a:r>
                <a:rPr lang="es-ES_tradnl" sz="1100" b="1" dirty="0">
                  <a:latin typeface="Century Gothic" pitchFamily="34" charset="0"/>
                </a:rPr>
                <a:t>- MÚSICA</a:t>
              </a:r>
              <a:endParaRPr lang="es-ES" sz="2800" b="1" dirty="0">
                <a:latin typeface="Century Gothic" pitchFamily="34" charset="0"/>
              </a:endParaRPr>
            </a:p>
          </p:txBody>
        </p:sp>
        <p:sp>
          <p:nvSpPr>
            <p:cNvPr id="12305" name="Line 19"/>
            <p:cNvSpPr>
              <a:spLocks noChangeShapeType="1"/>
            </p:cNvSpPr>
            <p:nvPr/>
          </p:nvSpPr>
          <p:spPr bwMode="auto">
            <a:xfrm>
              <a:off x="8191" y="4684"/>
              <a:ext cx="0" cy="1800"/>
            </a:xfrm>
            <a:prstGeom prst="line">
              <a:avLst/>
            </a:prstGeom>
            <a:noFill/>
            <a:ln w="9525">
              <a:solidFill>
                <a:srgbClr val="000000"/>
              </a:solidFill>
              <a:round/>
              <a:headEnd/>
              <a:tailEnd/>
            </a:ln>
          </p:spPr>
          <p:txBody>
            <a:bodyPr/>
            <a:lstStyle/>
            <a:p>
              <a:pPr>
                <a:defRPr/>
              </a:pPr>
              <a:endParaRPr lang="es-ES" sz="2800" b="1">
                <a:latin typeface="Century Gothic" pitchFamily="34" charset="0"/>
              </a:endParaRPr>
            </a:p>
          </p:txBody>
        </p:sp>
        <p:sp>
          <p:nvSpPr>
            <p:cNvPr id="12306" name="Text Box 20"/>
            <p:cNvSpPr txBox="1">
              <a:spLocks noChangeArrowheads="1"/>
            </p:cNvSpPr>
            <p:nvPr/>
          </p:nvSpPr>
          <p:spPr bwMode="auto">
            <a:xfrm>
              <a:off x="8191" y="5224"/>
              <a:ext cx="1980" cy="1441"/>
            </a:xfrm>
            <a:prstGeom prst="rect">
              <a:avLst/>
            </a:prstGeom>
            <a:solidFill>
              <a:srgbClr val="FFFFFF"/>
            </a:solidFill>
            <a:ln w="9525">
              <a:solidFill>
                <a:srgbClr val="000000"/>
              </a:solidFill>
              <a:miter lim="800000"/>
              <a:headEnd/>
              <a:tailEnd/>
            </a:ln>
          </p:spPr>
          <p:txBody>
            <a:bodyPr/>
            <a:lstStyle/>
            <a:p>
              <a:pPr>
                <a:spcAft>
                  <a:spcPts val="1000"/>
                </a:spcAft>
                <a:defRPr/>
              </a:pPr>
              <a:r>
                <a:rPr lang="es-ES_tradnl" sz="1100" b="1" dirty="0">
                  <a:latin typeface="Century Gothic" pitchFamily="34" charset="0"/>
                </a:rPr>
                <a:t>- ANIMALES</a:t>
              </a:r>
            </a:p>
            <a:p>
              <a:pPr>
                <a:spcAft>
                  <a:spcPts val="1000"/>
                </a:spcAft>
                <a:defRPr/>
              </a:pPr>
              <a:r>
                <a:rPr lang="es-ES_tradnl" sz="1100" b="1" dirty="0">
                  <a:latin typeface="Century Gothic" pitchFamily="34" charset="0"/>
                </a:rPr>
                <a:t>- VEGETALES</a:t>
              </a:r>
            </a:p>
            <a:p>
              <a:pPr>
                <a:spcAft>
                  <a:spcPts val="1000"/>
                </a:spcAft>
                <a:defRPr/>
              </a:pPr>
              <a:r>
                <a:rPr lang="es-ES_tradnl" sz="1100" b="1" dirty="0">
                  <a:latin typeface="Century Gothic" pitchFamily="34" charset="0"/>
                </a:rPr>
                <a:t>  MAQUINAS </a:t>
              </a:r>
            </a:p>
            <a:p>
              <a:pPr>
                <a:spcAft>
                  <a:spcPts val="1000"/>
                </a:spcAft>
                <a:defRPr/>
              </a:pPr>
              <a:r>
                <a:rPr lang="es-ES_tradnl" sz="1100" b="1" dirty="0">
                  <a:latin typeface="Century Gothic" pitchFamily="34" charset="0"/>
                </a:rPr>
                <a:t>  (ROBOTS)</a:t>
              </a:r>
            </a:p>
            <a:p>
              <a:pPr>
                <a:defRPr/>
              </a:pPr>
              <a:endParaRPr lang="es-ES" sz="2800" b="1" dirty="0">
                <a:latin typeface="Century Gothic" pitchFamily="34" charset="0"/>
              </a:endParaRPr>
            </a:p>
          </p:txBody>
        </p:sp>
      </p:grpSp>
      <p:sp>
        <p:nvSpPr>
          <p:cNvPr id="11267" name="Rectangle 21"/>
          <p:cNvSpPr>
            <a:spLocks noChangeArrowheads="1"/>
          </p:cNvSpPr>
          <p:nvPr/>
        </p:nvSpPr>
        <p:spPr bwMode="auto">
          <a:xfrm>
            <a:off x="714375" y="260648"/>
            <a:ext cx="7715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6176" bIns="38088" anchor="ctr">
            <a:spAutoFit/>
          </a:bodyPr>
          <a:lstStyle/>
          <a:p>
            <a:pPr algn="ctr"/>
            <a:r>
              <a:rPr lang="es-ES" sz="2000" b="1" dirty="0" smtClean="0">
                <a:solidFill>
                  <a:srgbClr val="C00000"/>
                </a:solidFill>
                <a:latin typeface="Century Gothic" pitchFamily="34" charset="0"/>
                <a:cs typeface="Times New Roman" pitchFamily="18" charset="0"/>
              </a:rPr>
              <a:t>Clasificación general de la comunicación</a:t>
            </a:r>
            <a:endParaRPr lang="es-ES" b="1" dirty="0" smtClean="0">
              <a:solidFill>
                <a:srgbClr val="C00000"/>
              </a:solidFill>
              <a:latin typeface="Century Gothic" pitchFamily="34" charset="0"/>
              <a:cs typeface="Times New Roman" pitchFamily="18" charset="0"/>
            </a:endParaRPr>
          </a:p>
          <a:p>
            <a:pPr algn="ctr" eaLnBrk="0" hangingPunct="0"/>
            <a:r>
              <a:rPr lang="es-ES" sz="2000" b="1" dirty="0" smtClean="0">
                <a:solidFill>
                  <a:srgbClr val="C00000"/>
                </a:solidFill>
                <a:latin typeface="Century Gothic" pitchFamily="34" charset="0"/>
                <a:ea typeface="Times New Roman" pitchFamily="18" charset="0"/>
                <a:cs typeface="Arial" pitchFamily="34" charset="0"/>
              </a:rPr>
              <a:t>		</a:t>
            </a:r>
            <a:endParaRPr lang="es-PE" sz="3200" b="1" dirty="0">
              <a:solidFill>
                <a:srgbClr val="C00000"/>
              </a:solidFill>
              <a:latin typeface="Century Gothic"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548010"/>
            <a:ext cx="7918648" cy="576734"/>
          </a:xfrm>
        </p:spPr>
        <p:txBody>
          <a:bodyPr/>
          <a:lstStyle/>
          <a:p>
            <a:pPr eaLnBrk="1" hangingPunct="1"/>
            <a:r>
              <a:rPr lang="es-ES" sz="3200" b="1" dirty="0" smtClean="0">
                <a:latin typeface="Century Gothic" pitchFamily="34" charset="0"/>
              </a:rPr>
              <a:t>Funciones de la comunicación</a:t>
            </a:r>
          </a:p>
        </p:txBody>
      </p:sp>
      <p:sp>
        <p:nvSpPr>
          <p:cNvPr id="81923" name="Rectangle 3"/>
          <p:cNvSpPr>
            <a:spLocks noGrp="1" noChangeArrowheads="1"/>
          </p:cNvSpPr>
          <p:nvPr>
            <p:ph type="body" idx="1"/>
          </p:nvPr>
        </p:nvSpPr>
        <p:spPr>
          <a:xfrm>
            <a:off x="684213" y="1844824"/>
            <a:ext cx="7696200" cy="3657600"/>
          </a:xfrm>
        </p:spPr>
        <p:txBody>
          <a:bodyPr/>
          <a:lstStyle/>
          <a:p>
            <a:pPr marL="0" indent="0" algn="just" eaLnBrk="1" hangingPunct="1">
              <a:lnSpc>
                <a:spcPct val="90000"/>
              </a:lnSpc>
              <a:buFontTx/>
              <a:buNone/>
            </a:pPr>
            <a:r>
              <a:rPr lang="es-ES" sz="2400" dirty="0" smtClean="0">
                <a:latin typeface="Century Gothic" pitchFamily="34" charset="0"/>
              </a:rPr>
              <a:t>Se emplea en las siguientes funciones principales dentro de un grupo o equipo: </a:t>
            </a:r>
          </a:p>
          <a:p>
            <a:pPr marL="0" indent="0" algn="just" eaLnBrk="1" hangingPunct="1">
              <a:lnSpc>
                <a:spcPct val="90000"/>
              </a:lnSpc>
              <a:buFontTx/>
              <a:buNone/>
            </a:pPr>
            <a:endParaRPr lang="es-ES" sz="2400" dirty="0">
              <a:latin typeface="Century Gothic" pitchFamily="34" charset="0"/>
            </a:endParaRPr>
          </a:p>
          <a:p>
            <a:pPr marL="0" indent="0" algn="just" eaLnBrk="1" hangingPunct="1">
              <a:lnSpc>
                <a:spcPct val="90000"/>
              </a:lnSpc>
              <a:buFontTx/>
              <a:buNone/>
            </a:pPr>
            <a:r>
              <a:rPr lang="es-ES" sz="2400" b="1" dirty="0" smtClean="0">
                <a:latin typeface="Century Gothic" pitchFamily="34" charset="0"/>
              </a:rPr>
              <a:t>a). Control</a:t>
            </a:r>
            <a:r>
              <a:rPr lang="es-ES" sz="2400" b="1" dirty="0">
                <a:latin typeface="Century Gothic" pitchFamily="34" charset="0"/>
              </a:rPr>
              <a:t>.</a:t>
            </a:r>
            <a:r>
              <a:rPr lang="es-ES" sz="2400" dirty="0" smtClean="0">
                <a:latin typeface="Century Gothic" pitchFamily="34" charset="0"/>
              </a:rPr>
              <a:t> La comunicación controla el comportamiento individual. Las organizaciones, poseen jerarquías de autoridad y guías formales a las que deben </a:t>
            </a:r>
          </a:p>
          <a:p>
            <a:pPr marL="0" indent="0" algn="just" eaLnBrk="1" hangingPunct="1">
              <a:lnSpc>
                <a:spcPct val="90000"/>
              </a:lnSpc>
              <a:buFontTx/>
              <a:buNone/>
            </a:pPr>
            <a:r>
              <a:rPr lang="es-ES" sz="2400" dirty="0" smtClean="0">
                <a:latin typeface="Century Gothic" pitchFamily="34" charset="0"/>
              </a:rPr>
              <a:t>regirse los empleados. </a:t>
            </a:r>
          </a:p>
          <a:p>
            <a:pPr marL="0" indent="0" algn="just" eaLnBrk="1" hangingPunct="1">
              <a:lnSpc>
                <a:spcPct val="90000"/>
              </a:lnSpc>
              <a:buFontTx/>
              <a:buNone/>
            </a:pPr>
            <a:endParaRPr lang="es-ES" sz="2400" dirty="0">
              <a:latin typeface="Century Gothic" pitchFamily="34" charset="0"/>
            </a:endParaRPr>
          </a:p>
          <a:p>
            <a:pPr marL="0" indent="0" algn="just" eaLnBrk="1" hangingPunct="1">
              <a:lnSpc>
                <a:spcPct val="90000"/>
              </a:lnSpc>
              <a:buFontTx/>
              <a:buNone/>
            </a:pPr>
            <a:r>
              <a:rPr lang="es-ES" sz="2400" dirty="0" smtClean="0">
                <a:latin typeface="Century Gothic" pitchFamily="34" charset="0"/>
              </a:rPr>
              <a:t>Esta función de control además se da en la comunicación informal.  </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152400"/>
            <a:ext cx="8062664" cy="1189038"/>
          </a:xfrm>
        </p:spPr>
        <p:txBody>
          <a:bodyPr/>
          <a:lstStyle/>
          <a:p>
            <a:pPr eaLnBrk="1" hangingPunct="1"/>
            <a:r>
              <a:rPr lang="es-ES" sz="3200" b="1" dirty="0" smtClean="0">
                <a:latin typeface="Century Gothic" pitchFamily="34" charset="0"/>
              </a:rPr>
              <a:t>Funciones de la comunicación</a:t>
            </a:r>
          </a:p>
        </p:txBody>
      </p:sp>
      <p:sp>
        <p:nvSpPr>
          <p:cNvPr id="82947" name="Rectangle 3"/>
          <p:cNvSpPr>
            <a:spLocks noGrp="1" noChangeArrowheads="1"/>
          </p:cNvSpPr>
          <p:nvPr>
            <p:ph type="body" idx="1"/>
          </p:nvPr>
        </p:nvSpPr>
        <p:spPr>
          <a:xfrm>
            <a:off x="755576" y="2132955"/>
            <a:ext cx="7488832" cy="2880221"/>
          </a:xfrm>
        </p:spPr>
        <p:txBody>
          <a:bodyPr/>
          <a:lstStyle/>
          <a:p>
            <a:pPr marL="0" indent="0" algn="just" eaLnBrk="1" hangingPunct="1">
              <a:lnSpc>
                <a:spcPct val="80000"/>
              </a:lnSpc>
              <a:buFontTx/>
              <a:buNone/>
            </a:pPr>
            <a:r>
              <a:rPr lang="es-ES" sz="2400" b="1" dirty="0" smtClean="0">
                <a:latin typeface="Century Gothic" pitchFamily="34" charset="0"/>
              </a:rPr>
              <a:t>b). Motivación</a:t>
            </a:r>
            <a:r>
              <a:rPr lang="es-ES" sz="2400" b="1" dirty="0">
                <a:latin typeface="Century Gothic" pitchFamily="34" charset="0"/>
              </a:rPr>
              <a:t>.</a:t>
            </a:r>
            <a:r>
              <a:rPr lang="es-ES" sz="2400" dirty="0" smtClean="0">
                <a:latin typeface="Century Gothic" pitchFamily="34" charset="0"/>
              </a:rPr>
              <a:t> Lo realiza en el sentido que esclarece a los empleados qué es lo que debe hacerse, si se están desempeñando de forma adecuada y lo que deben hacer para optimizar su rendimiento. En este  sentido, el establecimiento de metas especificas, la retroalimentación sobre el avance hacia el logro de la meta y el reforzamiento de un comportamiento deseado, incita la motivación.</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337" y="260648"/>
            <a:ext cx="9505255" cy="973138"/>
          </a:xfrm>
        </p:spPr>
        <p:txBody>
          <a:bodyPr/>
          <a:lstStyle/>
          <a:p>
            <a:pPr eaLnBrk="1" hangingPunct="1"/>
            <a:r>
              <a:rPr lang="es-ES" sz="2800" b="1" dirty="0" smtClean="0">
                <a:latin typeface="Century Gothic" pitchFamily="34" charset="0"/>
              </a:rPr>
              <a:t>Funciones de la comunicación </a:t>
            </a:r>
          </a:p>
        </p:txBody>
      </p:sp>
      <p:sp>
        <p:nvSpPr>
          <p:cNvPr id="83971" name="Rectangle 3"/>
          <p:cNvSpPr>
            <a:spLocks noGrp="1" noChangeArrowheads="1"/>
          </p:cNvSpPr>
          <p:nvPr>
            <p:ph type="body" idx="1"/>
          </p:nvPr>
        </p:nvSpPr>
        <p:spPr>
          <a:xfrm>
            <a:off x="683568" y="1772816"/>
            <a:ext cx="7776864" cy="3528392"/>
          </a:xfrm>
        </p:spPr>
        <p:txBody>
          <a:bodyPr/>
          <a:lstStyle/>
          <a:p>
            <a:pPr marL="0" indent="0" algn="just" eaLnBrk="1" hangingPunct="1">
              <a:lnSpc>
                <a:spcPct val="90000"/>
              </a:lnSpc>
              <a:buFontTx/>
              <a:buNone/>
            </a:pPr>
            <a:r>
              <a:rPr lang="es-ES" sz="2400" b="1" dirty="0" smtClean="0">
                <a:latin typeface="Century Gothic" pitchFamily="34" charset="0"/>
              </a:rPr>
              <a:t>c). Expresión emocional; </a:t>
            </a:r>
            <a:r>
              <a:rPr lang="es-ES" sz="2400" dirty="0" smtClean="0">
                <a:latin typeface="Century Gothic" pitchFamily="34" charset="0"/>
              </a:rPr>
              <a:t>Gran parte de los empleados, observan su trabajo como un medio para interactuar con los demás, y por el que se transmiten fracasos y de igual </a:t>
            </a:r>
          </a:p>
          <a:p>
            <a:pPr algn="just" eaLnBrk="1" hangingPunct="1">
              <a:lnSpc>
                <a:spcPct val="90000"/>
              </a:lnSpc>
              <a:buFontTx/>
              <a:buNone/>
            </a:pPr>
            <a:r>
              <a:rPr lang="es-ES" sz="2400" dirty="0" smtClean="0">
                <a:latin typeface="Century Gothic" pitchFamily="34" charset="0"/>
              </a:rPr>
              <a:t>manera satisfacciones.</a:t>
            </a:r>
          </a:p>
          <a:p>
            <a:pPr algn="just" eaLnBrk="1" hangingPunct="1">
              <a:lnSpc>
                <a:spcPct val="90000"/>
              </a:lnSpc>
              <a:buFontTx/>
              <a:buNone/>
            </a:pPr>
            <a:endParaRPr lang="es-ES" sz="2400" dirty="0" smtClean="0">
              <a:latin typeface="Century Gothic" pitchFamily="34" charset="0"/>
            </a:endParaRPr>
          </a:p>
          <a:p>
            <a:pPr marL="0" indent="0" algn="just" eaLnBrk="1" hangingPunct="1">
              <a:lnSpc>
                <a:spcPct val="90000"/>
              </a:lnSpc>
              <a:buFontTx/>
              <a:buNone/>
            </a:pPr>
            <a:r>
              <a:rPr lang="es-ES" sz="2400" b="1" dirty="0" smtClean="0">
                <a:latin typeface="Century Gothic" pitchFamily="34" charset="0"/>
              </a:rPr>
              <a:t>d). Información;</a:t>
            </a:r>
            <a:r>
              <a:rPr lang="es-ES" sz="2400" dirty="0" smtClean="0">
                <a:latin typeface="Century Gothic" pitchFamily="34" charset="0"/>
              </a:rPr>
              <a:t> La comunicación se constituye como una ayuda importante en la solución de problemas; se le puede denominar facilitador en la toma de decisiones.</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WordArt 4"/>
          <p:cNvSpPr>
            <a:spLocks noChangeArrowheads="1" noChangeShapeType="1" noTextEdit="1"/>
          </p:cNvSpPr>
          <p:nvPr/>
        </p:nvSpPr>
        <p:spPr bwMode="auto">
          <a:xfrm>
            <a:off x="1209675" y="188913"/>
            <a:ext cx="6724650" cy="762000"/>
          </a:xfrm>
          <a:prstGeom prst="rect">
            <a:avLst/>
          </a:prstGeom>
        </p:spPr>
        <p:txBody>
          <a:bodyPr wrap="none" fromWordArt="1">
            <a:prstTxWarp prst="textDeflate">
              <a:avLst>
                <a:gd name="adj" fmla="val 26227"/>
              </a:avLst>
            </a:prstTxWarp>
          </a:bodyPr>
          <a:lstStyle/>
          <a:p>
            <a:r>
              <a:rPr lang="es-MX" sz="3600" kern="10" dirty="0" smtClean="0">
                <a:ln w="9525">
                  <a:solidFill>
                    <a:srgbClr val="000000"/>
                  </a:solidFill>
                  <a:round/>
                  <a:headEnd/>
                  <a:tailEnd/>
                </a:ln>
                <a:solidFill>
                  <a:srgbClr val="000000"/>
                </a:solidFill>
                <a:latin typeface="Impact"/>
              </a:rPr>
              <a:t>Características </a:t>
            </a:r>
            <a:r>
              <a:rPr lang="es-MX" sz="3600" kern="10" dirty="0">
                <a:ln w="9525">
                  <a:solidFill>
                    <a:srgbClr val="000000"/>
                  </a:solidFill>
                  <a:round/>
                  <a:headEnd/>
                  <a:tailEnd/>
                </a:ln>
                <a:solidFill>
                  <a:srgbClr val="000000"/>
                </a:solidFill>
                <a:latin typeface="Impact"/>
              </a:rPr>
              <a:t>de la Comunicación</a:t>
            </a:r>
          </a:p>
        </p:txBody>
      </p:sp>
      <p:sp>
        <p:nvSpPr>
          <p:cNvPr id="84995" name="Rectangle 6"/>
          <p:cNvSpPr>
            <a:spLocks noChangeArrowheads="1"/>
          </p:cNvSpPr>
          <p:nvPr/>
        </p:nvSpPr>
        <p:spPr bwMode="auto">
          <a:xfrm>
            <a:off x="0" y="1766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s-MX"/>
          </a:p>
        </p:txBody>
      </p:sp>
      <p:sp>
        <p:nvSpPr>
          <p:cNvPr id="84996" name="Rectangle 8"/>
          <p:cNvSpPr>
            <a:spLocks noChangeArrowheads="1"/>
          </p:cNvSpPr>
          <p:nvPr/>
        </p:nvSpPr>
        <p:spPr bwMode="auto">
          <a:xfrm>
            <a:off x="0" y="1766888"/>
            <a:ext cx="2925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s-MX"/>
          </a:p>
        </p:txBody>
      </p:sp>
      <p:graphicFrame>
        <p:nvGraphicFramePr>
          <p:cNvPr id="126155" name="Group 203"/>
          <p:cNvGraphicFramePr>
            <a:graphicFrameLocks noGrp="1"/>
          </p:cNvGraphicFramePr>
          <p:nvPr>
            <p:extLst>
              <p:ext uri="{D42A27DB-BD31-4B8C-83A1-F6EECF244321}">
                <p14:modId xmlns:p14="http://schemas.microsoft.com/office/powerpoint/2010/main" val="659245273"/>
              </p:ext>
            </p:extLst>
          </p:nvPr>
        </p:nvGraphicFramePr>
        <p:xfrm>
          <a:off x="683568" y="1556792"/>
          <a:ext cx="7561263" cy="4795837"/>
        </p:xfrm>
        <a:graphic>
          <a:graphicData uri="http://schemas.openxmlformats.org/drawingml/2006/table">
            <a:tbl>
              <a:tblPr/>
              <a:tblGrid>
                <a:gridCol w="2722563"/>
                <a:gridCol w="2419350"/>
                <a:gridCol w="2419350"/>
              </a:tblGrid>
              <a:tr h="4223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Century Gothic"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00"/>
                          </a:solidFill>
                          <a:effectLst/>
                          <a:latin typeface="Century Gothic" pitchFamily="34" charset="0"/>
                          <a:cs typeface="Tahoma" pitchFamily="34" charset="0"/>
                        </a:rPr>
                        <a:t>Comunicación Oral</a:t>
                      </a:r>
                      <a:endParaRPr kumimoji="0" lang="es-ES" sz="1400" b="0" i="0" u="none" strike="noStrike" cap="none" normalizeH="0" baseline="0" smtClean="0">
                        <a:ln>
                          <a:noFill/>
                        </a:ln>
                        <a:solidFill>
                          <a:schemeClr val="tx1"/>
                        </a:solidFill>
                        <a:effectLst/>
                        <a:latin typeface="Century Gothic"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Comunicación Escrita</a:t>
                      </a:r>
                      <a:endParaRPr kumimoji="0" lang="es-ES" sz="1400" b="1" i="0" u="none" strike="noStrike" cap="none" normalizeH="0" baseline="0" smtClean="0">
                        <a:ln>
                          <a:noFill/>
                        </a:ln>
                        <a:solidFill>
                          <a:schemeClr val="tx1"/>
                        </a:solidFill>
                        <a:effectLst/>
                        <a:latin typeface="Century Gothic"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Sonidos / signos gráficos</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entury Gothic" pitchFamily="34" charset="0"/>
                          <a:ea typeface="Times New Roman" pitchFamily="18" charset="0"/>
                          <a:cs typeface="Tahoma" pitchFamily="34" charset="0"/>
                        </a:rPr>
                        <a:t>Canal auditivo</a:t>
                      </a:r>
                      <a:endParaRPr kumimoji="0" lang="es-ES" sz="1400" b="0" i="0" u="none" strike="noStrike" cap="none" normalizeH="0" baseline="0" dirty="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Canal visual</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91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Sobre la marcha ya lo ves todo</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Signos sucesivamente</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Signos simultáneamente</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065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Century Gothic"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Espontánea (natural, no elaborada)</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Elaborada (planificación y corrección)</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477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En el tiempo y el espacio</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Inmediata</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Diferida</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08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Century Gothic"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Efímera</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Duradera</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049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Gestos, acento, tamaño y tipo de letra</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Códigos no verbales</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Códigos verbales</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049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Posibilidad de observar las reacciones del interlocutor</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Interacción</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No-interacción</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91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Contexto espacio-temporal</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Contexto extralingüístico</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No contexto extralingüístico</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08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Century Gothic"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entury Gothic" pitchFamily="34" charset="0"/>
                          <a:ea typeface="Times New Roman" pitchFamily="18" charset="0"/>
                          <a:cs typeface="Tahoma" pitchFamily="34" charset="0"/>
                        </a:rPr>
                        <a:t>Innata</a:t>
                      </a:r>
                      <a:endParaRPr kumimoji="0" lang="es-ES" sz="1400" b="0" i="0" u="none" strike="noStrike" cap="none" normalizeH="0" baseline="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entury Gothic" pitchFamily="34" charset="0"/>
                          <a:ea typeface="Times New Roman" pitchFamily="18" charset="0"/>
                          <a:cs typeface="Tahoma" pitchFamily="34" charset="0"/>
                        </a:rPr>
                        <a:t>Aprendida</a:t>
                      </a:r>
                      <a:endParaRPr kumimoji="0" lang="es-ES" sz="1400" b="0" i="0" u="none" strike="noStrike" cap="none" normalizeH="0" baseline="0" dirty="0" smtClean="0">
                        <a:ln>
                          <a:noFill/>
                        </a:ln>
                        <a:solidFill>
                          <a:schemeClr val="tx1"/>
                        </a:solidFill>
                        <a:effectLst/>
                        <a:latin typeface="Century Gothic" pitchFamily="34" charset="0"/>
                        <a:ea typeface="Times New Roman" pitchFamily="18" charset="0"/>
                        <a:cs typeface="Tahoma" pitchFamily="34"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1844824"/>
            <a:ext cx="7632848" cy="3477875"/>
          </a:xfrm>
          <a:prstGeom prst="rect">
            <a:avLst/>
          </a:prstGeom>
          <a:noFill/>
        </p:spPr>
        <p:txBody>
          <a:bodyPr wrap="square" rtlCol="0">
            <a:spAutoFit/>
          </a:bodyPr>
          <a:lstStyle/>
          <a:p>
            <a:pPr marL="285750" indent="-285750" algn="just">
              <a:buFont typeface="Arial" pitchFamily="34" charset="0"/>
              <a:buChar char="•"/>
            </a:pPr>
            <a:r>
              <a:rPr lang="es-MX" sz="2000" dirty="0">
                <a:latin typeface="Century Gothic" pitchFamily="34" charset="0"/>
              </a:rPr>
              <a:t>Charles Sanders Pierce (1839-1914) es creador de la lógica semiótica, también conocida como lógica </a:t>
            </a:r>
            <a:r>
              <a:rPr lang="es-MX" sz="2000" dirty="0" err="1">
                <a:latin typeface="Century Gothic" pitchFamily="34" charset="0"/>
              </a:rPr>
              <a:t>abductiva</a:t>
            </a:r>
            <a:r>
              <a:rPr lang="es-MX" sz="2000" dirty="0">
                <a:latin typeface="Century Gothic" pitchFamily="34" charset="0"/>
              </a:rPr>
              <a:t>. Es autor de </a:t>
            </a:r>
            <a:r>
              <a:rPr lang="es-MX" sz="2000" dirty="0" smtClean="0">
                <a:latin typeface="Century Gothic" pitchFamily="34" charset="0"/>
              </a:rPr>
              <a:t>la teoría </a:t>
            </a:r>
            <a:r>
              <a:rPr lang="es-MX" sz="2000" dirty="0">
                <a:latin typeface="Century Gothic" pitchFamily="34" charset="0"/>
              </a:rPr>
              <a:t>general de los signos más completa por el momento</a:t>
            </a:r>
            <a:r>
              <a:rPr lang="es-MX" sz="2000" dirty="0" smtClean="0">
                <a:latin typeface="Century Gothic" pitchFamily="34" charset="0"/>
              </a:rPr>
              <a:t>.</a:t>
            </a:r>
          </a:p>
          <a:p>
            <a:pPr marL="285750" indent="-285750" algn="just">
              <a:buFont typeface="Arial" pitchFamily="34" charset="0"/>
              <a:buChar char="•"/>
            </a:pPr>
            <a:r>
              <a:rPr lang="es-MX" sz="2000" dirty="0">
                <a:latin typeface="Century Gothic" pitchFamily="34" charset="0"/>
              </a:rPr>
              <a:t>Definición propuesta en 1997 por Alexander Luria, </a:t>
            </a:r>
            <a:r>
              <a:rPr lang="es-MX" sz="2000" dirty="0" err="1" smtClean="0">
                <a:latin typeface="Century Gothic" pitchFamily="34" charset="0"/>
              </a:rPr>
              <a:t>neuro</a:t>
            </a:r>
            <a:r>
              <a:rPr lang="es-MX" sz="2000" dirty="0" smtClean="0">
                <a:latin typeface="Century Gothic" pitchFamily="34" charset="0"/>
              </a:rPr>
              <a:t>-psicólogo </a:t>
            </a:r>
            <a:r>
              <a:rPr lang="es-MX" sz="2000" dirty="0">
                <a:latin typeface="Century Gothic" pitchFamily="34" charset="0"/>
              </a:rPr>
              <a:t>ruso</a:t>
            </a:r>
            <a:r>
              <a:rPr lang="es-MX" sz="2000" dirty="0" smtClean="0">
                <a:latin typeface="Century Gothic" pitchFamily="34" charset="0"/>
              </a:rPr>
              <a:t>.</a:t>
            </a:r>
          </a:p>
          <a:p>
            <a:pPr marL="285750" indent="-285750" algn="just">
              <a:buFont typeface="Arial" pitchFamily="34" charset="0"/>
              <a:buChar char="•"/>
            </a:pPr>
            <a:r>
              <a:rPr lang="es-MX" sz="2000" dirty="0">
                <a:latin typeface="Century Gothic" pitchFamily="34" charset="0"/>
              </a:rPr>
              <a:t>Aristóteles plantea en </a:t>
            </a:r>
            <a:r>
              <a:rPr lang="es-MX" sz="2000" i="1" dirty="0">
                <a:latin typeface="Century Gothic" pitchFamily="34" charset="0"/>
              </a:rPr>
              <a:t>La retórica</a:t>
            </a:r>
            <a:r>
              <a:rPr lang="es-MX" sz="2000" dirty="0">
                <a:latin typeface="Century Gothic" pitchFamily="34" charset="0"/>
              </a:rPr>
              <a:t>, el problema de entender la comunicación desde el punto de vista de la persuasión; es </a:t>
            </a:r>
            <a:r>
              <a:rPr lang="es-MX" sz="2000" dirty="0" smtClean="0">
                <a:latin typeface="Century Gothic" pitchFamily="34" charset="0"/>
              </a:rPr>
              <a:t>decir, la </a:t>
            </a:r>
            <a:r>
              <a:rPr lang="es-MX" sz="2000" dirty="0">
                <a:latin typeface="Century Gothic" pitchFamily="34" charset="0"/>
              </a:rPr>
              <a:t>capacidad de convencer a través de la palabra.</a:t>
            </a:r>
            <a:endParaRPr lang="es-MX" sz="2000" dirty="0" smtClean="0">
              <a:latin typeface="Century Gothic" pitchFamily="34" charset="0"/>
            </a:endParaRPr>
          </a:p>
          <a:p>
            <a:pPr marL="285750" indent="-285750" algn="just">
              <a:buFont typeface="Arial" pitchFamily="34" charset="0"/>
              <a:buChar char="•"/>
            </a:pPr>
            <a:endParaRPr lang="es-MX" sz="2000" dirty="0">
              <a:latin typeface="Century Gothic" pitchFamily="34" charset="0"/>
            </a:endParaRPr>
          </a:p>
        </p:txBody>
      </p:sp>
      <p:sp>
        <p:nvSpPr>
          <p:cNvPr id="3" name="2 CuadroTexto"/>
          <p:cNvSpPr txBox="1"/>
          <p:nvPr/>
        </p:nvSpPr>
        <p:spPr>
          <a:xfrm>
            <a:off x="899592" y="620688"/>
            <a:ext cx="7128792" cy="461665"/>
          </a:xfrm>
          <a:prstGeom prst="rect">
            <a:avLst/>
          </a:prstGeom>
          <a:noFill/>
        </p:spPr>
        <p:txBody>
          <a:bodyPr wrap="square" rtlCol="0">
            <a:spAutoFit/>
          </a:bodyPr>
          <a:lstStyle/>
          <a:p>
            <a:r>
              <a:rPr lang="es-MX" sz="2400" b="1" dirty="0" smtClean="0">
                <a:solidFill>
                  <a:schemeClr val="accent1">
                    <a:lumMod val="50000"/>
                  </a:schemeClr>
                </a:solidFill>
                <a:latin typeface="Century Gothic" pitchFamily="34" charset="0"/>
              </a:rPr>
              <a:t>Referencia Bibliográfica</a:t>
            </a:r>
            <a:endParaRPr lang="es-MX" sz="2400" b="1" dirty="0">
              <a:solidFill>
                <a:schemeClr val="accent1">
                  <a:lumMod val="50000"/>
                </a:schemeClr>
              </a:solidFill>
              <a:latin typeface="Century Gothic" pitchFamily="34" charset="0"/>
            </a:endParaRPr>
          </a:p>
        </p:txBody>
      </p:sp>
    </p:spTree>
    <p:extLst>
      <p:ext uri="{BB962C8B-B14F-4D97-AF65-F5344CB8AC3E}">
        <p14:creationId xmlns:p14="http://schemas.microsoft.com/office/powerpoint/2010/main" val="376518268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24528"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971600" y="1556792"/>
            <a:ext cx="7452828" cy="648072"/>
          </a:xfrm>
          <a:prstGeom prst="rect">
            <a:avLst/>
          </a:prstGeom>
        </p:spPr>
      </p:pic>
      <p:pic>
        <p:nvPicPr>
          <p:cNvPr id="5" name="Picture 4"/>
          <p:cNvPicPr>
            <a:picLocks noChangeAspect="1"/>
          </p:cNvPicPr>
          <p:nvPr/>
        </p:nvPicPr>
        <p:blipFill>
          <a:blip r:embed="rId3"/>
          <a:stretch>
            <a:fillRect/>
          </a:stretch>
        </p:blipFill>
        <p:spPr>
          <a:xfrm>
            <a:off x="611560" y="1268760"/>
            <a:ext cx="8233584" cy="4536504"/>
          </a:xfrm>
          <a:prstGeom prst="rect">
            <a:avLst/>
          </a:prstGeom>
        </p:spPr>
      </p:pic>
      <p:sp>
        <p:nvSpPr>
          <p:cNvPr id="6" name="TextBox 5"/>
          <p:cNvSpPr txBox="1"/>
          <p:nvPr/>
        </p:nvSpPr>
        <p:spPr>
          <a:xfrm>
            <a:off x="1115616" y="2780928"/>
            <a:ext cx="7344816" cy="2489143"/>
          </a:xfrm>
          <a:prstGeom prst="rect">
            <a:avLst/>
          </a:prstGeom>
          <a:noFill/>
        </p:spPr>
        <p:txBody>
          <a:bodyPr wrap="square" rtlCol="0">
            <a:spAutoFit/>
          </a:bodyPr>
          <a:lstStyle/>
          <a:p>
            <a:pPr>
              <a:lnSpc>
                <a:spcPct val="150000"/>
              </a:lnSpc>
            </a:pPr>
            <a:r>
              <a:rPr lang="es-ES_tradnl" sz="2100" dirty="0">
                <a:solidFill>
                  <a:srgbClr val="000090"/>
                </a:solidFill>
              </a:rPr>
              <a:t>Colaborador: </a:t>
            </a:r>
            <a:r>
              <a:rPr lang="es-ES_tradnl" sz="2100" dirty="0" smtClean="0"/>
              <a:t>Mtra. Rosario Barrera G</a:t>
            </a:r>
            <a:r>
              <a:rPr lang="es-ES_tradnl" sz="2100" dirty="0" smtClean="0"/>
              <a:t>álvez</a:t>
            </a:r>
            <a:endParaRPr lang="es-ES_tradnl" sz="2100" dirty="0"/>
          </a:p>
          <a:p>
            <a:pPr>
              <a:lnSpc>
                <a:spcPct val="150000"/>
              </a:lnSpc>
            </a:pPr>
            <a:r>
              <a:rPr lang="es-ES_tradnl" sz="2100" dirty="0">
                <a:solidFill>
                  <a:srgbClr val="000090"/>
                </a:solidFill>
              </a:rPr>
              <a:t>Nombre de la asignatura</a:t>
            </a:r>
            <a:r>
              <a:rPr lang="es-ES_tradnl" sz="2100" dirty="0" smtClean="0">
                <a:solidFill>
                  <a:srgbClr val="000090"/>
                </a:solidFill>
              </a:rPr>
              <a:t>: </a:t>
            </a:r>
            <a:r>
              <a:rPr lang="es-ES_tradnl" sz="2100" dirty="0" smtClean="0">
                <a:solidFill>
                  <a:schemeClr val="tx1">
                    <a:lumMod val="95000"/>
                    <a:lumOff val="5000"/>
                  </a:schemeClr>
                </a:solidFill>
              </a:rPr>
              <a:t>Desarrollo de habilidades del pensamiento</a:t>
            </a:r>
          </a:p>
          <a:p>
            <a:pPr>
              <a:lnSpc>
                <a:spcPct val="150000"/>
              </a:lnSpc>
            </a:pPr>
            <a:r>
              <a:rPr lang="es-ES_tradnl" sz="2100" dirty="0" smtClean="0">
                <a:solidFill>
                  <a:srgbClr val="000090"/>
                </a:solidFill>
              </a:rPr>
              <a:t>Programa Educativo</a:t>
            </a:r>
            <a:r>
              <a:rPr lang="es-ES_tradnl" sz="2100" dirty="0" smtClean="0"/>
              <a:t>: Programa de Nivelaci</a:t>
            </a:r>
            <a:r>
              <a:rPr lang="es-ES_tradnl" sz="2100" dirty="0" smtClean="0"/>
              <a:t>ón de la Licenciatura en Enfermería</a:t>
            </a:r>
            <a:endParaRPr lang="en-US" sz="2100" dirty="0"/>
          </a:p>
        </p:txBody>
      </p:sp>
    </p:spTree>
    <p:extLst>
      <p:ext uri="{BB962C8B-B14F-4D97-AF65-F5344CB8AC3E}">
        <p14:creationId xmlns:p14="http://schemas.microsoft.com/office/powerpoint/2010/main" val="57542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3"/>
          <p:cNvSpPr>
            <a:spLocks/>
          </p:cNvSpPr>
          <p:nvPr/>
        </p:nvSpPr>
        <p:spPr bwMode="auto">
          <a:xfrm>
            <a:off x="2393375" y="2285451"/>
            <a:ext cx="378425" cy="2475687"/>
          </a:xfrm>
          <a:prstGeom prst="leftBrace">
            <a:avLst>
              <a:gd name="adj1" fmla="val 165517"/>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MX">
              <a:latin typeface="Calibri" pitchFamily="34" charset="0"/>
            </a:endParaRPr>
          </a:p>
        </p:txBody>
      </p:sp>
      <p:sp>
        <p:nvSpPr>
          <p:cNvPr id="12292" name="AutoShape 4"/>
          <p:cNvSpPr>
            <a:spLocks/>
          </p:cNvSpPr>
          <p:nvPr/>
        </p:nvSpPr>
        <p:spPr bwMode="auto">
          <a:xfrm>
            <a:off x="4495800" y="1905000"/>
            <a:ext cx="228600" cy="1219200"/>
          </a:xfrm>
          <a:prstGeom prst="leftBrace">
            <a:avLst>
              <a:gd name="adj1" fmla="val 44444"/>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MX">
              <a:latin typeface="Calibri" pitchFamily="34" charset="0"/>
            </a:endParaRPr>
          </a:p>
        </p:txBody>
      </p:sp>
      <p:sp>
        <p:nvSpPr>
          <p:cNvPr id="12293" name="AutoShape 2"/>
          <p:cNvSpPr>
            <a:spLocks/>
          </p:cNvSpPr>
          <p:nvPr/>
        </p:nvSpPr>
        <p:spPr bwMode="auto">
          <a:xfrm>
            <a:off x="4419600" y="4343400"/>
            <a:ext cx="182563" cy="914400"/>
          </a:xfrm>
          <a:prstGeom prst="leftBrace">
            <a:avLst>
              <a:gd name="adj1" fmla="val 41739"/>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MX">
              <a:latin typeface="Calibri" pitchFamily="34" charset="0"/>
            </a:endParaRPr>
          </a:p>
        </p:txBody>
      </p:sp>
      <p:sp>
        <p:nvSpPr>
          <p:cNvPr id="12295" name="Rectangle 7"/>
          <p:cNvSpPr>
            <a:spLocks noChangeArrowheads="1"/>
          </p:cNvSpPr>
          <p:nvPr/>
        </p:nvSpPr>
        <p:spPr bwMode="auto">
          <a:xfrm>
            <a:off x="4860032" y="1931508"/>
            <a:ext cx="41764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a:solidFill>
                  <a:srgbClr val="000000"/>
                </a:solidFill>
                <a:latin typeface="Century Gothic" pitchFamily="34" charset="0"/>
              </a:rPr>
              <a:t>KINESTESICA – </a:t>
            </a:r>
            <a:r>
              <a:rPr lang="en-US" sz="1600" dirty="0" smtClean="0">
                <a:solidFill>
                  <a:srgbClr val="000000"/>
                </a:solidFill>
                <a:latin typeface="Century Gothic" pitchFamily="34" charset="0"/>
              </a:rPr>
              <a:t>corporal</a:t>
            </a:r>
          </a:p>
          <a:p>
            <a:pPr eaLnBrk="0" hangingPunct="0"/>
            <a:r>
              <a:rPr lang="en-US" sz="1600" dirty="0">
                <a:solidFill>
                  <a:srgbClr val="000000"/>
                </a:solidFill>
                <a:latin typeface="Century Gothic" pitchFamily="34" charset="0"/>
              </a:rPr>
              <a:t>PROXEMICA   - </a:t>
            </a:r>
            <a:r>
              <a:rPr lang="en-US" sz="1600" dirty="0" err="1">
                <a:solidFill>
                  <a:srgbClr val="000000"/>
                </a:solidFill>
                <a:latin typeface="Century Gothic" pitchFamily="34" charset="0"/>
              </a:rPr>
              <a:t>espacio</a:t>
            </a:r>
            <a:r>
              <a:rPr lang="en-US" sz="1600" dirty="0">
                <a:solidFill>
                  <a:srgbClr val="000000"/>
                </a:solidFill>
                <a:latin typeface="Century Gothic" pitchFamily="34" charset="0"/>
              </a:rPr>
              <a:t> </a:t>
            </a:r>
            <a:r>
              <a:rPr lang="en-US" sz="1600" dirty="0" err="1">
                <a:solidFill>
                  <a:srgbClr val="000000"/>
                </a:solidFill>
                <a:latin typeface="Century Gothic" pitchFamily="34" charset="0"/>
              </a:rPr>
              <a:t>físico</a:t>
            </a:r>
            <a:endParaRPr lang="en-US" sz="1600" dirty="0" smtClean="0">
              <a:latin typeface="Century Gothic" pitchFamily="34" charset="0"/>
              <a:cs typeface="Times New Roman" pitchFamily="18" charset="0"/>
            </a:endParaRPr>
          </a:p>
          <a:p>
            <a:pPr eaLnBrk="0" hangingPunct="0"/>
            <a:r>
              <a:rPr lang="en-US" sz="1600" dirty="0" smtClean="0">
                <a:solidFill>
                  <a:srgbClr val="000000"/>
                </a:solidFill>
                <a:latin typeface="Century Gothic" pitchFamily="34" charset="0"/>
              </a:rPr>
              <a:t>ICÓNICA         </a:t>
            </a:r>
            <a:r>
              <a:rPr lang="en-US" sz="1600" dirty="0">
                <a:solidFill>
                  <a:srgbClr val="000000"/>
                </a:solidFill>
                <a:latin typeface="Century Gothic" pitchFamily="34" charset="0"/>
              </a:rPr>
              <a:t>-  </a:t>
            </a:r>
            <a:r>
              <a:rPr lang="en-US" sz="1600" dirty="0" err="1">
                <a:solidFill>
                  <a:srgbClr val="000000"/>
                </a:solidFill>
                <a:latin typeface="Century Gothic" pitchFamily="34" charset="0"/>
              </a:rPr>
              <a:t>signos</a:t>
            </a:r>
            <a:endParaRPr lang="en-US" sz="1600" dirty="0" smtClean="0">
              <a:latin typeface="Century Gothic" pitchFamily="34" charset="0"/>
              <a:cs typeface="Times New Roman" pitchFamily="18" charset="0"/>
            </a:endParaRPr>
          </a:p>
          <a:p>
            <a:pPr eaLnBrk="0" hangingPunct="0"/>
            <a:r>
              <a:rPr lang="en-US" sz="1600" dirty="0" smtClean="0">
                <a:solidFill>
                  <a:srgbClr val="000000"/>
                </a:solidFill>
                <a:latin typeface="Century Gothic" pitchFamily="34" charset="0"/>
              </a:rPr>
              <a:t>PARA </a:t>
            </a:r>
            <a:r>
              <a:rPr lang="en-US" sz="1600" dirty="0">
                <a:solidFill>
                  <a:srgbClr val="000000"/>
                </a:solidFill>
                <a:latin typeface="Century Gothic" pitchFamily="34" charset="0"/>
              </a:rPr>
              <a:t>LINGÜÍSTICA - </a:t>
            </a:r>
            <a:r>
              <a:rPr lang="en-US" sz="1600" dirty="0" err="1" smtClean="0">
                <a:solidFill>
                  <a:srgbClr val="000000"/>
                </a:solidFill>
                <a:latin typeface="Century Gothic" pitchFamily="34" charset="0"/>
              </a:rPr>
              <a:t>modulación</a:t>
            </a:r>
            <a:r>
              <a:rPr lang="en-US" sz="1600" dirty="0" smtClean="0">
                <a:solidFill>
                  <a:srgbClr val="000000"/>
                </a:solidFill>
                <a:latin typeface="Century Gothic" pitchFamily="34" charset="0"/>
              </a:rPr>
              <a:t> </a:t>
            </a:r>
            <a:r>
              <a:rPr lang="en-US" sz="1600" dirty="0">
                <a:solidFill>
                  <a:srgbClr val="000000"/>
                </a:solidFill>
                <a:latin typeface="Century Gothic" pitchFamily="34" charset="0"/>
              </a:rPr>
              <a:t>de </a:t>
            </a:r>
            <a:r>
              <a:rPr lang="en-US" sz="1600" dirty="0" err="1">
                <a:solidFill>
                  <a:srgbClr val="000000"/>
                </a:solidFill>
                <a:latin typeface="Century Gothic" pitchFamily="34" charset="0"/>
              </a:rPr>
              <a:t>voz</a:t>
            </a:r>
            <a:endParaRPr lang="en-US" sz="1600" dirty="0">
              <a:latin typeface="Century Gothic" pitchFamily="34" charset="0"/>
            </a:endParaRPr>
          </a:p>
        </p:txBody>
      </p:sp>
      <p:sp>
        <p:nvSpPr>
          <p:cNvPr id="12296" name="Rectangle 8"/>
          <p:cNvSpPr>
            <a:spLocks noChangeArrowheads="1"/>
          </p:cNvSpPr>
          <p:nvPr/>
        </p:nvSpPr>
        <p:spPr bwMode="auto">
          <a:xfrm>
            <a:off x="0" y="3976688"/>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400">
                <a:solidFill>
                  <a:srgbClr val="000000"/>
                </a:solidFill>
                <a:latin typeface="Tahoma" pitchFamily="34" charset="0"/>
              </a:rPr>
              <a:t> </a:t>
            </a:r>
            <a:endParaRPr lang="en-US" sz="1200">
              <a:latin typeface="Calibri" pitchFamily="34" charset="0"/>
              <a:cs typeface="Times New Roman" pitchFamily="18" charset="0"/>
            </a:endParaRPr>
          </a:p>
          <a:p>
            <a:pPr eaLnBrk="0" hangingPunct="0"/>
            <a:endParaRPr lang="en-US">
              <a:latin typeface="Times New Roman" pitchFamily="18" charset="0"/>
            </a:endParaRPr>
          </a:p>
        </p:txBody>
      </p:sp>
      <p:sp>
        <p:nvSpPr>
          <p:cNvPr id="2" name="1 CuadroTexto"/>
          <p:cNvSpPr txBox="1"/>
          <p:nvPr/>
        </p:nvSpPr>
        <p:spPr>
          <a:xfrm>
            <a:off x="4842065" y="4484139"/>
            <a:ext cx="4032448" cy="923330"/>
          </a:xfrm>
          <a:prstGeom prst="rect">
            <a:avLst/>
          </a:prstGeom>
          <a:noFill/>
        </p:spPr>
        <p:txBody>
          <a:bodyPr wrap="square" rtlCol="0">
            <a:spAutoFit/>
          </a:bodyPr>
          <a:lstStyle/>
          <a:p>
            <a:pPr eaLnBrk="0" hangingPunct="0"/>
            <a:r>
              <a:rPr lang="en-US" dirty="0" smtClean="0">
                <a:solidFill>
                  <a:srgbClr val="000000"/>
                </a:solidFill>
                <a:latin typeface="Century Gothic" pitchFamily="34" charset="0"/>
              </a:rPr>
              <a:t>ESCRITA  </a:t>
            </a:r>
            <a:r>
              <a:rPr lang="en-US" dirty="0">
                <a:solidFill>
                  <a:srgbClr val="000000"/>
                </a:solidFill>
                <a:latin typeface="Century Gothic" pitchFamily="34" charset="0"/>
              </a:rPr>
              <a:t>-  leer </a:t>
            </a:r>
            <a:endParaRPr lang="en-US" dirty="0" smtClean="0">
              <a:latin typeface="Century Gothic" pitchFamily="34" charset="0"/>
              <a:cs typeface="Times New Roman" pitchFamily="18" charset="0"/>
            </a:endParaRPr>
          </a:p>
          <a:p>
            <a:pPr eaLnBrk="0" hangingPunct="0"/>
            <a:r>
              <a:rPr lang="en-US" dirty="0" smtClean="0">
                <a:solidFill>
                  <a:srgbClr val="000000"/>
                </a:solidFill>
                <a:latin typeface="Century Gothic" pitchFamily="34" charset="0"/>
              </a:rPr>
              <a:t>ORAL-  </a:t>
            </a:r>
            <a:r>
              <a:rPr lang="en-US" dirty="0" err="1">
                <a:solidFill>
                  <a:srgbClr val="000000"/>
                </a:solidFill>
                <a:latin typeface="Century Gothic" pitchFamily="34" charset="0"/>
              </a:rPr>
              <a:t>escuchar</a:t>
            </a:r>
            <a:r>
              <a:rPr lang="en-US" dirty="0">
                <a:solidFill>
                  <a:srgbClr val="000000"/>
                </a:solidFill>
                <a:latin typeface="Century Gothic" pitchFamily="34" charset="0"/>
              </a:rPr>
              <a:t>, </a:t>
            </a:r>
            <a:r>
              <a:rPr lang="en-US" dirty="0" err="1">
                <a:solidFill>
                  <a:srgbClr val="000000"/>
                </a:solidFill>
                <a:latin typeface="Century Gothic" pitchFamily="34" charset="0"/>
              </a:rPr>
              <a:t>hablar</a:t>
            </a:r>
            <a:endParaRPr lang="en-US" dirty="0" smtClean="0">
              <a:latin typeface="Century Gothic" pitchFamily="34" charset="0"/>
              <a:cs typeface="Times New Roman" pitchFamily="18" charset="0"/>
            </a:endParaRPr>
          </a:p>
          <a:p>
            <a:pPr eaLnBrk="0" hangingPunct="0"/>
            <a:r>
              <a:rPr lang="en-US" dirty="0">
                <a:solidFill>
                  <a:srgbClr val="000000"/>
                </a:solidFill>
                <a:latin typeface="Century Gothic" pitchFamily="34" charset="0"/>
              </a:rPr>
              <a:t> </a:t>
            </a:r>
            <a:endParaRPr lang="es-MX" dirty="0"/>
          </a:p>
        </p:txBody>
      </p:sp>
      <p:sp>
        <p:nvSpPr>
          <p:cNvPr id="3" name="2 Rectángulo"/>
          <p:cNvSpPr/>
          <p:nvPr/>
        </p:nvSpPr>
        <p:spPr>
          <a:xfrm>
            <a:off x="2987824" y="4576472"/>
            <a:ext cx="1021433" cy="369332"/>
          </a:xfrm>
          <a:prstGeom prst="rect">
            <a:avLst/>
          </a:prstGeom>
        </p:spPr>
        <p:txBody>
          <a:bodyPr wrap="none">
            <a:spAutoFit/>
          </a:bodyPr>
          <a:lstStyle/>
          <a:p>
            <a:pPr algn="just" eaLnBrk="0" hangingPunct="0"/>
            <a:r>
              <a:rPr lang="en-US" b="1" dirty="0">
                <a:solidFill>
                  <a:srgbClr val="000000"/>
                </a:solidFill>
                <a:latin typeface="Century Gothic" pitchFamily="34" charset="0"/>
              </a:rPr>
              <a:t>VERBAL</a:t>
            </a:r>
            <a:endParaRPr lang="en-US" b="1" dirty="0" smtClean="0">
              <a:latin typeface="Century Gothic" pitchFamily="34" charset="0"/>
              <a:cs typeface="Times New Roman" pitchFamily="18" charset="0"/>
            </a:endParaRPr>
          </a:p>
        </p:txBody>
      </p:sp>
      <p:sp>
        <p:nvSpPr>
          <p:cNvPr id="4" name="3 Rectángulo"/>
          <p:cNvSpPr/>
          <p:nvPr/>
        </p:nvSpPr>
        <p:spPr>
          <a:xfrm>
            <a:off x="2898030" y="2271462"/>
            <a:ext cx="1521570" cy="369332"/>
          </a:xfrm>
          <a:prstGeom prst="rect">
            <a:avLst/>
          </a:prstGeom>
        </p:spPr>
        <p:txBody>
          <a:bodyPr wrap="none">
            <a:spAutoFit/>
          </a:bodyPr>
          <a:lstStyle/>
          <a:p>
            <a:r>
              <a:rPr lang="en-US" b="1" dirty="0">
                <a:solidFill>
                  <a:srgbClr val="000000"/>
                </a:solidFill>
                <a:latin typeface="Century Gothic" pitchFamily="34" charset="0"/>
              </a:rPr>
              <a:t> NO VERBAL</a:t>
            </a:r>
            <a:endParaRPr lang="es-MX" b="1" dirty="0"/>
          </a:p>
        </p:txBody>
      </p:sp>
      <p:sp>
        <p:nvSpPr>
          <p:cNvPr id="5" name="4 Rectángulo"/>
          <p:cNvSpPr/>
          <p:nvPr/>
        </p:nvSpPr>
        <p:spPr>
          <a:xfrm>
            <a:off x="323528" y="3308129"/>
            <a:ext cx="2130711" cy="369332"/>
          </a:xfrm>
          <a:prstGeom prst="rect">
            <a:avLst/>
          </a:prstGeom>
        </p:spPr>
        <p:txBody>
          <a:bodyPr wrap="none">
            <a:spAutoFit/>
          </a:bodyPr>
          <a:lstStyle/>
          <a:p>
            <a:pPr algn="just" eaLnBrk="0" hangingPunct="0"/>
            <a:r>
              <a:rPr lang="en-US" b="1" dirty="0">
                <a:solidFill>
                  <a:srgbClr val="000000"/>
                </a:solidFill>
                <a:latin typeface="Century Gothic" pitchFamily="34" charset="0"/>
              </a:rPr>
              <a:t>COMUNICACIÓN</a:t>
            </a:r>
            <a:endParaRPr lang="en-US" b="1" dirty="0">
              <a:latin typeface="Century Gothic" pitchFamily="34" charset="0"/>
              <a:cs typeface="Times New Roman" pitchFamily="18" charset="0"/>
            </a:endParaRPr>
          </a:p>
        </p:txBody>
      </p:sp>
      <p:sp>
        <p:nvSpPr>
          <p:cNvPr id="6" name="5 Rectángulo"/>
          <p:cNvSpPr/>
          <p:nvPr/>
        </p:nvSpPr>
        <p:spPr>
          <a:xfrm>
            <a:off x="380702" y="749895"/>
            <a:ext cx="4403770" cy="461665"/>
          </a:xfrm>
          <a:prstGeom prst="rect">
            <a:avLst/>
          </a:prstGeom>
        </p:spPr>
        <p:txBody>
          <a:bodyPr wrap="none">
            <a:spAutoFit/>
          </a:bodyPr>
          <a:lstStyle/>
          <a:p>
            <a:pPr algn="just"/>
            <a:r>
              <a:rPr lang="en-US" sz="2400" b="1" dirty="0" err="1" smtClean="0">
                <a:solidFill>
                  <a:srgbClr val="C00000"/>
                </a:solidFill>
              </a:rPr>
              <a:t>División</a:t>
            </a:r>
            <a:r>
              <a:rPr lang="en-US" sz="2400" b="1" dirty="0" smtClean="0">
                <a:solidFill>
                  <a:srgbClr val="C00000"/>
                </a:solidFill>
              </a:rPr>
              <a:t> de la </a:t>
            </a:r>
            <a:r>
              <a:rPr lang="en-US" sz="2400" b="1" dirty="0" err="1" smtClean="0">
                <a:solidFill>
                  <a:srgbClr val="C00000"/>
                </a:solidFill>
              </a:rPr>
              <a:t>comunicación</a:t>
            </a:r>
            <a:r>
              <a:rPr lang="en-US" sz="2400" b="1" dirty="0" smtClean="0">
                <a:solidFill>
                  <a:srgbClr val="C00000"/>
                </a:solidFill>
              </a:rPr>
              <a:t> </a:t>
            </a:r>
            <a:endParaRPr lang="en-US" sz="2400" b="1" dirty="0" smtClean="0">
              <a:solidFill>
                <a:srgbClr val="C00000"/>
              </a:solidFill>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449796" y="1372126"/>
            <a:ext cx="8244408"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0096" bIns="0" anchor="ctr">
            <a:spAutoFit/>
          </a:bodyPr>
          <a:lstStyle/>
          <a:p>
            <a:pPr algn="just" eaLnBrk="0" hangingPunct="0">
              <a:tabLst>
                <a:tab pos="658813" algn="l"/>
              </a:tabLst>
            </a:pPr>
            <a:r>
              <a:rPr lang="es-PE" sz="1200" dirty="0" smtClean="0">
                <a:latin typeface="Century Gothic" pitchFamily="34" charset="0"/>
                <a:ea typeface="Times New Roman" pitchFamily="18" charset="0"/>
                <a:cs typeface="Arial" pitchFamily="34" charset="0"/>
              </a:rPr>
              <a:t>Es </a:t>
            </a:r>
            <a:r>
              <a:rPr lang="es-PE" sz="1200" dirty="0">
                <a:latin typeface="Century Gothic" pitchFamily="34" charset="0"/>
                <a:ea typeface="Times New Roman" pitchFamily="18" charset="0"/>
                <a:cs typeface="Arial" pitchFamily="34" charset="0"/>
              </a:rPr>
              <a:t>la que se da entre los seres humanos. Se clasifica en </a:t>
            </a:r>
            <a:r>
              <a:rPr lang="es-PE" sz="1200" b="1" dirty="0">
                <a:latin typeface="Century Gothic" pitchFamily="34" charset="0"/>
                <a:ea typeface="Times New Roman" pitchFamily="18" charset="0"/>
                <a:cs typeface="Arial" pitchFamily="34" charset="0"/>
              </a:rPr>
              <a:t>comunicación</a:t>
            </a:r>
            <a:r>
              <a:rPr lang="es-PE" sz="1200" dirty="0">
                <a:latin typeface="Century Gothic" pitchFamily="34" charset="0"/>
                <a:ea typeface="Times New Roman" pitchFamily="18" charset="0"/>
                <a:cs typeface="Arial" pitchFamily="34" charset="0"/>
              </a:rPr>
              <a:t> </a:t>
            </a:r>
            <a:r>
              <a:rPr lang="es-PE" sz="1200" b="1" dirty="0">
                <a:latin typeface="Century Gothic" pitchFamily="34" charset="0"/>
                <a:ea typeface="Times New Roman" pitchFamily="18" charset="0"/>
                <a:cs typeface="Arial" pitchFamily="34" charset="0"/>
              </a:rPr>
              <a:t>verbal o lingüística </a:t>
            </a:r>
            <a:r>
              <a:rPr lang="es-PE" sz="1200" dirty="0">
                <a:latin typeface="Century Gothic" pitchFamily="34" charset="0"/>
                <a:ea typeface="Times New Roman" pitchFamily="18" charset="0"/>
                <a:cs typeface="Arial" pitchFamily="34" charset="0"/>
              </a:rPr>
              <a:t>y en</a:t>
            </a:r>
            <a:r>
              <a:rPr lang="es-PE" sz="1200" b="1" dirty="0">
                <a:latin typeface="Century Gothic" pitchFamily="34" charset="0"/>
                <a:ea typeface="Times New Roman" pitchFamily="18" charset="0"/>
                <a:cs typeface="Arial" pitchFamily="34" charset="0"/>
              </a:rPr>
              <a:t> comunicación no verbal o no lingüística</a:t>
            </a:r>
            <a:r>
              <a:rPr lang="es-PE" sz="1200" b="1" dirty="0" smtClean="0">
                <a:latin typeface="Century Gothic" pitchFamily="34" charset="0"/>
                <a:ea typeface="Times New Roman" pitchFamily="18" charset="0"/>
                <a:cs typeface="Arial" pitchFamily="34" charset="0"/>
              </a:rPr>
              <a:t>.</a:t>
            </a:r>
          </a:p>
          <a:p>
            <a:pPr algn="just" eaLnBrk="0" hangingPunct="0">
              <a:tabLst>
                <a:tab pos="658813" algn="l"/>
              </a:tabLst>
            </a:pPr>
            <a:endParaRPr lang="es-ES" sz="1200" dirty="0">
              <a:latin typeface="Century Gothic" pitchFamily="34" charset="0"/>
            </a:endParaRPr>
          </a:p>
          <a:p>
            <a:pPr lvl="1" algn="just" eaLnBrk="0" hangingPunct="0">
              <a:buFontTx/>
              <a:buAutoNum type="alphaUcPeriod"/>
              <a:tabLst>
                <a:tab pos="658813" algn="l"/>
              </a:tabLst>
            </a:pPr>
            <a:r>
              <a:rPr lang="es-PE" sz="1200" b="1" u="sng" dirty="0">
                <a:latin typeface="Century Gothic" pitchFamily="34" charset="0"/>
                <a:cs typeface="Times New Roman" pitchFamily="18" charset="0"/>
              </a:rPr>
              <a:t>Comunicación Verbal.</a:t>
            </a:r>
            <a:endParaRPr lang="es-ES" sz="1200" dirty="0">
              <a:latin typeface="Century Gothic" pitchFamily="34" charset="0"/>
            </a:endParaRPr>
          </a:p>
          <a:p>
            <a:pPr algn="just" eaLnBrk="0" hangingPunct="0">
              <a:tabLst>
                <a:tab pos="658813" algn="l"/>
              </a:tabLst>
            </a:pPr>
            <a:r>
              <a:rPr lang="es-PE" sz="1200" dirty="0">
                <a:latin typeface="Century Gothic" pitchFamily="34" charset="0"/>
                <a:cs typeface="Times New Roman" pitchFamily="18" charset="0"/>
              </a:rPr>
              <a:t>Es el intercambio de información entre individuos mediante el uso de un sistema lingüístico.</a:t>
            </a:r>
            <a:endParaRPr lang="es-ES" sz="1200" dirty="0">
              <a:latin typeface="Century Gothic" pitchFamily="34" charset="0"/>
            </a:endParaRPr>
          </a:p>
          <a:p>
            <a:pPr algn="just" eaLnBrk="0" hangingPunct="0">
              <a:tabLst>
                <a:tab pos="658813" algn="l"/>
              </a:tabLst>
            </a:pPr>
            <a:r>
              <a:rPr lang="es-PE" sz="1200" b="1" u="sng" dirty="0">
                <a:latin typeface="Century Gothic" pitchFamily="34" charset="0"/>
                <a:cs typeface="Times New Roman" pitchFamily="18" charset="0"/>
              </a:rPr>
              <a:t>Clases</a:t>
            </a:r>
            <a:r>
              <a:rPr lang="es-PE" sz="1200" b="1" dirty="0">
                <a:latin typeface="Century Gothic" pitchFamily="34" charset="0"/>
                <a:cs typeface="Times New Roman" pitchFamily="18" charset="0"/>
              </a:rPr>
              <a:t>:</a:t>
            </a:r>
            <a:endParaRPr lang="es-ES" sz="1200" dirty="0">
              <a:latin typeface="Century Gothic" pitchFamily="34" charset="0"/>
            </a:endParaRPr>
          </a:p>
          <a:p>
            <a:pPr algn="just" eaLnBrk="0" hangingPunct="0">
              <a:buFontTx/>
              <a:buChar char="•"/>
              <a:tabLst>
                <a:tab pos="658813" algn="l"/>
              </a:tabLst>
            </a:pPr>
            <a:r>
              <a:rPr lang="es-PE" sz="1200" b="1" u="sng" dirty="0">
                <a:latin typeface="Century Gothic" pitchFamily="34" charset="0"/>
                <a:cs typeface="Times New Roman" pitchFamily="18" charset="0"/>
              </a:rPr>
              <a:t>La Comunicación Oral o Hablada</a:t>
            </a:r>
            <a:r>
              <a:rPr lang="es-PE" sz="1200" b="1" dirty="0">
                <a:latin typeface="Century Gothic" pitchFamily="34" charset="0"/>
                <a:cs typeface="Times New Roman" pitchFamily="18" charset="0"/>
              </a:rPr>
              <a:t>.</a:t>
            </a:r>
            <a:r>
              <a:rPr lang="es-PE" sz="1200" dirty="0">
                <a:latin typeface="Century Gothic" pitchFamily="34" charset="0"/>
                <a:cs typeface="Times New Roman" pitchFamily="18" charset="0"/>
              </a:rPr>
              <a:t>- El hablante y el oyente, se comunican mediante la lengua hablada. Asimismo,  junto al código verbal se emplean códigos de refuerzo, como los gestos, las actitudes, los ruidos, los movimientos, etc.</a:t>
            </a:r>
            <a:endParaRPr lang="es-ES" sz="1200" dirty="0">
              <a:latin typeface="Century Gothic" pitchFamily="34" charset="0"/>
            </a:endParaRPr>
          </a:p>
          <a:p>
            <a:pPr algn="just" eaLnBrk="0" hangingPunct="0">
              <a:buFontTx/>
              <a:buChar char="•"/>
              <a:tabLst>
                <a:tab pos="658813" algn="l"/>
              </a:tabLst>
            </a:pPr>
            <a:r>
              <a:rPr lang="es-PE" sz="1200" b="1" u="sng" dirty="0">
                <a:latin typeface="Century Gothic" pitchFamily="34" charset="0"/>
                <a:cs typeface="Times New Roman" pitchFamily="18" charset="0"/>
              </a:rPr>
              <a:t>La Comunicación Escrita</a:t>
            </a:r>
            <a:r>
              <a:rPr lang="es-PE" sz="1200" b="1" dirty="0">
                <a:latin typeface="Century Gothic" pitchFamily="34" charset="0"/>
                <a:cs typeface="Times New Roman" pitchFamily="18" charset="0"/>
              </a:rPr>
              <a:t>.-</a:t>
            </a:r>
            <a:r>
              <a:rPr lang="es-PE" sz="1200" dirty="0">
                <a:latin typeface="Century Gothic" pitchFamily="34" charset="0"/>
                <a:cs typeface="Times New Roman" pitchFamily="18" charset="0"/>
              </a:rPr>
              <a:t>  Se da cuando el escritor y el lector se encuentran generalmente separados en el tiempo y en el espacio; sin embargo, la comunicación escrita, a veces, se utiliza estando el autor y el lector en el mismo lugar y momento. </a:t>
            </a:r>
            <a:endParaRPr lang="es-ES" sz="1200" dirty="0">
              <a:latin typeface="Century Gothic" pitchFamily="34" charset="0"/>
            </a:endParaRPr>
          </a:p>
          <a:p>
            <a:pPr algn="just" eaLnBrk="0" hangingPunct="0">
              <a:tabLst>
                <a:tab pos="658813" algn="l"/>
              </a:tabLst>
            </a:pPr>
            <a:r>
              <a:rPr lang="es-PE" sz="1200" dirty="0">
                <a:latin typeface="Century Gothic" pitchFamily="34" charset="0"/>
                <a:cs typeface="Times New Roman" pitchFamily="18" charset="0"/>
              </a:rPr>
              <a:t>En este tipo de comunicación, la escritura  y el material soporte (papel u otros), constituyen respectivamente el medio principal y el canal de comunicación. Asimismo, junto a la escritura se utilizan elementos anexos, como: figuras, diagramas, etc.</a:t>
            </a:r>
            <a:endParaRPr lang="es-ES" sz="1200" dirty="0">
              <a:latin typeface="Century Gothic" pitchFamily="34" charset="0"/>
            </a:endParaRPr>
          </a:p>
          <a:p>
            <a:pPr lvl="1" algn="just" eaLnBrk="0" hangingPunct="0">
              <a:tabLst>
                <a:tab pos="658813" algn="l"/>
              </a:tabLst>
            </a:pPr>
            <a:endParaRPr lang="es-PE" sz="1200" b="1" u="sng" dirty="0" smtClean="0">
              <a:latin typeface="Century Gothic" pitchFamily="34" charset="0"/>
              <a:cs typeface="Times New Roman" pitchFamily="18" charset="0"/>
            </a:endParaRPr>
          </a:p>
          <a:p>
            <a:pPr lvl="1" algn="just" eaLnBrk="0" hangingPunct="0">
              <a:tabLst>
                <a:tab pos="658813" algn="l"/>
              </a:tabLst>
            </a:pPr>
            <a:r>
              <a:rPr lang="es-PE" sz="1200" b="1" u="sng" dirty="0" smtClean="0">
                <a:latin typeface="Century Gothic" pitchFamily="34" charset="0"/>
                <a:cs typeface="Times New Roman" pitchFamily="18" charset="0"/>
              </a:rPr>
              <a:t>B. Comunicación </a:t>
            </a:r>
            <a:r>
              <a:rPr lang="es-PE" sz="1200" b="1" u="sng" dirty="0">
                <a:latin typeface="Century Gothic" pitchFamily="34" charset="0"/>
                <a:cs typeface="Times New Roman" pitchFamily="18" charset="0"/>
              </a:rPr>
              <a:t>no verbal.</a:t>
            </a:r>
            <a:endParaRPr lang="es-ES" sz="1200" dirty="0">
              <a:latin typeface="Century Gothic" pitchFamily="34" charset="0"/>
            </a:endParaRPr>
          </a:p>
          <a:p>
            <a:pPr algn="just" eaLnBrk="0" hangingPunct="0">
              <a:tabLst>
                <a:tab pos="658813" algn="l"/>
              </a:tabLst>
            </a:pPr>
            <a:r>
              <a:rPr lang="es-PE" sz="1200" dirty="0">
                <a:latin typeface="Century Gothic" pitchFamily="34" charset="0"/>
                <a:cs typeface="Times New Roman" pitchFamily="18" charset="0"/>
              </a:rPr>
              <a:t>Consiste en el uso de sistemas no lingüísticos.  En este caso, el emisor y el receptor se limitan al empleo de recursos no verbales, tales como el llamado lenguaje gestual, la mímica, los ideogramas y pictogramas, los jeroglíficos, el semáforo, equipos electrónicos, etc.</a:t>
            </a:r>
          </a:p>
          <a:p>
            <a:pPr>
              <a:tabLst>
                <a:tab pos="658813" algn="l"/>
              </a:tabLst>
            </a:pPr>
            <a:endParaRPr lang="es-ES" sz="1200" dirty="0">
              <a:latin typeface="Century Gothic" pitchFamily="34" charset="0"/>
            </a:endParaRPr>
          </a:p>
          <a:p>
            <a:pPr>
              <a:tabLst>
                <a:tab pos="658813" algn="l"/>
              </a:tabLst>
            </a:pPr>
            <a:r>
              <a:rPr lang="es-PE" sz="1200" b="1" dirty="0">
                <a:solidFill>
                  <a:srgbClr val="C00000"/>
                </a:solidFill>
                <a:latin typeface="Century Gothic" pitchFamily="34" charset="0"/>
              </a:rPr>
              <a:t>COMUNCIACIÓN NO HUMANA</a:t>
            </a:r>
            <a:endParaRPr lang="es-ES" sz="1200" b="1" dirty="0">
              <a:solidFill>
                <a:srgbClr val="C00000"/>
              </a:solidFill>
              <a:latin typeface="Century Gothic" pitchFamily="34" charset="0"/>
            </a:endParaRPr>
          </a:p>
          <a:p>
            <a:pPr>
              <a:tabLst>
                <a:tab pos="658813" algn="l"/>
              </a:tabLst>
            </a:pPr>
            <a:r>
              <a:rPr lang="es-ES" sz="1200" dirty="0">
                <a:latin typeface="Century Gothic" pitchFamily="34" charset="0"/>
              </a:rPr>
              <a:t> </a:t>
            </a:r>
            <a:r>
              <a:rPr lang="es-ES" sz="1200" dirty="0" smtClean="0">
                <a:latin typeface="Century Gothic" pitchFamily="34" charset="0"/>
              </a:rPr>
              <a:t>La </a:t>
            </a:r>
            <a:r>
              <a:rPr lang="es-ES" sz="1200" dirty="0">
                <a:latin typeface="Century Gothic" pitchFamily="34" charset="0"/>
              </a:rPr>
              <a:t>utilización del código en la comunicación, no es una característica exclusiva del hombre (ni de las máquinas construidas por él); hay comunicación entre todos los seres vivientes e incluso en las máquinas electrónicas.</a:t>
            </a:r>
          </a:p>
          <a:p>
            <a:pPr algn="just" eaLnBrk="0" hangingPunct="0">
              <a:tabLst>
                <a:tab pos="658813" algn="l"/>
              </a:tabLst>
            </a:pPr>
            <a:endParaRPr lang="es-PE" sz="1200" dirty="0">
              <a:latin typeface="Century Gothic" pitchFamily="34" charset="0"/>
            </a:endParaRPr>
          </a:p>
        </p:txBody>
      </p:sp>
      <p:sp>
        <p:nvSpPr>
          <p:cNvPr id="2" name="1 Rectángulo"/>
          <p:cNvSpPr/>
          <p:nvPr/>
        </p:nvSpPr>
        <p:spPr>
          <a:xfrm>
            <a:off x="714406" y="548680"/>
            <a:ext cx="2911374" cy="369332"/>
          </a:xfrm>
          <a:prstGeom prst="rect">
            <a:avLst/>
          </a:prstGeom>
        </p:spPr>
        <p:txBody>
          <a:bodyPr wrap="none">
            <a:spAutoFit/>
          </a:bodyPr>
          <a:lstStyle/>
          <a:p>
            <a:pPr algn="just">
              <a:tabLst>
                <a:tab pos="658813" algn="l"/>
              </a:tabLst>
            </a:pPr>
            <a:r>
              <a:rPr lang="es-PE" b="1" dirty="0" smtClean="0">
                <a:solidFill>
                  <a:srgbClr val="C00000"/>
                </a:solidFill>
                <a:latin typeface="Century Gothic" pitchFamily="34" charset="0"/>
                <a:cs typeface="Times New Roman" pitchFamily="18" charset="0"/>
              </a:rPr>
              <a:t>Comunicación  humana</a:t>
            </a:r>
            <a:endParaRPr lang="es-PE" b="1" dirty="0">
              <a:solidFill>
                <a:srgbClr val="C00000"/>
              </a:solidFill>
              <a:latin typeface="Century Gothic" pitchFamily="34"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95288" y="692150"/>
            <a:ext cx="8497887" cy="46166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s-ES" sz="2400" b="1" dirty="0" smtClean="0">
                <a:solidFill>
                  <a:srgbClr val="C00000"/>
                </a:solidFill>
                <a:latin typeface="Century Gothic" pitchFamily="34" charset="0"/>
              </a:rPr>
              <a:t>¿La comunicación = La información?</a:t>
            </a:r>
            <a:endParaRPr kumimoji="1" lang="es-ES" sz="2400" b="1" dirty="0">
              <a:solidFill>
                <a:srgbClr val="C00000"/>
              </a:solidFill>
              <a:latin typeface="Century Gothic" pitchFamily="34" charset="0"/>
            </a:endParaRPr>
          </a:p>
        </p:txBody>
      </p:sp>
      <p:sp>
        <p:nvSpPr>
          <p:cNvPr id="32771" name="Rectangle 3"/>
          <p:cNvSpPr>
            <a:spLocks noChangeArrowheads="1"/>
          </p:cNvSpPr>
          <p:nvPr/>
        </p:nvSpPr>
        <p:spPr bwMode="auto">
          <a:xfrm>
            <a:off x="971600" y="1917105"/>
            <a:ext cx="6912570" cy="302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46038" algn="just">
              <a:spcBef>
                <a:spcPct val="20000"/>
              </a:spcBef>
              <a:buClr>
                <a:schemeClr val="bg2"/>
              </a:buClr>
              <a:buSzPct val="75000"/>
              <a:buFont typeface="Wingdings" pitchFamily="2" charset="2"/>
              <a:buNone/>
            </a:pPr>
            <a:r>
              <a:rPr lang="es-ES_tradnl" sz="2000" dirty="0">
                <a:solidFill>
                  <a:srgbClr val="0C0408"/>
                </a:solidFill>
                <a:latin typeface="Century Gothic" pitchFamily="34" charset="0"/>
              </a:rPr>
              <a:t>Teniendo en cuenta la estrecha relación que guardan los términos información y comunicación es importante hacer una distinción entre ellos</a:t>
            </a:r>
            <a:r>
              <a:rPr lang="es-ES_tradnl" sz="2000" dirty="0" smtClean="0">
                <a:solidFill>
                  <a:srgbClr val="0C0408"/>
                </a:solidFill>
                <a:latin typeface="Century Gothic" pitchFamily="34" charset="0"/>
              </a:rPr>
              <a:t>.</a:t>
            </a:r>
          </a:p>
          <a:p>
            <a:pPr marL="342900" indent="-46038" algn="just">
              <a:spcBef>
                <a:spcPct val="20000"/>
              </a:spcBef>
              <a:buClr>
                <a:schemeClr val="bg2"/>
              </a:buClr>
              <a:buSzPct val="75000"/>
              <a:buFont typeface="Wingdings" pitchFamily="2" charset="2"/>
              <a:buNone/>
            </a:pPr>
            <a:endParaRPr lang="es-ES_tradnl" sz="2000" dirty="0">
              <a:solidFill>
                <a:srgbClr val="0C0408"/>
              </a:solidFill>
              <a:latin typeface="Century Gothic" pitchFamily="34" charset="0"/>
            </a:endParaRPr>
          </a:p>
          <a:p>
            <a:pPr marL="342900" indent="-46038" algn="just">
              <a:spcBef>
                <a:spcPct val="20000"/>
              </a:spcBef>
              <a:buClr>
                <a:schemeClr val="bg2"/>
              </a:buClr>
              <a:buSzPct val="75000"/>
              <a:buFont typeface="Wingdings" pitchFamily="2" charset="2"/>
              <a:buNone/>
            </a:pPr>
            <a:r>
              <a:rPr lang="es-ES_tradnl" sz="2000" dirty="0">
                <a:solidFill>
                  <a:srgbClr val="0C0408"/>
                </a:solidFill>
                <a:latin typeface="Century Gothic" pitchFamily="34" charset="0"/>
              </a:rPr>
              <a:t>Para algunos autores comunicación e información son sinónimos quizás porque el primer termino incluye al segundo; no obstante, existe un elemento distintivo que las hace ser diferentes: la </a:t>
            </a:r>
            <a:r>
              <a:rPr lang="es-ES_tradnl" sz="2000" dirty="0" smtClean="0">
                <a:solidFill>
                  <a:srgbClr val="0C0408"/>
                </a:solidFill>
                <a:latin typeface="Century Gothic" pitchFamily="34" charset="0"/>
              </a:rPr>
              <a:t>retro-alimentación </a:t>
            </a:r>
            <a:r>
              <a:rPr lang="es-ES_tradnl" sz="2000" dirty="0">
                <a:solidFill>
                  <a:srgbClr val="0C0408"/>
                </a:solidFill>
                <a:latin typeface="Century Gothic" pitchFamily="34" charset="0"/>
              </a:rPr>
              <a:t>o bilateralidad.</a:t>
            </a:r>
            <a:endParaRPr lang="es-ES_tradnl" sz="2000" dirty="0">
              <a:latin typeface="Century Gothic" pitchFamily="34" charset="0"/>
            </a:endParaRPr>
          </a:p>
        </p:txBody>
      </p:sp>
      <p:pic>
        <p:nvPicPr>
          <p:cNvPr id="19460" name="Picture 4" descr="hab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5084763"/>
            <a:ext cx="14287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randombar(horizontal)">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blinds(horizontal)">
                                      <p:cBhvr>
                                        <p:cTn id="12"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autoUpdateAnimBg="0"/>
      <p:bldP spid="32771" grpId="0" autoUpdateAnimBg="0"/>
    </p:bldLst>
  </p:timing>
</p:sld>
</file>

<file path=ppt/theme/theme1.xml><?xml version="1.0" encoding="utf-8"?>
<a:theme xmlns:a="http://schemas.openxmlformats.org/drawingml/2006/main" name="Nivel">
  <a:themeElements>
    <a:clrScheme name="Ni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Ni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Ni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i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Ni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Ni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i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Ni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Ni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TotalTime>
  <Words>3392</Words>
  <Application>Microsoft Macintosh PowerPoint</Application>
  <PresentationFormat>On-screen Show (4:3)</PresentationFormat>
  <Paragraphs>464</Paragraphs>
  <Slides>65</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68" baseType="lpstr">
      <vt:lpstr>Nivel</vt:lpstr>
      <vt:lpstr>Imagen</vt:lpstr>
      <vt:lpstr>Document</vt:lpstr>
      <vt:lpstr>PowerPoint Presentation</vt:lpstr>
      <vt:lpstr>PowerPoint Presentation</vt:lpstr>
      <vt:lpstr>PowerPoint Presentation</vt:lpstr>
      <vt:lpstr>También 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Factores que interfieren en la comunicación</vt:lpstr>
      <vt:lpstr>PowerPoint Presentation</vt:lpstr>
      <vt:lpstr>PowerPoint Presentation</vt:lpstr>
      <vt:lpstr>PowerPoint Presentation</vt:lpstr>
      <vt:lpstr>PowerPoint Presentation</vt:lpstr>
      <vt:lpstr>Las condiciones necesarias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Funciones de la comunicación</vt:lpstr>
      <vt:lpstr>Funciones de la comunicación</vt:lpstr>
      <vt:lpstr>Funciones de la comunicación </vt:lpstr>
      <vt:lpstr>PowerPoint Presentation</vt:lpstr>
      <vt:lpstr>PowerPoint Presentation</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UAEH SUV</cp:lastModifiedBy>
  <cp:revision>47</cp:revision>
  <dcterms:created xsi:type="dcterms:W3CDTF">2008-05-10T14:30:50Z</dcterms:created>
  <dcterms:modified xsi:type="dcterms:W3CDTF">2014-03-31T19:06:53Z</dcterms:modified>
</cp:coreProperties>
</file>