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0EFCDE-0861-4D46-A175-3EE85ED39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2D09-290D-4A9A-BC46-7F6008A9193E}" type="datetimeFigureOut">
              <a:rPr lang="es-MX" smtClean="0"/>
              <a:pPr/>
              <a:t>07/04/14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C939-1E04-4DF8-B076-8C91EAFCB1BA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hyperlink" Target="http://contenidos.educarex.es/cnice/biosfera/alumno/1bachillerato/organis/contenidos11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55976" y="1916832"/>
            <a:ext cx="3598168" cy="1080120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/>
              <a:t> </a:t>
            </a: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sz="3600" b="1" dirty="0" smtClean="0">
                <a:solidFill>
                  <a:srgbClr val="FF00FF"/>
                </a:solidFill>
              </a:rPr>
              <a:t/>
            </a:r>
            <a:br>
              <a:rPr lang="es-MX" sz="3600" b="1" dirty="0" smtClean="0">
                <a:solidFill>
                  <a:srgbClr val="FF00FF"/>
                </a:solidFill>
              </a:rPr>
            </a:br>
            <a:r>
              <a:rPr lang="es-MX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HONGOS  (Reino fungí)</a:t>
            </a: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sz="2700" b="1" dirty="0" smtClean="0"/>
              <a:t>                                </a:t>
            </a:r>
            <a:r>
              <a:rPr lang="es-MX" sz="2700" b="1" dirty="0" smtClean="0">
                <a:solidFill>
                  <a:srgbClr val="FF00FF"/>
                </a:solidFill>
              </a:rPr>
              <a:t/>
            </a:r>
            <a:br>
              <a:rPr lang="es-MX" sz="2700" b="1" dirty="0" smtClean="0">
                <a:solidFill>
                  <a:srgbClr val="FF00FF"/>
                </a:solidFill>
              </a:rPr>
            </a:br>
            <a:r>
              <a:rPr lang="es-MX" sz="2700" b="1" dirty="0" smtClean="0">
                <a:solidFill>
                  <a:srgbClr val="FF00FF"/>
                </a:solidFill>
              </a:rPr>
              <a:t/>
            </a:r>
            <a:br>
              <a:rPr lang="es-MX" sz="2700" b="1" dirty="0" smtClean="0">
                <a:solidFill>
                  <a:srgbClr val="FF00FF"/>
                </a:solidFill>
              </a:rPr>
            </a:b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Biol. Natalia Ocampo Fernández.</a:t>
            </a:r>
            <a:r>
              <a:rPr lang="es-MX" sz="2000" dirty="0" smtClean="0">
                <a:solidFill>
                  <a:srgbClr val="FF00FF"/>
                </a:solidFill>
                <a:latin typeface="Arial"/>
                <a:cs typeface="Arial"/>
              </a:rPr>
              <a:t/>
            </a:r>
            <a:br>
              <a:rPr lang="es-MX" sz="2000" dirty="0" smtClean="0"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s-MX" sz="2000" dirty="0">
                <a:solidFill>
                  <a:srgbClr val="FF00FF"/>
                </a:solidFill>
                <a:latin typeface="Arial"/>
                <a:cs typeface="Arial"/>
              </a:rPr>
              <a:t/>
            </a:r>
            <a:br>
              <a:rPr lang="es-MX" sz="2000" dirty="0"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Enero 2014 </a:t>
            </a:r>
            <a:r>
              <a:rPr lang="es-MX" sz="2700" b="1" dirty="0" smtClean="0">
                <a:solidFill>
                  <a:srgbClr val="FF00FF"/>
                </a:solidFill>
              </a:rPr>
              <a:t/>
            </a:r>
            <a:br>
              <a:rPr lang="es-MX" sz="2700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>
                <a:solidFill>
                  <a:srgbClr val="FF00FF"/>
                </a:solidFill>
              </a:rPr>
              <a:t/>
            </a:r>
            <a:br>
              <a:rPr lang="es-MX" b="1" dirty="0" smtClean="0">
                <a:solidFill>
                  <a:srgbClr val="FF00FF"/>
                </a:solidFill>
              </a:rPr>
            </a:br>
            <a:r>
              <a:rPr lang="es-MX" b="1" dirty="0" smtClean="0"/>
              <a:t>t</a:t>
            </a:r>
            <a:endParaRPr lang="es-MX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5085184"/>
            <a:ext cx="332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698FF"/>
                </a:solidFill>
              </a:rPr>
              <a:t>http://</a:t>
            </a:r>
            <a:r>
              <a:rPr lang="en-US" dirty="0" err="1" smtClean="0">
                <a:solidFill>
                  <a:srgbClr val="1698FF"/>
                </a:solidFill>
              </a:rPr>
              <a:t>www.uaeh.edu.mx</a:t>
            </a:r>
            <a:r>
              <a:rPr lang="en-US" dirty="0" smtClean="0">
                <a:solidFill>
                  <a:srgbClr val="1698FF"/>
                </a:solidFill>
              </a:rPr>
              <a:t>/virtual</a:t>
            </a:r>
            <a:endParaRPr lang="en-US" dirty="0">
              <a:solidFill>
                <a:srgbClr val="1698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92696"/>
            <a:ext cx="2546903" cy="53012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 dirty="0" err="1"/>
              <a:t>Importancia</a:t>
            </a:r>
            <a:r>
              <a:rPr lang="en-US" sz="3800" b="1" dirty="0"/>
              <a:t> </a:t>
            </a:r>
            <a:r>
              <a:rPr lang="en-US" sz="3800" b="1" dirty="0" err="1"/>
              <a:t>económica</a:t>
            </a:r>
            <a:r>
              <a:rPr lang="en-US" sz="3800" b="1" dirty="0"/>
              <a:t> y </a:t>
            </a:r>
            <a:r>
              <a:rPr lang="en-US" sz="3800" b="1" dirty="0" err="1"/>
              <a:t>ecológica</a:t>
            </a:r>
            <a:r>
              <a:rPr lang="en-US" sz="3800" b="1" dirty="0"/>
              <a:t> de los </a:t>
            </a:r>
            <a:r>
              <a:rPr lang="en-US" sz="3800" b="1" dirty="0" err="1" smtClean="0"/>
              <a:t>hongos</a:t>
            </a:r>
            <a:endParaRPr lang="en-US" sz="3800" b="1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2000" dirty="0" smtClean="0"/>
              <a:t>El </a:t>
            </a:r>
            <a:r>
              <a:rPr lang="es-MX" sz="2000" dirty="0"/>
              <a:t>crecimiento desmedido puede ser dañino para la madera, los alimentos y otros artículos comerciales e </a:t>
            </a:r>
            <a:r>
              <a:rPr lang="es-MX" sz="2000" dirty="0" smtClean="0"/>
              <a:t>industriales, son p</a:t>
            </a:r>
            <a:r>
              <a:rPr lang="en-US" sz="2000" dirty="0" err="1" smtClean="0"/>
              <a:t>atógenos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la </a:t>
            </a:r>
            <a:r>
              <a:rPr lang="en-US" sz="2000" dirty="0" err="1" smtClean="0"/>
              <a:t>agricultura</a:t>
            </a:r>
            <a:r>
              <a:rPr lang="en-US" sz="2000" dirty="0" smtClean="0"/>
              <a:t>, </a:t>
            </a:r>
            <a:r>
              <a:rPr lang="en-US" sz="2000" dirty="0" err="1" smtClean="0"/>
              <a:t>causando</a:t>
            </a:r>
            <a:r>
              <a:rPr lang="en-US" sz="2000" dirty="0" smtClean="0"/>
              <a:t> </a:t>
            </a:r>
            <a:r>
              <a:rPr lang="en-US" sz="2000" dirty="0" err="1" smtClean="0"/>
              <a:t>pérdidas</a:t>
            </a:r>
            <a:r>
              <a:rPr lang="en-US" sz="2000" dirty="0" smtClean="0"/>
              <a:t> </a:t>
            </a:r>
            <a:r>
              <a:rPr lang="en-US" sz="2000" dirty="0" err="1" smtClean="0"/>
              <a:t>económicas</a:t>
            </a:r>
            <a:r>
              <a:rPr lang="en-US" sz="2000" dirty="0" smtClean="0"/>
              <a:t> </a:t>
            </a:r>
            <a:r>
              <a:rPr lang="en-US" sz="2000" dirty="0" err="1" smtClean="0"/>
              <a:t>grandes</a:t>
            </a:r>
            <a:r>
              <a:rPr lang="en-US" sz="2000" dirty="0" smtClean="0"/>
              <a:t>.</a:t>
            </a:r>
          </a:p>
          <a:p>
            <a:endParaRPr lang="es-MX" sz="2000" dirty="0" smtClean="0"/>
          </a:p>
          <a:p>
            <a:r>
              <a:rPr lang="es-MX" sz="2000" dirty="0" smtClean="0"/>
              <a:t>Los </a:t>
            </a:r>
            <a:r>
              <a:rPr lang="es-MX" sz="2000" dirty="0"/>
              <a:t>hongos no solo descomponen los cereales, sino que también producen venenos tóxicos y en algunos casos carcinógenos. También son importantes en las fermentaciones industriales de cervecerías, vinaterías, en la producción de antibióticos vitaminas y ácidos orgánicos.</a:t>
            </a:r>
          </a:p>
          <a:p>
            <a:endParaRPr lang="es-MX" sz="2000" dirty="0" smtClean="0"/>
          </a:p>
          <a:p>
            <a:r>
              <a:rPr lang="es-MX" sz="2000" dirty="0" smtClean="0"/>
              <a:t>Como </a:t>
            </a:r>
            <a:r>
              <a:rPr lang="es-MX" sz="2000" dirty="0"/>
              <a:t>parásitos, los hongos enferman a plantas, hombres y animales. La ciencia que los estudia se denomina Micología</a:t>
            </a:r>
            <a:r>
              <a:rPr lang="es-MX" sz="2000" dirty="0" smtClean="0"/>
              <a:t>.</a:t>
            </a:r>
            <a:r>
              <a:rPr lang="es-MX" sz="2000" dirty="0"/>
              <a:t>  </a:t>
            </a:r>
            <a:endParaRPr lang="en-US" sz="2000" dirty="0"/>
          </a:p>
          <a:p>
            <a:endParaRPr lang="es-MX" sz="1100" dirty="0" smtClean="0"/>
          </a:p>
          <a:p>
            <a:pPr>
              <a:buNone/>
            </a:pPr>
            <a:endParaRPr lang="es-MX" sz="1100" dirty="0" smtClean="0"/>
          </a:p>
          <a:p>
            <a:pPr indent="17463">
              <a:buNone/>
            </a:pPr>
            <a:r>
              <a:rPr lang="es-MX" sz="1100" dirty="0" err="1" smtClean="0"/>
              <a:t>Webgrafia</a:t>
            </a:r>
            <a:r>
              <a:rPr lang="es-MX" sz="1100" dirty="0" smtClean="0"/>
              <a:t>:</a:t>
            </a:r>
          </a:p>
          <a:p>
            <a:pPr>
              <a:buNone/>
            </a:pPr>
            <a:endParaRPr lang="es-MX" sz="1100" dirty="0" smtClean="0"/>
          </a:p>
          <a:p>
            <a:r>
              <a:rPr lang="es-MX" sz="1100" dirty="0" smtClean="0"/>
              <a:t>La clasificación de los organismos. Reino hongos (</a:t>
            </a:r>
            <a:r>
              <a:rPr lang="es-MX" sz="1100" dirty="0" err="1" smtClean="0"/>
              <a:t>fungi</a:t>
            </a:r>
            <a:r>
              <a:rPr lang="es-MX" sz="1100" dirty="0" smtClean="0"/>
              <a:t>). 1ro de Bachillerato. Ministerio de educación y ciencia. Proyecto Biosfera,  consultado el 23 de enero del 2013.</a:t>
            </a:r>
          </a:p>
          <a:p>
            <a:pPr indent="17463">
              <a:buNone/>
            </a:pPr>
            <a:r>
              <a:rPr lang="es-MX" sz="1100" u="sng" dirty="0" smtClean="0">
                <a:hlinkClick r:id="rId3"/>
              </a:rPr>
              <a:t>  http://contenidos.educarex.es/cnice/biosfera/alumno/1bachillerato/organis/contenidos11.htm</a:t>
            </a:r>
            <a:r>
              <a:rPr lang="es-MX" sz="1100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s-MX" sz="1100" dirty="0"/>
          </a:p>
          <a:p>
            <a:pPr>
              <a:lnSpc>
                <a:spcPct val="90000"/>
              </a:lnSpc>
              <a:buNone/>
            </a:pPr>
            <a:endParaRPr lang="en-US" sz="11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7"/>
            <a:ext cx="8496944" cy="371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28800"/>
            <a:ext cx="8064896" cy="701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2780928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tx2">
                    <a:lumMod val="75000"/>
                  </a:schemeClr>
                </a:solidFill>
              </a:rPr>
              <a:t>Colaborador: </a:t>
            </a:r>
            <a:r>
              <a:rPr lang="es-MX" sz="2000" dirty="0">
                <a:latin typeface="Arial"/>
                <a:cs typeface="Arial"/>
              </a:rPr>
              <a:t>Biol. Natalia Ocampo Fernández.</a:t>
            </a:r>
            <a:r>
              <a:rPr lang="es-MX" sz="2000" dirty="0">
                <a:solidFill>
                  <a:srgbClr val="FF00FF"/>
                </a:solidFill>
                <a:latin typeface="Arial"/>
                <a:cs typeface="Arial"/>
              </a:rPr>
              <a:t/>
            </a:r>
            <a:br>
              <a:rPr lang="es-MX" sz="2000" dirty="0"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s-MX" sz="2000" dirty="0">
                <a:solidFill>
                  <a:srgbClr val="FF00FF"/>
                </a:solidFill>
                <a:latin typeface="Arial"/>
                <a:cs typeface="Arial"/>
              </a:rPr>
              <a:t/>
            </a:r>
            <a:br>
              <a:rPr lang="es-MX" sz="2000" dirty="0"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s-ES_tradnl" sz="2000" dirty="0" smtClean="0">
                <a:solidFill>
                  <a:srgbClr val="17375E"/>
                </a:solidFill>
              </a:rPr>
              <a:t>Nombre </a:t>
            </a:r>
            <a:r>
              <a:rPr lang="es-ES_tradnl" sz="2000" dirty="0">
                <a:solidFill>
                  <a:srgbClr val="17375E"/>
                </a:solidFill>
              </a:rPr>
              <a:t>de la asignatura: </a:t>
            </a:r>
            <a:r>
              <a:rPr lang="es-MX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Biología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y Vida </a:t>
            </a:r>
            <a:r>
              <a:rPr lang="en-US" sz="20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Cotidiana</a:t>
            </a:r>
            <a:endParaRPr lang="en-US" sz="20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s-ES_tradnl" sz="2000" dirty="0"/>
          </a:p>
          <a:p>
            <a:r>
              <a:rPr lang="es-ES_tradnl" sz="2000" dirty="0">
                <a:solidFill>
                  <a:srgbClr val="17375E"/>
                </a:solidFill>
              </a:rPr>
              <a:t>Programa Educativo: </a:t>
            </a:r>
            <a:r>
              <a:rPr lang="es-ES_tradnl" sz="2000" dirty="0"/>
              <a:t>Bachillerato Virtual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642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8676009" cy="626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06" y="836712"/>
            <a:ext cx="90234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31-03-FungiLifeCycle-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63688" y="3145985"/>
            <a:ext cx="5472856" cy="3712015"/>
          </a:xfrm>
          <a:prstGeom prst="rect">
            <a:avLst/>
          </a:prstGeo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6600"/>
                </a:solidFill>
              </a:rPr>
              <a:t>Clasificación de los hongos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2565400"/>
            <a:ext cx="5711825" cy="2257425"/>
          </a:xfrm>
        </p:spPr>
        <p:txBody>
          <a:bodyPr/>
          <a:lstStyle/>
          <a:p>
            <a:r>
              <a:rPr lang="en-US" sz="4000" dirty="0" err="1">
                <a:solidFill>
                  <a:srgbClr val="00FF99"/>
                </a:solidFill>
              </a:rPr>
              <a:t>Tipo</a:t>
            </a:r>
            <a:r>
              <a:rPr lang="en-US" sz="4000" dirty="0">
                <a:solidFill>
                  <a:srgbClr val="00FF99"/>
                </a:solidFill>
              </a:rPr>
              <a:t> de </a:t>
            </a:r>
            <a:r>
              <a:rPr lang="en-US" sz="4000" dirty="0" err="1">
                <a:solidFill>
                  <a:srgbClr val="00FF99"/>
                </a:solidFill>
              </a:rPr>
              <a:t>hifa</a:t>
            </a:r>
            <a:endParaRPr lang="en-US" sz="4000" dirty="0">
              <a:solidFill>
                <a:srgbClr val="00FF99"/>
              </a:solidFill>
            </a:endParaRPr>
          </a:p>
          <a:p>
            <a:r>
              <a:rPr lang="en-US" sz="4000" dirty="0" err="1">
                <a:solidFill>
                  <a:srgbClr val="00FF99"/>
                </a:solidFill>
              </a:rPr>
              <a:t>Tipo</a:t>
            </a:r>
            <a:r>
              <a:rPr lang="en-US" sz="4000" dirty="0">
                <a:solidFill>
                  <a:srgbClr val="00FF99"/>
                </a:solidFill>
              </a:rPr>
              <a:t> de </a:t>
            </a:r>
            <a:r>
              <a:rPr lang="en-US" sz="4000" dirty="0" err="1">
                <a:solidFill>
                  <a:srgbClr val="00FF99"/>
                </a:solidFill>
              </a:rPr>
              <a:t>espora</a:t>
            </a:r>
            <a:r>
              <a:rPr lang="en-US" sz="4000" dirty="0">
                <a:solidFill>
                  <a:srgbClr val="00FF99"/>
                </a:solidFill>
              </a:rPr>
              <a:t> sexual</a:t>
            </a: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7259"/>
            <a:ext cx="6443761" cy="67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31-14-MoldyOrangeColl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836712"/>
            <a:ext cx="4500562" cy="2736850"/>
          </a:xfrm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Deuteromicetes</a:t>
            </a:r>
            <a:r>
              <a:rPr lang="en-US" b="1" i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784"/>
            <a:ext cx="4499992" cy="5029200"/>
          </a:xfrm>
        </p:spPr>
        <p:txBody>
          <a:bodyPr/>
          <a:lstStyle/>
          <a:p>
            <a:pPr algn="just"/>
            <a:r>
              <a:rPr lang="en-US" sz="2000" dirty="0" err="1"/>
              <a:t>Zafacón</a:t>
            </a:r>
            <a:r>
              <a:rPr lang="en-US" sz="2000" dirty="0"/>
              <a:t> de los </a:t>
            </a:r>
            <a:r>
              <a:rPr lang="en-US" sz="2000" dirty="0" err="1"/>
              <a:t>micólogos</a:t>
            </a:r>
            <a:r>
              <a:rPr lang="en-US" sz="2000" dirty="0"/>
              <a:t> </a:t>
            </a:r>
            <a:r>
              <a:rPr lang="en-US" sz="2000" dirty="0" err="1"/>
              <a:t>conocidos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hongos</a:t>
            </a:r>
            <a:r>
              <a:rPr lang="en-US" sz="2000" dirty="0"/>
              <a:t> </a:t>
            </a:r>
            <a:r>
              <a:rPr lang="en-US" sz="2000" dirty="0" err="1" smtClean="0"/>
              <a:t>imperfectos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/>
            <a:r>
              <a:rPr lang="en-US" sz="2000" dirty="0" err="1"/>
              <a:t>Grupo</a:t>
            </a:r>
            <a:r>
              <a:rPr lang="en-US" sz="2000" dirty="0"/>
              <a:t> “</a:t>
            </a:r>
            <a:r>
              <a:rPr lang="en-US" sz="2000" dirty="0" err="1"/>
              <a:t>informal”que</a:t>
            </a:r>
            <a:r>
              <a:rPr lang="en-US" sz="2000" dirty="0"/>
              <a:t> no </a:t>
            </a:r>
            <a:r>
              <a:rPr lang="en-US" sz="2000" dirty="0" err="1"/>
              <a:t>tiene</a:t>
            </a:r>
            <a:r>
              <a:rPr lang="en-US" sz="2000" dirty="0"/>
              <a:t> base </a:t>
            </a:r>
            <a:r>
              <a:rPr lang="en-US" sz="2000" dirty="0" err="1" smtClean="0"/>
              <a:t>filogenética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/>
            <a:r>
              <a:rPr lang="en-US" sz="2000" dirty="0"/>
              <a:t>No se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clasificar</a:t>
            </a:r>
            <a:r>
              <a:rPr lang="en-US" sz="2000" dirty="0"/>
              <a:t> </a:t>
            </a:r>
            <a:r>
              <a:rPr lang="en-US" sz="2000" dirty="0" err="1"/>
              <a:t>dentro</a:t>
            </a:r>
            <a:r>
              <a:rPr lang="en-US" sz="2000" dirty="0"/>
              <a:t> de </a:t>
            </a:r>
            <a:r>
              <a:rPr lang="en-US" sz="2000" dirty="0" err="1"/>
              <a:t>filos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no se </a:t>
            </a:r>
            <a:r>
              <a:rPr lang="en-US" sz="2000" dirty="0" err="1"/>
              <a:t>conoce</a:t>
            </a:r>
            <a:r>
              <a:rPr lang="en-US" sz="2000" dirty="0"/>
              <a:t> la </a:t>
            </a:r>
            <a:r>
              <a:rPr lang="en-US" sz="2000" dirty="0" err="1"/>
              <a:t>fase</a:t>
            </a:r>
            <a:r>
              <a:rPr lang="en-US" sz="2000" dirty="0"/>
              <a:t> sexual.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dirty="0"/>
              <a:t>Se </a:t>
            </a:r>
            <a:r>
              <a:rPr lang="en-US" sz="2000" dirty="0" err="1"/>
              <a:t>reproducen</a:t>
            </a:r>
            <a:r>
              <a:rPr lang="en-US" sz="2000" dirty="0"/>
              <a:t> </a:t>
            </a:r>
            <a:r>
              <a:rPr lang="en-US" sz="2000" dirty="0" err="1"/>
              <a:t>asexualmente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 smtClean="0"/>
              <a:t>conidias</a:t>
            </a:r>
            <a:r>
              <a:rPr lang="en-US" sz="2000" dirty="0" smtClean="0"/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Se </a:t>
            </a:r>
            <a:r>
              <a:rPr lang="en-US" sz="2000" dirty="0" err="1" smtClean="0"/>
              <a:t>encuentran</a:t>
            </a:r>
            <a:r>
              <a:rPr lang="en-US" sz="2000" dirty="0" smtClean="0"/>
              <a:t> la </a:t>
            </a:r>
            <a:r>
              <a:rPr lang="en-US" sz="2000" dirty="0" err="1" smtClean="0"/>
              <a:t>mayoría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hongos</a:t>
            </a:r>
            <a:r>
              <a:rPr lang="en-US" sz="2000" dirty="0" smtClean="0"/>
              <a:t> </a:t>
            </a:r>
            <a:r>
              <a:rPr lang="en-US" sz="2000" dirty="0" err="1" smtClean="0"/>
              <a:t>patógenos</a:t>
            </a:r>
            <a:r>
              <a:rPr lang="en-US" sz="2000" dirty="0" smtClean="0"/>
              <a:t> del ser </a:t>
            </a:r>
            <a:r>
              <a:rPr lang="en-US" sz="2000" dirty="0" err="1" smtClean="0"/>
              <a:t>humano</a:t>
            </a:r>
            <a:r>
              <a:rPr lang="en-US" sz="2000" dirty="0" smtClean="0"/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Pie de </a:t>
            </a:r>
            <a:r>
              <a:rPr lang="en-US" sz="2000" dirty="0" err="1" smtClean="0"/>
              <a:t>atleta</a:t>
            </a:r>
            <a:r>
              <a:rPr lang="en-US" sz="2000" dirty="0" smtClean="0"/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i="1" dirty="0" smtClean="0"/>
              <a:t>Candida </a:t>
            </a:r>
            <a:r>
              <a:rPr lang="en-US" sz="2000" i="1" dirty="0" err="1" smtClean="0"/>
              <a:t>albicans</a:t>
            </a:r>
            <a:r>
              <a:rPr lang="en-US" sz="2000" i="1" dirty="0" smtClean="0"/>
              <a:t>.</a:t>
            </a:r>
          </a:p>
          <a:p>
            <a:pPr algn="just"/>
            <a:endParaRPr lang="en-US" sz="2000" dirty="0"/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23528" y="4919008"/>
            <a:ext cx="3203575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000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85184"/>
            <a:ext cx="2634913" cy="135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013176"/>
            <a:ext cx="2427287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861048"/>
            <a:ext cx="45022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31-06-Rhizoph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88640"/>
            <a:ext cx="4284663" cy="3821112"/>
          </a:xfrm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                             </a:t>
            </a:r>
            <a:r>
              <a:rPr lang="en-US" b="1" dirty="0" err="1" smtClean="0"/>
              <a:t>Zigomicetes</a:t>
            </a:r>
            <a:endParaRPr lang="en-US" b="1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44008" y="1052736"/>
            <a:ext cx="3960440" cy="50292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Hifas</a:t>
            </a:r>
            <a:r>
              <a:rPr lang="en-US" sz="2000" dirty="0"/>
              <a:t> </a:t>
            </a:r>
            <a:r>
              <a:rPr lang="en-US" sz="2000" dirty="0" err="1"/>
              <a:t>cinocíticas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Mayormente</a:t>
            </a:r>
            <a:r>
              <a:rPr lang="en-US" sz="2000" dirty="0"/>
              <a:t> </a:t>
            </a:r>
            <a:r>
              <a:rPr lang="en-US" sz="2000" dirty="0" err="1"/>
              <a:t>terrestres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Grupo</a:t>
            </a:r>
            <a:r>
              <a:rPr lang="en-US" sz="2000" dirty="0"/>
              <a:t> de </a:t>
            </a:r>
            <a:r>
              <a:rPr lang="en-US" sz="2000" dirty="0" err="1"/>
              <a:t>importancia</a:t>
            </a:r>
            <a:r>
              <a:rPr lang="en-US" sz="2000" dirty="0"/>
              <a:t>: </a:t>
            </a:r>
            <a:r>
              <a:rPr lang="en-US" sz="2000" dirty="0" err="1"/>
              <a:t>muchas</a:t>
            </a:r>
            <a:r>
              <a:rPr lang="en-US" sz="2000" dirty="0"/>
              <a:t> </a:t>
            </a:r>
            <a:r>
              <a:rPr lang="en-US" sz="2000" dirty="0" err="1"/>
              <a:t>micorrizas</a:t>
            </a:r>
            <a:endParaRPr lang="en-US" sz="2000" dirty="0"/>
          </a:p>
          <a:p>
            <a:pPr algn="just"/>
            <a:r>
              <a:rPr lang="en-US" sz="2000" dirty="0" err="1"/>
              <a:t>Cigomiceto</a:t>
            </a:r>
            <a:r>
              <a:rPr lang="en-US" sz="2000" dirty="0"/>
              <a:t> </a:t>
            </a:r>
            <a:r>
              <a:rPr lang="en-US" sz="2000" dirty="0" err="1"/>
              <a:t>común</a:t>
            </a:r>
            <a:r>
              <a:rPr lang="en-US" sz="2000" dirty="0"/>
              <a:t>: </a:t>
            </a:r>
            <a:r>
              <a:rPr lang="en-US" sz="2000" i="1" dirty="0" err="1"/>
              <a:t>Rhizopus</a:t>
            </a:r>
            <a:r>
              <a:rPr lang="en-US" sz="2000" i="1" dirty="0"/>
              <a:t> </a:t>
            </a:r>
            <a:r>
              <a:rPr lang="en-US" sz="2000" i="1" dirty="0" err="1"/>
              <a:t>stolonifer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moho</a:t>
            </a:r>
            <a:r>
              <a:rPr lang="en-US" sz="2000" dirty="0"/>
              <a:t> negro del pan) y </a:t>
            </a:r>
            <a:r>
              <a:rPr lang="en-US" sz="2000" i="1" dirty="0" err="1"/>
              <a:t>Mucur</a:t>
            </a:r>
            <a:endParaRPr lang="en-US" sz="2000" i="1" dirty="0"/>
          </a:p>
          <a:p>
            <a:pPr algn="just"/>
            <a:r>
              <a:rPr lang="en-US" sz="2000" dirty="0" err="1" smtClean="0"/>
              <a:t>Reproducción</a:t>
            </a:r>
            <a:r>
              <a:rPr lang="en-US" sz="2000" dirty="0" smtClean="0"/>
              <a:t> </a:t>
            </a:r>
            <a:r>
              <a:rPr lang="en-US" sz="2000" dirty="0"/>
              <a:t>sexual: </a:t>
            </a:r>
            <a:r>
              <a:rPr lang="en-US" sz="2000" dirty="0" smtClean="0"/>
              <a:t> </a:t>
            </a:r>
            <a:r>
              <a:rPr lang="en-US" sz="2000" dirty="0" err="1" smtClean="0"/>
              <a:t>cigosporas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err="1" smtClean="0"/>
              <a:t>Reproducción</a:t>
            </a:r>
            <a:r>
              <a:rPr lang="en-US" sz="2000" dirty="0" smtClean="0"/>
              <a:t> asexual</a:t>
            </a:r>
            <a:r>
              <a:rPr lang="en-US" sz="2000" dirty="0"/>
              <a:t>: </a:t>
            </a:r>
            <a:r>
              <a:rPr lang="en-US" sz="2000" dirty="0" err="1" smtClean="0"/>
              <a:t>esporangiosporas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4139505" cy="7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99978"/>
            <a:ext cx="3816424" cy="21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725144"/>
            <a:ext cx="2999323" cy="16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</a:t>
            </a:r>
            <a:r>
              <a:rPr lang="en-US" b="1" dirty="0" err="1" smtClean="0"/>
              <a:t>scomicetes</a:t>
            </a:r>
            <a:endParaRPr lang="en-US" b="1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139825"/>
            <a:ext cx="4427984" cy="5029200"/>
          </a:xfrm>
        </p:spPr>
        <p:txBody>
          <a:bodyPr>
            <a:normAutofit/>
          </a:bodyPr>
          <a:lstStyle/>
          <a:p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numeroso</a:t>
            </a:r>
            <a:r>
              <a:rPr lang="en-US" sz="2000" dirty="0"/>
              <a:t> (35,000 </a:t>
            </a:r>
            <a:r>
              <a:rPr lang="en-US" sz="2000" dirty="0" err="1"/>
              <a:t>especies</a:t>
            </a:r>
            <a:r>
              <a:rPr lang="en-US" sz="2000" dirty="0" smtClean="0"/>
              <a:t>).</a:t>
            </a:r>
            <a:endParaRPr lang="en-US" sz="2000" dirty="0"/>
          </a:p>
          <a:p>
            <a:pPr algn="just"/>
            <a:r>
              <a:rPr lang="en-US" sz="2000" dirty="0" err="1"/>
              <a:t>Hongos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forman</a:t>
            </a:r>
            <a:r>
              <a:rPr lang="en-US" sz="2000" dirty="0"/>
              <a:t> “</a:t>
            </a:r>
            <a:r>
              <a:rPr lang="en-US" sz="2000" dirty="0" err="1"/>
              <a:t>sacos</a:t>
            </a:r>
            <a:r>
              <a:rPr lang="en-US" sz="2000" dirty="0"/>
              <a:t>” o </a:t>
            </a:r>
            <a:r>
              <a:rPr lang="en-US" sz="2000" dirty="0" err="1"/>
              <a:t>ascas</a:t>
            </a:r>
            <a:r>
              <a:rPr lang="en-US" sz="2000" dirty="0"/>
              <a:t> en </a:t>
            </a:r>
            <a:r>
              <a:rPr lang="en-US" sz="2000" dirty="0" err="1"/>
              <a:t>ascocarpos</a:t>
            </a:r>
            <a:r>
              <a:rPr lang="en-US" sz="2000" dirty="0"/>
              <a:t> </a:t>
            </a:r>
            <a:r>
              <a:rPr lang="en-US" sz="2000" dirty="0" err="1"/>
              <a:t>donde</a:t>
            </a:r>
            <a:r>
              <a:rPr lang="en-US" sz="2000" dirty="0"/>
              <a:t> se </a:t>
            </a:r>
            <a:r>
              <a:rPr lang="en-US" sz="2000" dirty="0" err="1"/>
              <a:t>encuentran</a:t>
            </a:r>
            <a:r>
              <a:rPr lang="en-US" sz="2000" dirty="0"/>
              <a:t> 4 a 8 </a:t>
            </a:r>
            <a:r>
              <a:rPr lang="en-US" sz="2000" dirty="0" err="1" smtClean="0"/>
              <a:t>ascosporas</a:t>
            </a:r>
            <a:r>
              <a:rPr lang="en-US" sz="2000" dirty="0" smtClean="0"/>
              <a:t>.   </a:t>
            </a:r>
            <a:endParaRPr lang="en-US" sz="2000" dirty="0"/>
          </a:p>
          <a:p>
            <a:r>
              <a:rPr lang="en-US" sz="2000" dirty="0" err="1"/>
              <a:t>Marinos</a:t>
            </a:r>
            <a:r>
              <a:rPr lang="en-US" sz="2000" dirty="0"/>
              <a:t>, de </a:t>
            </a:r>
            <a:r>
              <a:rPr lang="en-US" sz="2000" dirty="0" err="1"/>
              <a:t>agua</a:t>
            </a:r>
            <a:r>
              <a:rPr lang="en-US" sz="2000" dirty="0"/>
              <a:t> </a:t>
            </a:r>
            <a:r>
              <a:rPr lang="en-US" sz="2000" dirty="0" err="1"/>
              <a:t>dulce</a:t>
            </a:r>
            <a:r>
              <a:rPr lang="en-US" sz="2000" dirty="0"/>
              <a:t> y </a:t>
            </a:r>
            <a:r>
              <a:rPr lang="en-US" sz="2000" dirty="0" err="1"/>
              <a:t>terrestres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Casi</a:t>
            </a:r>
            <a:r>
              <a:rPr lang="en-US" sz="2000" dirty="0"/>
              <a:t> la </a:t>
            </a:r>
            <a:r>
              <a:rPr lang="en-US" sz="2000" dirty="0" err="1"/>
              <a:t>mitad</a:t>
            </a:r>
            <a:r>
              <a:rPr lang="en-US" sz="2000" dirty="0"/>
              <a:t> forma </a:t>
            </a:r>
            <a:r>
              <a:rPr lang="en-US" sz="2000" dirty="0" err="1"/>
              <a:t>asociaciones</a:t>
            </a:r>
            <a:r>
              <a:rPr lang="en-US" sz="2000" dirty="0"/>
              <a:t> con </a:t>
            </a:r>
            <a:r>
              <a:rPr lang="en-US" sz="2000" dirty="0" err="1"/>
              <a:t>algas</a:t>
            </a:r>
            <a:r>
              <a:rPr lang="en-US" sz="2000" dirty="0"/>
              <a:t>, </a:t>
            </a:r>
            <a:r>
              <a:rPr lang="en-US" sz="2000" dirty="0" err="1"/>
              <a:t>líquenes</a:t>
            </a:r>
            <a:r>
              <a:rPr lang="en-US" sz="2000" dirty="0"/>
              <a:t>, y </a:t>
            </a:r>
            <a:r>
              <a:rPr lang="en-US" sz="2000" dirty="0" err="1"/>
              <a:t>algunas</a:t>
            </a:r>
            <a:r>
              <a:rPr lang="en-US" sz="2000" dirty="0"/>
              <a:t> </a:t>
            </a:r>
            <a:r>
              <a:rPr lang="en-US" sz="2000" dirty="0" err="1"/>
              <a:t>micorizas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Incluyen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patógenos</a:t>
            </a:r>
            <a:r>
              <a:rPr lang="en-US" sz="2000" dirty="0"/>
              <a:t> de </a:t>
            </a:r>
            <a:r>
              <a:rPr lang="en-US" sz="2000" dirty="0" err="1"/>
              <a:t>plantas</a:t>
            </a:r>
            <a:r>
              <a:rPr lang="en-US" sz="2000" dirty="0"/>
              <a:t> y </a:t>
            </a:r>
            <a:r>
              <a:rPr lang="en-US" sz="2000" dirty="0" err="1"/>
              <a:t>animales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Incluye</a:t>
            </a:r>
            <a:r>
              <a:rPr lang="en-US" sz="2000" dirty="0"/>
              <a:t> </a:t>
            </a:r>
            <a:r>
              <a:rPr lang="en-US" sz="2000" dirty="0" err="1"/>
              <a:t>desde</a:t>
            </a:r>
            <a:r>
              <a:rPr lang="en-US" sz="2000" dirty="0"/>
              <a:t> </a:t>
            </a:r>
            <a:r>
              <a:rPr lang="en-US" sz="2000" dirty="0" err="1"/>
              <a:t>unicelulares</a:t>
            </a:r>
            <a:r>
              <a:rPr lang="en-US" sz="2000" dirty="0"/>
              <a:t> (</a:t>
            </a:r>
            <a:r>
              <a:rPr lang="en-US" sz="2000" dirty="0" err="1"/>
              <a:t>levaduras</a:t>
            </a:r>
            <a:r>
              <a:rPr lang="en-US" sz="2000" dirty="0" smtClean="0"/>
              <a:t>), </a:t>
            </a:r>
            <a:r>
              <a:rPr lang="en-US" sz="2000" dirty="0" err="1"/>
              <a:t>hasta</a:t>
            </a:r>
            <a:r>
              <a:rPr lang="en-US" sz="2000" dirty="0"/>
              <a:t> </a:t>
            </a:r>
            <a:r>
              <a:rPr lang="en-US" sz="2000" dirty="0" err="1"/>
              <a:t>multicelulares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Hifa</a:t>
            </a:r>
            <a:r>
              <a:rPr lang="en-US" sz="2000" dirty="0"/>
              <a:t> </a:t>
            </a:r>
            <a:r>
              <a:rPr lang="en-US" sz="2000" dirty="0" err="1"/>
              <a:t>septada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/>
              <a:t>Reprod</a:t>
            </a:r>
            <a:r>
              <a:rPr lang="en-US" sz="2000" dirty="0"/>
              <a:t>. sexual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ascasporas</a:t>
            </a:r>
            <a:r>
              <a:rPr lang="en-US" sz="2000" dirty="0"/>
              <a:t> y asexual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 smtClean="0"/>
              <a:t>conidias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7" descr="31-09-AscomycetesColl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196752"/>
            <a:ext cx="3738790" cy="2508697"/>
          </a:xfrm>
          <a:prstGeom prst="rect">
            <a:avLst/>
          </a:prstGeom>
          <a:ln/>
        </p:spPr>
      </p:pic>
      <p:pic>
        <p:nvPicPr>
          <p:cNvPr id="5" name="Picture 5" descr="slid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64081"/>
            <a:ext cx="4392165" cy="329391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Basidiomicetes</a:t>
            </a:r>
            <a:endParaRPr lang="en-US" b="1" dirty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4104456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Aprox</a:t>
            </a:r>
            <a:r>
              <a:rPr lang="en-US" sz="2000" dirty="0"/>
              <a:t>. 25,000 </a:t>
            </a:r>
            <a:r>
              <a:rPr lang="en-US" sz="2000" dirty="0" err="1"/>
              <a:t>especies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Microscópicos</a:t>
            </a:r>
            <a:r>
              <a:rPr lang="en-US" sz="2000" dirty="0" smtClean="0"/>
              <a:t> y </a:t>
            </a:r>
            <a:r>
              <a:rPr lang="en-US" sz="2000" dirty="0" err="1"/>
              <a:t>macroscópicos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Hongos</a:t>
            </a:r>
            <a:r>
              <a:rPr lang="en-US" sz="2000" dirty="0"/>
              <a:t> </a:t>
            </a:r>
            <a:r>
              <a:rPr lang="en-US" sz="2000" dirty="0" err="1"/>
              <a:t>pluricenucleados</a:t>
            </a:r>
            <a:r>
              <a:rPr lang="en-US" sz="2000" dirty="0"/>
              <a:t> con </a:t>
            </a:r>
            <a:r>
              <a:rPr lang="en-US" sz="2000" dirty="0" err="1"/>
              <a:t>hifas</a:t>
            </a:r>
            <a:r>
              <a:rPr lang="en-US" sz="2000" dirty="0"/>
              <a:t> </a:t>
            </a:r>
            <a:r>
              <a:rPr lang="en-US" sz="2000" dirty="0" err="1"/>
              <a:t>tabicadas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Poseen</a:t>
            </a:r>
            <a:r>
              <a:rPr lang="en-US" sz="2000" dirty="0"/>
              <a:t> un </a:t>
            </a:r>
            <a:r>
              <a:rPr lang="en-US" sz="2000" dirty="0" err="1"/>
              <a:t>cuerpo</a:t>
            </a:r>
            <a:r>
              <a:rPr lang="en-US" sz="2000" dirty="0"/>
              <a:t> </a:t>
            </a:r>
            <a:r>
              <a:rPr lang="en-US" sz="2000" dirty="0" err="1"/>
              <a:t>fructifero</a:t>
            </a:r>
            <a:r>
              <a:rPr lang="en-US" sz="2000" dirty="0"/>
              <a:t> - </a:t>
            </a:r>
            <a:r>
              <a:rPr lang="en-US" sz="2000" dirty="0" err="1"/>
              <a:t>basidiocarpo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Importantes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descomponedores</a:t>
            </a:r>
            <a:r>
              <a:rPr lang="en-US" sz="2000" dirty="0"/>
              <a:t>, en especial de </a:t>
            </a:r>
            <a:r>
              <a:rPr lang="en-US" sz="2000" dirty="0" err="1"/>
              <a:t>madera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Incluye</a:t>
            </a:r>
            <a:r>
              <a:rPr lang="en-US" sz="2000" dirty="0"/>
              <a:t>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setas</a:t>
            </a:r>
            <a:r>
              <a:rPr lang="en-US" sz="2000" dirty="0"/>
              <a:t>, </a:t>
            </a:r>
            <a:r>
              <a:rPr lang="en-US" sz="2000" dirty="0" err="1"/>
              <a:t>royas</a:t>
            </a:r>
            <a:r>
              <a:rPr lang="en-US" sz="2000" dirty="0"/>
              <a:t> y </a:t>
            </a:r>
            <a:r>
              <a:rPr lang="en-US" sz="2000" dirty="0" err="1"/>
              <a:t>tizones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Reproducción</a:t>
            </a:r>
            <a:r>
              <a:rPr lang="en-US" sz="2000" dirty="0"/>
              <a:t> </a:t>
            </a:r>
            <a:r>
              <a:rPr lang="en-US" sz="2000" dirty="0" smtClean="0"/>
              <a:t>sexual: </a:t>
            </a:r>
            <a:r>
              <a:rPr lang="en-US" sz="2000" dirty="0" err="1"/>
              <a:t>basidiosporas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La </a:t>
            </a:r>
            <a:r>
              <a:rPr lang="en-US" sz="2000" dirty="0" err="1"/>
              <a:t>reproducción</a:t>
            </a:r>
            <a:r>
              <a:rPr lang="en-US" sz="2000" dirty="0"/>
              <a:t> asexual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poco</a:t>
            </a:r>
            <a:r>
              <a:rPr lang="en-US" sz="2000" dirty="0"/>
              <a:t> </a:t>
            </a:r>
            <a:r>
              <a:rPr lang="en-US" sz="2000" dirty="0" err="1"/>
              <a:t>común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4" name="Picture 6" descr="Hongos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85822"/>
            <a:ext cx="2232248" cy="181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liegenpil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268760"/>
            <a:ext cx="2053538" cy="18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lide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9965" y="3068960"/>
            <a:ext cx="4560507" cy="34203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0"/>
  <p:tag name="TAG_BACKING_FORM_KEY" val="593048-c:\users\uaeh\dropbox\bachillerato virtual\bachillerato virtual 2014\biología y vida cotidiana\version final\materiales unidad 1\act.1.8_hongos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65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66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56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57"/>
  <p:tag name="ARTICULATE_USED_LAYOUT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58"/>
  <p:tag name="ARTICULATE_USED_LAYOUT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60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59"/>
  <p:tag name="ARTICULATE_USED_LAYOUT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62"/>
  <p:tag name="ARTICULATE_USED_LAYOUT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63"/>
  <p:tag name="ARTICULATE_USED_LAYOUT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80e6f6b-9445-4f8e-b18d-f6d1942691b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264"/>
  <p:tag name="ARTICULATE_USED_LAYOUT" val="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350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          HONGOS  (Reino fungí)                                   Biol. Natalia Ocampo Fernández.  Enero 2014        t</vt:lpstr>
      <vt:lpstr>PowerPoint Presentation</vt:lpstr>
      <vt:lpstr>PowerPoint Presentation</vt:lpstr>
      <vt:lpstr>Clasificación de los hongos</vt:lpstr>
      <vt:lpstr>PowerPoint Presentation</vt:lpstr>
      <vt:lpstr>Deuteromicetes:</vt:lpstr>
      <vt:lpstr>                             Zigomicetes</vt:lpstr>
      <vt:lpstr>Ascomicetes</vt:lpstr>
      <vt:lpstr>Basidiomicetes</vt:lpstr>
      <vt:lpstr>Importancia económica y ecológica de los hongos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HONGOS (Reino fungí)</dc:title>
  <dc:creator>Moisés Ocampo</dc:creator>
  <cp:lastModifiedBy>UAEH SUV</cp:lastModifiedBy>
  <cp:revision>15</cp:revision>
  <dcterms:created xsi:type="dcterms:W3CDTF">2013-01-20T19:53:11Z</dcterms:created>
  <dcterms:modified xsi:type="dcterms:W3CDTF">2014-04-07T19:39:58Z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4BDB0115-C586-4D18-9489-F9B2140C04F0</vt:lpwstr>
  </property>
  <property fmtid="{D5CDD505-2E9C-101B-9397-08002B2CF9AE}" pid="4" name="ArticulatePath">
    <vt:lpwstr>Act.1.8_HONGOS</vt:lpwstr>
  </property>
  <property fmtid="{D5CDD505-2E9C-101B-9397-08002B2CF9AE}" pid="5" name="ArticulateProjectVersion">
    <vt:lpwstr>7</vt:lpwstr>
  </property>
  <property fmtid="{D5CDD505-2E9C-101B-9397-08002B2CF9AE}" pid="6" name="ArticulateProjectFull">
    <vt:lpwstr>C:\Users\UAEH\Dropbox\Bachillerato Virtual\Bachillerato Virtual 2014\Biología y Vida Cotidiana\VERSION FINAL\Materiales Unidad 1\Act.1.8_HONGOS.ppta</vt:lpwstr>
  </property>
</Properties>
</file>