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6" r:id="rId5"/>
    <p:sldId id="260" r:id="rId6"/>
    <p:sldId id="262" r:id="rId7"/>
    <p:sldId id="267" r:id="rId8"/>
    <p:sldId id="265" r:id="rId9"/>
    <p:sldId id="261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86" autoAdjust="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6662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2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34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1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25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132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264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175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5791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51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70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7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08/06/2015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7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2492896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es-MX" sz="4000" b="1" dirty="0" err="1" smtClean="0">
                <a:latin typeface="Arial" pitchFamily="34" charset="0"/>
                <a:cs typeface="Arial" pitchFamily="34" charset="0"/>
              </a:rPr>
              <a:t>Talking</a:t>
            </a:r>
            <a:r>
              <a:rPr lang="es-MX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>
                <a:latin typeface="Arial" pitchFamily="34" charset="0"/>
                <a:cs typeface="Arial" pitchFamily="34" charset="0"/>
              </a:rPr>
              <a:t>about</a:t>
            </a:r>
            <a:r>
              <a:rPr lang="es-MX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>
                <a:latin typeface="Arial" pitchFamily="34" charset="0"/>
                <a:cs typeface="Arial" pitchFamily="34" charset="0"/>
              </a:rPr>
              <a:t>definite</a:t>
            </a:r>
            <a:r>
              <a:rPr lang="es-MX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 smtClean="0">
                <a:latin typeface="Arial" pitchFamily="34" charset="0"/>
                <a:cs typeface="Arial" pitchFamily="34" charset="0"/>
              </a:rPr>
              <a:t>plans</a:t>
            </a:r>
            <a:r>
              <a:rPr lang="es-MX" sz="40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4000" b="1" dirty="0">
                <a:latin typeface="Arial" pitchFamily="34" charset="0"/>
                <a:cs typeface="Arial" pitchFamily="34" charset="0"/>
              </a:rPr>
            </a:br>
            <a:endParaRPr lang="es-MX" sz="4000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4149080"/>
            <a:ext cx="77768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 Ingeniería Mecánica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 Leticia Sánchez Franco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 Enero-Junio 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err="1" smtClean="0"/>
              <a:t>Talking</a:t>
            </a:r>
            <a:r>
              <a:rPr lang="es-MX" sz="4000" dirty="0" smtClean="0"/>
              <a:t> </a:t>
            </a:r>
            <a:r>
              <a:rPr lang="es-MX" sz="4000" dirty="0" err="1" smtClean="0"/>
              <a:t>about</a:t>
            </a:r>
            <a:r>
              <a:rPr lang="es-MX" sz="4000" dirty="0" smtClean="0"/>
              <a:t> </a:t>
            </a:r>
            <a:r>
              <a:rPr lang="es-MX" sz="4000" dirty="0" err="1" smtClean="0"/>
              <a:t>definite</a:t>
            </a:r>
            <a:r>
              <a:rPr lang="es-MX" sz="4000" dirty="0" smtClean="0"/>
              <a:t> </a:t>
            </a:r>
            <a:r>
              <a:rPr lang="es-MX" sz="4000" dirty="0" err="1" smtClean="0"/>
              <a:t>plans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872" y="126876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Cuando un plan futuro se ha establecido de manera detallada, es decir se ha establecido la fecha, lugar e incluso la hora, se considera como un plan definido.</a:t>
            </a: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MX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MX" sz="2400" b="1" dirty="0" err="1">
                <a:latin typeface="Arial" pitchFamily="34" charset="0"/>
                <a:cs typeface="Arial" pitchFamily="34" charset="0"/>
              </a:rPr>
              <a:t>Abstract</a:t>
            </a:r>
            <a:endParaRPr lang="es-MX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definite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plan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considered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when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date, place and time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have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been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established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MX" sz="2400" b="1" dirty="0" err="1">
                <a:latin typeface="Arial" pitchFamily="34" charset="0"/>
                <a:cs typeface="Arial" pitchFamily="34" charset="0"/>
              </a:rPr>
              <a:t>Keywords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plan,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definite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present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continuous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,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xmlns="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err="1" smtClean="0"/>
              <a:t>Talking</a:t>
            </a:r>
            <a:r>
              <a:rPr lang="es-MX" sz="4000" dirty="0" smtClean="0"/>
              <a:t> </a:t>
            </a:r>
            <a:r>
              <a:rPr lang="es-MX" sz="4000" dirty="0" err="1" smtClean="0"/>
              <a:t>about</a:t>
            </a:r>
            <a:r>
              <a:rPr lang="es-MX" sz="4000" dirty="0" smtClean="0"/>
              <a:t> </a:t>
            </a:r>
            <a:r>
              <a:rPr lang="es-MX" sz="4000" dirty="0" err="1" smtClean="0"/>
              <a:t>definite</a:t>
            </a:r>
            <a:r>
              <a:rPr lang="es-MX" sz="4000" dirty="0" smtClean="0"/>
              <a:t> </a:t>
            </a:r>
            <a:r>
              <a:rPr lang="es-MX" sz="4000" dirty="0" err="1" smtClean="0"/>
              <a:t>plans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express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definite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plan in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use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chart shows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es-MX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27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98147264"/>
              </p:ext>
            </p:extLst>
          </p:nvPr>
        </p:nvGraphicFramePr>
        <p:xfrm>
          <a:off x="251520" y="188640"/>
          <a:ext cx="8568952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600400"/>
              </a:tblGrid>
              <a:tr h="350439">
                <a:tc>
                  <a:txBody>
                    <a:bodyPr/>
                    <a:lstStyle/>
                    <a:p>
                      <a:r>
                        <a:rPr lang="es-MX" sz="1800" dirty="0" err="1" smtClean="0"/>
                        <a:t>Present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Continuous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dirty="0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r>
                        <a:rPr lang="es-MX" sz="1800" b="1" dirty="0" err="1" smtClean="0">
                          <a:solidFill>
                            <a:srgbClr val="0070C0"/>
                          </a:solidFill>
                        </a:rPr>
                        <a:t>Affirmative</a:t>
                      </a:r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76097">
                <a:tc>
                  <a:txBody>
                    <a:bodyPr/>
                    <a:lstStyle/>
                    <a:p>
                      <a:r>
                        <a:rPr lang="es-MX" sz="1800" b="1" dirty="0" err="1" smtClean="0"/>
                        <a:t>I’m</a:t>
                      </a:r>
                      <a:r>
                        <a:rPr lang="es-MX" sz="1800" b="1" dirty="0" smtClean="0"/>
                        <a:t> </a:t>
                      </a:r>
                      <a:r>
                        <a:rPr lang="es-MX" sz="1800" b="1" dirty="0" err="1" smtClean="0"/>
                        <a:t>having</a:t>
                      </a:r>
                      <a:r>
                        <a:rPr lang="es-MX" sz="1800" b="1" dirty="0" smtClean="0"/>
                        <a:t> </a:t>
                      </a:r>
                      <a:r>
                        <a:rPr lang="es-MX" sz="1800" dirty="0" smtClean="0"/>
                        <a:t>a </a:t>
                      </a:r>
                      <a:r>
                        <a:rPr lang="es-MX" sz="1800" dirty="0" err="1" smtClean="0"/>
                        <a:t>party</a:t>
                      </a:r>
                      <a:r>
                        <a:rPr lang="es-MX" sz="1800" dirty="0" smtClean="0"/>
                        <a:t> </a:t>
                      </a:r>
                      <a:r>
                        <a:rPr lang="es-MX" sz="1800" dirty="0" err="1" smtClean="0"/>
                        <a:t>on</a:t>
                      </a:r>
                      <a:r>
                        <a:rPr lang="es-MX" sz="1800" dirty="0" smtClean="0"/>
                        <a:t> Friday.</a:t>
                      </a:r>
                    </a:p>
                    <a:p>
                      <a:r>
                        <a:rPr lang="es-MX" sz="1800" b="1" dirty="0" smtClean="0"/>
                        <a:t>Ana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is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working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aseline="0" dirty="0" err="1" smtClean="0"/>
                        <a:t>tomorrow</a:t>
                      </a:r>
                      <a:r>
                        <a:rPr lang="es-MX" sz="1800" baseline="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</a:t>
                      </a:r>
                      <a:r>
                        <a:rPr lang="es-MX" sz="1800" baseline="0" dirty="0" smtClean="0"/>
                        <a:t>                           </a:t>
                      </a:r>
                      <a:r>
                        <a:rPr lang="es-MX" sz="1800" baseline="0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</a:p>
                    <a:p>
                      <a:r>
                        <a:rPr lang="es-MX" sz="1800" baseline="0" dirty="0" smtClean="0"/>
                        <a:t>He/</a:t>
                      </a:r>
                      <a:r>
                        <a:rPr lang="es-MX" sz="1800" baseline="0" dirty="0" err="1" smtClean="0"/>
                        <a:t>She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It</a:t>
                      </a:r>
                      <a:r>
                        <a:rPr lang="es-MX" sz="1800" baseline="0" dirty="0" smtClean="0"/>
                        <a:t>             </a:t>
                      </a:r>
                      <a:r>
                        <a:rPr lang="es-MX" sz="1800" baseline="0" dirty="0" err="1" smtClean="0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es-MX" sz="1800" baseline="0" dirty="0" smtClean="0"/>
                        <a:t>      </a:t>
                      </a:r>
                      <a:r>
                        <a:rPr lang="es-MX" sz="1800" b="1" baseline="0" dirty="0" err="1" smtClean="0">
                          <a:solidFill>
                            <a:srgbClr val="002060"/>
                          </a:solidFill>
                        </a:rPr>
                        <a:t>verb-ing</a:t>
                      </a:r>
                      <a:endParaRPr lang="es-MX" sz="18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MX" sz="1800" baseline="0" dirty="0" err="1" smtClean="0"/>
                        <a:t>We</a:t>
                      </a:r>
                      <a:r>
                        <a:rPr lang="es-MX" sz="1800" baseline="0" dirty="0" smtClean="0"/>
                        <a:t>/You/</a:t>
                      </a:r>
                      <a:r>
                        <a:rPr lang="es-MX" sz="1800" baseline="0" dirty="0" err="1" smtClean="0"/>
                        <a:t>They</a:t>
                      </a:r>
                      <a:r>
                        <a:rPr lang="es-MX" sz="1800" baseline="0" dirty="0" smtClean="0"/>
                        <a:t>    </a:t>
                      </a:r>
                      <a:r>
                        <a:rPr lang="es-MX" sz="1800" baseline="0" dirty="0" smtClean="0">
                          <a:solidFill>
                            <a:srgbClr val="FF0000"/>
                          </a:solidFill>
                        </a:rPr>
                        <a:t>are </a:t>
                      </a:r>
                      <a:r>
                        <a:rPr lang="es-MX" sz="1800" baseline="0" dirty="0" smtClean="0"/>
                        <a:t>    </a:t>
                      </a:r>
                      <a:endParaRPr lang="es-MX" sz="1800" dirty="0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r>
                        <a:rPr lang="es-MX" sz="1800" b="1" dirty="0" err="1" smtClean="0">
                          <a:solidFill>
                            <a:srgbClr val="0070C0"/>
                          </a:solidFill>
                        </a:rPr>
                        <a:t>Negative</a:t>
                      </a:r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76097">
                <a:tc>
                  <a:txBody>
                    <a:bodyPr/>
                    <a:lstStyle/>
                    <a:p>
                      <a:r>
                        <a:rPr lang="es-MX" sz="1800" b="1" dirty="0" err="1" smtClean="0"/>
                        <a:t>I’m</a:t>
                      </a:r>
                      <a:r>
                        <a:rPr lang="es-MX" sz="1800" b="1" dirty="0" smtClean="0"/>
                        <a:t> </a:t>
                      </a:r>
                      <a:r>
                        <a:rPr lang="es-MX" sz="1800" b="1" dirty="0" err="1" smtClean="0"/>
                        <a:t>not</a:t>
                      </a:r>
                      <a:r>
                        <a:rPr lang="es-MX" sz="1800" b="1" dirty="0" smtClean="0"/>
                        <a:t> </a:t>
                      </a:r>
                      <a:r>
                        <a:rPr lang="es-MX" sz="1800" b="1" dirty="0" err="1" smtClean="0"/>
                        <a:t>doing</a:t>
                      </a:r>
                      <a:r>
                        <a:rPr lang="es-MX" sz="1800" b="1" dirty="0" smtClean="0"/>
                        <a:t> </a:t>
                      </a:r>
                      <a:r>
                        <a:rPr lang="es-MX" sz="1800" dirty="0" err="1" smtClean="0"/>
                        <a:t>anything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tomorrow</a:t>
                      </a:r>
                      <a:r>
                        <a:rPr lang="es-MX" sz="1800" baseline="0" dirty="0" smtClean="0"/>
                        <a:t>.</a:t>
                      </a:r>
                    </a:p>
                    <a:p>
                      <a:r>
                        <a:rPr lang="es-MX" sz="1800" b="1" baseline="0" dirty="0" err="1" smtClean="0"/>
                        <a:t>My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parents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aren’t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visiting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aseline="0" dirty="0" err="1" smtClean="0"/>
                        <a:t>their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friends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next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week</a:t>
                      </a:r>
                      <a:r>
                        <a:rPr lang="es-MX" sz="1800" baseline="0" dirty="0" smtClean="0"/>
                        <a:t>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</a:t>
                      </a:r>
                      <a:r>
                        <a:rPr lang="es-MX" sz="1800" baseline="0" dirty="0" smtClean="0"/>
                        <a:t>                           </a:t>
                      </a:r>
                      <a:r>
                        <a:rPr lang="es-MX" sz="1800" baseline="0" dirty="0" smtClean="0">
                          <a:solidFill>
                            <a:srgbClr val="FF0000"/>
                          </a:solidFill>
                        </a:rPr>
                        <a:t>‘m </a:t>
                      </a:r>
                      <a:r>
                        <a:rPr lang="es-MX" sz="1800" baseline="0" dirty="0" err="1" smtClean="0">
                          <a:solidFill>
                            <a:srgbClr val="FF0000"/>
                          </a:solidFill>
                        </a:rPr>
                        <a:t>not</a:t>
                      </a:r>
                      <a:endParaRPr lang="es-MX" sz="18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MX" sz="1800" baseline="0" dirty="0" smtClean="0"/>
                        <a:t>He/</a:t>
                      </a:r>
                      <a:r>
                        <a:rPr lang="es-MX" sz="1800" baseline="0" dirty="0" err="1" smtClean="0"/>
                        <a:t>She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It</a:t>
                      </a:r>
                      <a:r>
                        <a:rPr lang="es-MX" sz="1800" baseline="0" dirty="0" smtClean="0"/>
                        <a:t>             </a:t>
                      </a:r>
                      <a:r>
                        <a:rPr lang="es-MX" sz="1800" baseline="0" dirty="0" err="1" smtClean="0">
                          <a:solidFill>
                            <a:srgbClr val="FF0000"/>
                          </a:solidFill>
                        </a:rPr>
                        <a:t>isn’t</a:t>
                      </a:r>
                      <a:r>
                        <a:rPr lang="es-MX" sz="1800" baseline="0" dirty="0" smtClean="0"/>
                        <a:t>      </a:t>
                      </a:r>
                      <a:r>
                        <a:rPr lang="es-MX" sz="1800" b="1" baseline="0" dirty="0" err="1" smtClean="0">
                          <a:solidFill>
                            <a:srgbClr val="002060"/>
                          </a:solidFill>
                        </a:rPr>
                        <a:t>verb-ing</a:t>
                      </a:r>
                      <a:endParaRPr lang="es-MX" sz="18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MX" sz="1800" baseline="0" dirty="0" err="1" smtClean="0"/>
                        <a:t>We</a:t>
                      </a:r>
                      <a:r>
                        <a:rPr lang="es-MX" sz="1800" baseline="0" dirty="0" smtClean="0"/>
                        <a:t>/You/</a:t>
                      </a:r>
                      <a:r>
                        <a:rPr lang="es-MX" sz="1800" baseline="0" dirty="0" err="1" smtClean="0"/>
                        <a:t>They</a:t>
                      </a:r>
                      <a:r>
                        <a:rPr lang="es-MX" sz="1800" baseline="0" dirty="0" smtClean="0"/>
                        <a:t>    </a:t>
                      </a:r>
                      <a:r>
                        <a:rPr lang="es-MX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MX" sz="1800" baseline="0" dirty="0" err="1" smtClean="0">
                          <a:solidFill>
                            <a:srgbClr val="FF0000"/>
                          </a:solidFill>
                        </a:rPr>
                        <a:t>aren’t</a:t>
                      </a:r>
                      <a:r>
                        <a:rPr lang="es-MX" sz="1800" baseline="0" dirty="0" smtClean="0"/>
                        <a:t>   </a:t>
                      </a:r>
                      <a:endParaRPr lang="es-MX" sz="1800" dirty="0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r>
                        <a:rPr lang="es-MX" sz="1800" b="1" dirty="0" smtClean="0">
                          <a:solidFill>
                            <a:srgbClr val="0070C0"/>
                          </a:solidFill>
                        </a:rPr>
                        <a:t>Yes/No</a:t>
                      </a:r>
                      <a:r>
                        <a:rPr lang="es-MX" sz="18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800" b="1" baseline="0" dirty="0" err="1" smtClean="0">
                          <a:solidFill>
                            <a:srgbClr val="0070C0"/>
                          </a:solidFill>
                        </a:rPr>
                        <a:t>Questions</a:t>
                      </a:r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76097">
                <a:tc>
                  <a:txBody>
                    <a:bodyPr/>
                    <a:lstStyle/>
                    <a:p>
                      <a:r>
                        <a:rPr lang="es-MX" sz="1800" b="1" dirty="0" smtClean="0"/>
                        <a:t>Are you </a:t>
                      </a:r>
                      <a:r>
                        <a:rPr lang="es-MX" sz="1800" b="1" dirty="0" err="1" smtClean="0"/>
                        <a:t>studying</a:t>
                      </a:r>
                      <a:r>
                        <a:rPr lang="es-MX" sz="1800" dirty="0" smtClean="0"/>
                        <a:t> </a:t>
                      </a:r>
                      <a:r>
                        <a:rPr lang="es-MX" sz="1800" dirty="0" err="1" smtClean="0"/>
                        <a:t>this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evening</a:t>
                      </a:r>
                      <a:r>
                        <a:rPr lang="es-MX" sz="1800" baseline="0" dirty="0" smtClean="0"/>
                        <a:t>? </a:t>
                      </a:r>
                      <a:r>
                        <a:rPr lang="es-MX" sz="1800" i="1" baseline="0" dirty="0" smtClean="0"/>
                        <a:t>‘Yes, I am’</a:t>
                      </a:r>
                    </a:p>
                    <a:p>
                      <a:r>
                        <a:rPr lang="es-MX" sz="1800" b="1" baseline="0" dirty="0" err="1" smtClean="0"/>
                        <a:t>Is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your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brother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going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aseline="0" dirty="0" err="1" smtClean="0"/>
                        <a:t>to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the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movies</a:t>
                      </a:r>
                      <a:r>
                        <a:rPr lang="es-MX" sz="1800" baseline="0" dirty="0" smtClean="0"/>
                        <a:t> </a:t>
                      </a:r>
                      <a:r>
                        <a:rPr lang="es-MX" sz="1800" baseline="0" dirty="0" err="1" smtClean="0"/>
                        <a:t>tomorrow</a:t>
                      </a:r>
                      <a:r>
                        <a:rPr lang="es-MX" sz="1800" baseline="0" dirty="0" smtClean="0"/>
                        <a:t>?</a:t>
                      </a:r>
                    </a:p>
                    <a:p>
                      <a:r>
                        <a:rPr lang="es-MX" sz="1800" i="1" baseline="0" dirty="0" smtClean="0"/>
                        <a:t>‘No, he </a:t>
                      </a:r>
                      <a:r>
                        <a:rPr lang="es-MX" sz="1800" i="1" baseline="0" dirty="0" err="1" smtClean="0"/>
                        <a:t>isn’t</a:t>
                      </a:r>
                      <a:r>
                        <a:rPr lang="es-MX" sz="1800" i="1" baseline="0" dirty="0" smtClean="0"/>
                        <a:t>’</a:t>
                      </a:r>
                      <a:endParaRPr lang="es-MX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b="0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  <a:r>
                        <a:rPr lang="es-MX" sz="1800" dirty="0" smtClean="0"/>
                        <a:t>           I</a:t>
                      </a:r>
                      <a:r>
                        <a:rPr lang="es-MX" sz="1800" baseline="0" dirty="0" smtClean="0"/>
                        <a:t>                          </a:t>
                      </a:r>
                      <a:endParaRPr lang="es-MX" sz="18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MX" sz="1800" baseline="0" dirty="0" smtClean="0"/>
                        <a:t> </a:t>
                      </a:r>
                      <a:r>
                        <a:rPr lang="es-MX" sz="1800" b="0" baseline="0" dirty="0" err="1" smtClean="0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es-MX" sz="1800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MX" sz="1800" baseline="0" dirty="0" smtClean="0"/>
                        <a:t>        He/</a:t>
                      </a:r>
                      <a:r>
                        <a:rPr lang="es-MX" sz="1800" baseline="0" dirty="0" err="1" smtClean="0"/>
                        <a:t>She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It</a:t>
                      </a:r>
                      <a:r>
                        <a:rPr lang="es-MX" sz="1800" baseline="0" dirty="0" smtClean="0"/>
                        <a:t>                 </a:t>
                      </a:r>
                      <a:r>
                        <a:rPr lang="es-MX" sz="1800" b="1" baseline="0" dirty="0" err="1" smtClean="0">
                          <a:solidFill>
                            <a:srgbClr val="002060"/>
                          </a:solidFill>
                        </a:rPr>
                        <a:t>verb-ing</a:t>
                      </a:r>
                      <a:r>
                        <a:rPr lang="es-MX" sz="1800" b="1" baseline="0" dirty="0" smtClean="0">
                          <a:solidFill>
                            <a:srgbClr val="002060"/>
                          </a:solidFill>
                        </a:rPr>
                        <a:t> ?</a:t>
                      </a:r>
                    </a:p>
                    <a:p>
                      <a:r>
                        <a:rPr lang="es-MX" sz="1800" b="0" baseline="0" dirty="0" smtClean="0">
                          <a:solidFill>
                            <a:srgbClr val="FF0000"/>
                          </a:solidFill>
                        </a:rPr>
                        <a:t>Are</a:t>
                      </a:r>
                      <a:r>
                        <a:rPr lang="es-MX" sz="1800" b="0" baseline="0" dirty="0" smtClean="0"/>
                        <a:t> </a:t>
                      </a:r>
                      <a:r>
                        <a:rPr lang="es-MX" sz="1800" baseline="0" dirty="0" smtClean="0"/>
                        <a:t>     </a:t>
                      </a:r>
                      <a:r>
                        <a:rPr lang="es-MX" sz="1800" baseline="0" dirty="0" err="1" smtClean="0"/>
                        <a:t>We</a:t>
                      </a:r>
                      <a:r>
                        <a:rPr lang="es-MX" sz="1800" baseline="0" dirty="0" smtClean="0"/>
                        <a:t>/You/</a:t>
                      </a:r>
                      <a:r>
                        <a:rPr lang="es-MX" sz="1800" baseline="0" dirty="0" err="1" smtClean="0"/>
                        <a:t>They</a:t>
                      </a:r>
                      <a:r>
                        <a:rPr lang="es-MX" sz="1800" baseline="0" dirty="0" smtClean="0"/>
                        <a:t>    </a:t>
                      </a:r>
                      <a:endParaRPr lang="es-MX" sz="1800" dirty="0" smtClean="0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r>
                        <a:rPr lang="es-MX" sz="1800" b="1" dirty="0" err="1" smtClean="0">
                          <a:solidFill>
                            <a:srgbClr val="0070C0"/>
                          </a:solidFill>
                        </a:rPr>
                        <a:t>Wh</a:t>
                      </a:r>
                      <a:r>
                        <a:rPr lang="es-MX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800" b="1" dirty="0" err="1" smtClean="0">
                          <a:solidFill>
                            <a:srgbClr val="0070C0"/>
                          </a:solidFill>
                        </a:rPr>
                        <a:t>Questions</a:t>
                      </a:r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76097">
                <a:tc>
                  <a:txBody>
                    <a:bodyPr/>
                    <a:lstStyle/>
                    <a:p>
                      <a:r>
                        <a:rPr lang="es-MX" sz="1800" b="1" dirty="0" err="1" smtClean="0"/>
                        <a:t>What</a:t>
                      </a:r>
                      <a:r>
                        <a:rPr lang="es-MX" sz="1800" b="1" baseline="0" dirty="0" smtClean="0"/>
                        <a:t> are you </a:t>
                      </a:r>
                      <a:r>
                        <a:rPr lang="es-MX" sz="1800" b="1" baseline="0" dirty="0" err="1" smtClean="0"/>
                        <a:t>doing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aseline="0" dirty="0" err="1" smtClean="0"/>
                        <a:t>tomorrow</a:t>
                      </a:r>
                      <a:r>
                        <a:rPr lang="es-MX" sz="1800" baseline="0" dirty="0" smtClean="0"/>
                        <a:t> ? </a:t>
                      </a:r>
                      <a:r>
                        <a:rPr lang="es-MX" sz="1800" i="1" baseline="0" dirty="0" smtClean="0"/>
                        <a:t>‘</a:t>
                      </a:r>
                      <a:r>
                        <a:rPr lang="es-MX" sz="1800" i="1" baseline="0" dirty="0" err="1" smtClean="0"/>
                        <a:t>I’m</a:t>
                      </a:r>
                      <a:r>
                        <a:rPr lang="es-MX" sz="1800" i="1" baseline="0" dirty="0" smtClean="0"/>
                        <a:t> </a:t>
                      </a:r>
                      <a:r>
                        <a:rPr lang="es-MX" sz="1800" i="1" baseline="0" dirty="0" err="1" smtClean="0"/>
                        <a:t>staying</a:t>
                      </a:r>
                      <a:r>
                        <a:rPr lang="es-MX" sz="1800" i="1" baseline="0" dirty="0" smtClean="0"/>
                        <a:t> home’</a:t>
                      </a:r>
                    </a:p>
                    <a:p>
                      <a:r>
                        <a:rPr lang="es-MX" sz="1800" b="1" baseline="0" dirty="0" err="1" smtClean="0"/>
                        <a:t>Where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is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your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brother</a:t>
                      </a:r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playing</a:t>
                      </a:r>
                      <a:r>
                        <a:rPr lang="es-MX" sz="1800" baseline="0" dirty="0" smtClean="0"/>
                        <a:t>? </a:t>
                      </a:r>
                      <a:r>
                        <a:rPr lang="es-MX" sz="1800" i="1" baseline="0" dirty="0" smtClean="0"/>
                        <a:t>‘</a:t>
                      </a:r>
                      <a:r>
                        <a:rPr lang="es-MX" sz="1800" i="1" baseline="0" dirty="0" err="1" smtClean="0"/>
                        <a:t>Next</a:t>
                      </a:r>
                      <a:r>
                        <a:rPr lang="es-MX" sz="1800" i="1" baseline="0" dirty="0" smtClean="0"/>
                        <a:t> </a:t>
                      </a:r>
                      <a:r>
                        <a:rPr lang="es-MX" sz="1800" i="1" baseline="0" dirty="0" err="1" smtClean="0"/>
                        <a:t>weekend</a:t>
                      </a:r>
                      <a:r>
                        <a:rPr lang="es-MX" sz="1800" i="1" baseline="0" dirty="0" smtClean="0"/>
                        <a:t>’</a:t>
                      </a:r>
                      <a:endParaRPr lang="es-MX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b="1" dirty="0" err="1" smtClean="0">
                          <a:solidFill>
                            <a:schemeClr val="tx1"/>
                          </a:solidFill>
                        </a:rPr>
                        <a:t>What</a:t>
                      </a:r>
                      <a:r>
                        <a:rPr lang="es-MX" sz="1800" b="1" dirty="0" smtClean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es-MX" sz="1800" b="0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  <a:r>
                        <a:rPr lang="es-MX" sz="1800" dirty="0" smtClean="0"/>
                        <a:t>           I</a:t>
                      </a:r>
                      <a:r>
                        <a:rPr lang="es-MX" sz="1800" baseline="0" dirty="0" smtClean="0"/>
                        <a:t>                         </a:t>
                      </a:r>
                      <a:r>
                        <a:rPr lang="es-MX" sz="1800" b="1" baseline="0" dirty="0" smtClean="0"/>
                        <a:t> </a:t>
                      </a:r>
                      <a:endParaRPr lang="es-MX" sz="18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MX" sz="1800" b="1" baseline="0" dirty="0" smtClean="0"/>
                        <a:t> </a:t>
                      </a:r>
                      <a:r>
                        <a:rPr lang="es-MX" sz="1800" b="1" baseline="0" dirty="0" err="1" smtClean="0"/>
                        <a:t>When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s-MX" sz="1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1800" b="0" baseline="0" dirty="0" err="1" smtClean="0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es-MX" sz="1800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MX" sz="1800" b="0" baseline="0" dirty="0" smtClean="0"/>
                        <a:t>  </a:t>
                      </a:r>
                      <a:r>
                        <a:rPr lang="es-MX" sz="1800" baseline="0" dirty="0" smtClean="0"/>
                        <a:t>He/</a:t>
                      </a:r>
                      <a:r>
                        <a:rPr lang="es-MX" sz="1800" baseline="0" dirty="0" err="1" smtClean="0"/>
                        <a:t>She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It</a:t>
                      </a:r>
                      <a:r>
                        <a:rPr lang="es-MX" sz="1800" baseline="0" dirty="0" smtClean="0"/>
                        <a:t>     </a:t>
                      </a:r>
                      <a:r>
                        <a:rPr lang="es-MX" sz="1800" b="1" baseline="0" dirty="0" err="1" smtClean="0">
                          <a:solidFill>
                            <a:srgbClr val="002060"/>
                          </a:solidFill>
                        </a:rPr>
                        <a:t>verb-ing</a:t>
                      </a:r>
                      <a:r>
                        <a:rPr lang="es-MX" sz="1800" b="1" baseline="0" dirty="0" smtClean="0">
                          <a:solidFill>
                            <a:srgbClr val="002060"/>
                          </a:solidFill>
                        </a:rPr>
                        <a:t> ?</a:t>
                      </a:r>
                    </a:p>
                    <a:p>
                      <a:r>
                        <a:rPr lang="es-MX" sz="1800" b="1" baseline="0" dirty="0" smtClean="0">
                          <a:solidFill>
                            <a:srgbClr val="002060"/>
                          </a:solidFill>
                        </a:rPr>
                        <a:t>   ….     </a:t>
                      </a:r>
                      <a:r>
                        <a:rPr lang="es-MX" sz="1800" b="1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s-MX" sz="1800" b="0" baseline="0" dirty="0" smtClean="0">
                          <a:solidFill>
                            <a:srgbClr val="FF0000"/>
                          </a:solidFill>
                        </a:rPr>
                        <a:t>are</a:t>
                      </a:r>
                      <a:r>
                        <a:rPr lang="es-MX" sz="1800" baseline="0" dirty="0" smtClean="0"/>
                        <a:t>  </a:t>
                      </a:r>
                      <a:r>
                        <a:rPr lang="es-MX" sz="1800" baseline="0" dirty="0" err="1" smtClean="0"/>
                        <a:t>We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You</a:t>
                      </a:r>
                      <a:r>
                        <a:rPr lang="es-MX" sz="1800" baseline="0" dirty="0" smtClean="0"/>
                        <a:t>/</a:t>
                      </a:r>
                      <a:r>
                        <a:rPr lang="es-MX" sz="1800" baseline="0" dirty="0" err="1" smtClean="0"/>
                        <a:t>They</a:t>
                      </a:r>
                      <a:r>
                        <a:rPr lang="es-MX" sz="1800" baseline="0" dirty="0" smtClean="0"/>
                        <a:t>    </a:t>
                      </a:r>
                      <a:endParaRPr lang="es-MX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541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2136" y="476672"/>
            <a:ext cx="8229600" cy="53285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Ana: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 Tom.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Ana.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Tom: Oh, hi Ana!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Ana: 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 you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tonight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Tom: 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staying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home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essay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Ana: 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Oh,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tomorrow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afternoon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Tom: 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Let’s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… No,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anything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party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Do you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come?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Tom:  Oh, I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attending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MX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sorry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Anyway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you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tomorrow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afternoon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Tom:  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Yeah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you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tomorrow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716016" y="188640"/>
            <a:ext cx="4258816" cy="1066130"/>
          </a:xfrm>
        </p:spPr>
        <p:txBody>
          <a:bodyPr>
            <a:normAutofit/>
          </a:bodyPr>
          <a:lstStyle/>
          <a:p>
            <a:r>
              <a:rPr lang="es-MX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Conversation</a:t>
            </a:r>
            <a:endParaRPr lang="es-MX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219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1468454"/>
              </p:ext>
            </p:extLst>
          </p:nvPr>
        </p:nvGraphicFramePr>
        <p:xfrm>
          <a:off x="323528" y="1340768"/>
          <a:ext cx="8496944" cy="481505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081866"/>
                <a:gridCol w="4415078"/>
              </a:tblGrid>
              <a:tr h="403764">
                <a:tc gridSpan="2"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  <a:r>
                        <a:rPr lang="es-MX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sz="2400" b="1" dirty="0">
                        <a:latin typeface="Bradley Hand ITC" pitchFamily="66" charset="0"/>
                      </a:endParaRPr>
                    </a:p>
                  </a:txBody>
                  <a:tcPr/>
                </a:tc>
              </a:tr>
              <a:tr h="1265128">
                <a:tc>
                  <a:txBody>
                    <a:bodyPr/>
                    <a:lstStyle/>
                    <a:p>
                      <a:r>
                        <a:rPr lang="es-MX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Sunday</a:t>
                      </a:r>
                      <a:endParaRPr lang="es-MX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10:30 am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Soccer </a:t>
                      </a:r>
                      <a:r>
                        <a:rPr lang="es-MX" sz="24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game</a:t>
                      </a:r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s-MX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6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Thursday</a:t>
                      </a:r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1:00 pm 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Meet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Carlos at Samis Café. </a:t>
                      </a:r>
                      <a:endParaRPr lang="es-MX" sz="24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5538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6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Monday</a:t>
                      </a:r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MX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1:00</a:t>
                      </a:r>
                      <a:r>
                        <a:rPr lang="es-MX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Lunch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sister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MX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Friday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7:00 pm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Meet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Linda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dinner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MX" sz="24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1574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6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Tuesday</a:t>
                      </a:r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MX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7:00</a:t>
                      </a:r>
                      <a:r>
                        <a:rPr lang="es-MX" sz="24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pm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Movies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es-MX" sz="24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Anna.</a:t>
                      </a:r>
                      <a:endParaRPr lang="es-MX" sz="24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6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Saturday</a:t>
                      </a:r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10:30 am.</a:t>
                      </a:r>
                    </a:p>
                    <a:p>
                      <a:pPr marL="0" algn="l" defTabSz="914400" rtl="0" eaLnBrk="1" latinLnBrk="0" hangingPunct="1"/>
                      <a:r>
                        <a:rPr lang="es-MX" sz="24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Engineering</a:t>
                      </a:r>
                      <a:r>
                        <a:rPr lang="es-MX" sz="24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2400" b="1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conference</a:t>
                      </a:r>
                      <a:endParaRPr lang="es-MX" sz="2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2677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6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Wednesday</a:t>
                      </a:r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es-MX" sz="16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es-MX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  <a:endParaRPr lang="es-MX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683568" y="-99392"/>
            <a:ext cx="7128792" cy="144016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Look at </a:t>
            </a:r>
            <a:r>
              <a:rPr lang="es-MX" sz="4000" dirty="0" err="1" smtClean="0"/>
              <a:t>Tom’s</a:t>
            </a:r>
            <a:r>
              <a:rPr lang="es-MX" sz="4000" dirty="0" smtClean="0"/>
              <a:t> </a:t>
            </a:r>
            <a:r>
              <a:rPr lang="es-MX" sz="4000" dirty="0" err="1" smtClean="0"/>
              <a:t>week</a:t>
            </a:r>
            <a:r>
              <a:rPr lang="es-MX" sz="4000" dirty="0" smtClean="0"/>
              <a:t> plan.</a:t>
            </a:r>
            <a:br>
              <a:rPr lang="es-MX" sz="4000" dirty="0" smtClean="0"/>
            </a:br>
            <a:r>
              <a:rPr lang="es-MX" sz="4000" dirty="0" smtClean="0"/>
              <a:t> </a:t>
            </a:r>
            <a:r>
              <a:rPr lang="es-MX" sz="4000" dirty="0" err="1" smtClean="0"/>
              <a:t>Then</a:t>
            </a:r>
            <a:r>
              <a:rPr lang="es-MX" sz="4000" dirty="0" smtClean="0"/>
              <a:t> </a:t>
            </a:r>
            <a:r>
              <a:rPr lang="es-MX" sz="4000" dirty="0" err="1" smtClean="0"/>
              <a:t>answer</a:t>
            </a:r>
            <a:r>
              <a:rPr lang="es-MX" sz="4000" dirty="0" smtClean="0"/>
              <a:t> </a:t>
            </a:r>
            <a:r>
              <a:rPr lang="es-MX" sz="4000" dirty="0" err="1" smtClean="0"/>
              <a:t>some</a:t>
            </a:r>
            <a:r>
              <a:rPr lang="es-MX" sz="4000" dirty="0" smtClean="0"/>
              <a:t> </a:t>
            </a:r>
            <a:r>
              <a:rPr lang="es-MX" sz="4000" dirty="0" err="1" smtClean="0"/>
              <a:t>questions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xmlns="" val="48970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395536" y="1268760"/>
            <a:ext cx="84604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onTuesday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 </a:t>
            </a: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movies</a:t>
            </a:r>
            <a:r>
              <a:rPr lang="es-MX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movies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 </a:t>
            </a:r>
            <a:r>
              <a:rPr lang="es-MX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</a:t>
            </a:r>
          </a:p>
          <a:p>
            <a:pPr marL="342900" indent="-342900">
              <a:buAutoNum type="arabicPeriod" startAt="3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meeting Carlos?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lang="es-MX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  <a:endParaRPr lang="es-MX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4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attending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At 10:30 a.m.</a:t>
            </a:r>
          </a:p>
          <a:p>
            <a:pPr marL="342900" indent="-342900">
              <a:buAutoNum type="arabicPeriod" startAt="5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playing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soccer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morning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Yes, he </a:t>
            </a:r>
            <a:r>
              <a:rPr lang="es-MX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 startAt="6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anything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No, he </a:t>
            </a:r>
            <a:r>
              <a:rPr lang="es-MX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es-MX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061356" y="-6627"/>
            <a:ext cx="7128792" cy="1440160"/>
          </a:xfrm>
        </p:spPr>
        <p:txBody>
          <a:bodyPr>
            <a:normAutofit/>
          </a:bodyPr>
          <a:lstStyle/>
          <a:p>
            <a:r>
              <a:rPr lang="es-MX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Tom’s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plans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6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s-MX" sz="4000" b="1" dirty="0">
                <a:latin typeface="Arial" pitchFamily="34" charset="0"/>
                <a:cs typeface="Arial" pitchFamily="34" charset="0"/>
              </a:rPr>
              <a:t>Referencias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1268760"/>
            <a:ext cx="8460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España, A. &amp;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Wisniewska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I. (2010) Open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Mind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Workbook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I.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Macmillan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MX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79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539</Words>
  <Application>Microsoft Office PowerPoint</Application>
  <PresentationFormat>Presentación en pantalla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Tema de Office</vt:lpstr>
      <vt:lpstr>1_Tema de Office</vt:lpstr>
      <vt:lpstr>Talking about definite plans </vt:lpstr>
      <vt:lpstr>Talking about definite plans</vt:lpstr>
      <vt:lpstr>Talking about definite plans</vt:lpstr>
      <vt:lpstr>Diapositiva 4</vt:lpstr>
      <vt:lpstr>Conversation</vt:lpstr>
      <vt:lpstr>Look at Tom’s week plan.  Then answer some questions</vt:lpstr>
      <vt:lpstr>Remember Tom’s plans.</vt:lpstr>
      <vt:lpstr>Referencias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www.intercambiosvirtuales.org</cp:lastModifiedBy>
  <cp:revision>33</cp:revision>
  <dcterms:created xsi:type="dcterms:W3CDTF">2012-12-04T21:22:09Z</dcterms:created>
  <dcterms:modified xsi:type="dcterms:W3CDTF">2015-06-08T19:37:38Z</dcterms:modified>
</cp:coreProperties>
</file>