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7" r:id="rId7"/>
    <p:sldId id="262" r:id="rId8"/>
    <p:sldId id="260" r:id="rId9"/>
    <p:sldId id="263" r:id="rId10"/>
    <p:sldId id="264" r:id="rId11"/>
    <p:sldId id="265" r:id="rId12"/>
    <p:sldId id="268" r:id="rId13"/>
    <p:sldId id="269"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86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56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22F0DF39-07AA-45E7-8015-31F823F0ACAD}" type="datetimeFigureOut">
              <a:rPr lang="es-MX" smtClean="0"/>
              <a:pPr/>
              <a:t>25/03/14</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11" name="10 Marcador de número de diapositiva"/>
          <p:cNvSpPr>
            <a:spLocks noGrp="1"/>
          </p:cNvSpPr>
          <p:nvPr>
            <p:ph type="sldNum" sz="quarter" idx="12"/>
          </p:nvPr>
        </p:nvSpPr>
        <p:spPr/>
        <p:txBody>
          <a:bodyPr/>
          <a:lstStyle>
            <a:extLst/>
          </a:lstStyle>
          <a:p>
            <a:fld id="{35007659-0E4A-4234-9D8C-CDCF858BE85A}" type="slidenum">
              <a:rPr lang="es-MX" smtClean="0"/>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2F0DF39-07AA-45E7-8015-31F823F0ACAD}" type="datetimeFigureOut">
              <a:rPr lang="es-MX" smtClean="0"/>
              <a:pPr/>
              <a:t>25/03/14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35007659-0E4A-4234-9D8C-CDCF858BE85A}"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2F0DF39-07AA-45E7-8015-31F823F0ACAD}" type="datetimeFigureOut">
              <a:rPr lang="es-MX" smtClean="0"/>
              <a:pPr/>
              <a:t>25/03/14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35007659-0E4A-4234-9D8C-CDCF858BE85A}"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2F0DF39-07AA-45E7-8015-31F823F0ACAD}" type="datetimeFigureOut">
              <a:rPr lang="es-MX" smtClean="0"/>
              <a:pPr/>
              <a:t>25/03/14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35007659-0E4A-4234-9D8C-CDCF858BE85A}"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2F0DF39-07AA-45E7-8015-31F823F0ACAD}" type="datetimeFigureOut">
              <a:rPr lang="es-MX" smtClean="0"/>
              <a:pPr/>
              <a:t>25/03/14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35007659-0E4A-4234-9D8C-CDCF858BE85A}" type="slidenum">
              <a:rPr lang="es-MX" smtClean="0"/>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2F0DF39-07AA-45E7-8015-31F823F0ACAD}" type="datetimeFigureOut">
              <a:rPr lang="es-MX" smtClean="0"/>
              <a:pPr/>
              <a:t>25/03/14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35007659-0E4A-4234-9D8C-CDCF858BE85A}"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2F0DF39-07AA-45E7-8015-31F823F0ACAD}" type="datetimeFigureOut">
              <a:rPr lang="es-MX" smtClean="0"/>
              <a:pPr/>
              <a:t>25/03/14</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35007659-0E4A-4234-9D8C-CDCF858BE85A}"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22F0DF39-07AA-45E7-8015-31F823F0ACAD}" type="datetimeFigureOut">
              <a:rPr lang="es-MX" smtClean="0"/>
              <a:pPr/>
              <a:t>25/03/14</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35007659-0E4A-4234-9D8C-CDCF858BE85A}"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22F0DF39-07AA-45E7-8015-31F823F0ACAD}" type="datetimeFigureOut">
              <a:rPr lang="es-MX" smtClean="0"/>
              <a:pPr/>
              <a:t>25/03/14</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35007659-0E4A-4234-9D8C-CDCF858BE85A}"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2F0DF39-07AA-45E7-8015-31F823F0ACAD}" type="datetimeFigureOut">
              <a:rPr lang="es-MX" smtClean="0"/>
              <a:pPr/>
              <a:t>25/03/14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35007659-0E4A-4234-9D8C-CDCF858BE85A}" type="slidenum">
              <a:rPr lang="es-MX" smtClean="0"/>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2F0DF39-07AA-45E7-8015-31F823F0ACAD}" type="datetimeFigureOut">
              <a:rPr lang="es-MX" smtClean="0"/>
              <a:pPr/>
              <a:t>25/03/14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35007659-0E4A-4234-9D8C-CDCF858BE85A}" type="slidenum">
              <a:rPr lang="es-MX" smtClean="0"/>
              <a:pPr/>
              <a:t>‹#›</a:t>
            </a:fld>
            <a:endParaRPr lang="es-MX"/>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2F0DF39-07AA-45E7-8015-31F823F0ACAD}" type="datetimeFigureOut">
              <a:rPr lang="es-MX" smtClean="0"/>
              <a:pPr/>
              <a:t>25/03/14</a:t>
            </a:fld>
            <a:endParaRPr lang="es-MX"/>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MX"/>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5007659-0E4A-4234-9D8C-CDCF858BE85A}"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1" Type="http://schemas.openxmlformats.org/officeDocument/2006/relationships/image" Target="../media/image16.jpeg"/><Relationship Id="rId12" Type="http://schemas.openxmlformats.org/officeDocument/2006/relationships/image" Target="../media/image17.jpeg"/><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eg"/></Relationships>
</file>

<file path=ppt/slides/_rels/slide11.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jpeg"/><Relationship Id="rId13" Type="http://schemas.openxmlformats.org/officeDocument/2006/relationships/image" Target="../media/image19.jpeg"/><Relationship Id="rId14" Type="http://schemas.openxmlformats.org/officeDocument/2006/relationships/image" Target="../media/image20.jpeg"/><Relationship Id="rId15" Type="http://schemas.openxmlformats.org/officeDocument/2006/relationships/image" Target="../media/image21.jpeg"/><Relationship Id="rId16" Type="http://schemas.openxmlformats.org/officeDocument/2006/relationships/image" Target="../media/image22.jpeg"/><Relationship Id="rId17" Type="http://schemas.openxmlformats.org/officeDocument/2006/relationships/image" Target="../media/image23.jpeg"/><Relationship Id="rId18" Type="http://schemas.openxmlformats.org/officeDocument/2006/relationships/image" Target="../media/image24.jpeg"/><Relationship Id="rId19"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emf"/><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392"/>
            <a:ext cx="9144000" cy="6957392"/>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1 Título"/>
          <p:cNvSpPr>
            <a:spLocks noGrp="1"/>
          </p:cNvSpPr>
          <p:nvPr>
            <p:ph type="ctrTitle"/>
          </p:nvPr>
        </p:nvSpPr>
        <p:spPr>
          <a:xfrm>
            <a:off x="5076056" y="1700808"/>
            <a:ext cx="3346712" cy="652054"/>
          </a:xfrm>
        </p:spPr>
        <p:txBody>
          <a:bodyPr>
            <a:normAutofit/>
          </a:bodyPr>
          <a:lstStyle/>
          <a:p>
            <a:r>
              <a:rPr lang="es-MX" sz="3200" dirty="0" smtClean="0">
                <a:solidFill>
                  <a:srgbClr val="4586CE"/>
                </a:solidFill>
              </a:rPr>
              <a:t>EL CONTEXTO</a:t>
            </a:r>
            <a:endParaRPr lang="es-MX" sz="3200" dirty="0">
              <a:solidFill>
                <a:srgbClr val="4586CE"/>
              </a:solidFill>
            </a:endParaRPr>
          </a:p>
        </p:txBody>
      </p:sp>
      <p:sp>
        <p:nvSpPr>
          <p:cNvPr id="8" name="Subtítulo 2"/>
          <p:cNvSpPr>
            <a:spLocks noGrp="1"/>
          </p:cNvSpPr>
          <p:nvPr>
            <p:ph type="subTitle" idx="1"/>
          </p:nvPr>
        </p:nvSpPr>
        <p:spPr>
          <a:xfrm>
            <a:off x="5076056" y="3212976"/>
            <a:ext cx="3370312" cy="1008112"/>
          </a:xfrm>
        </p:spPr>
        <p:txBody>
          <a:bodyPr/>
          <a:lstStyle/>
          <a:p>
            <a:pPr algn="ctr"/>
            <a:r>
              <a:rPr lang="es-ES" sz="2000" dirty="0" smtClean="0">
                <a:solidFill>
                  <a:schemeClr val="bg1">
                    <a:lumMod val="50000"/>
                  </a:schemeClr>
                </a:solidFill>
                <a:latin typeface="Arial"/>
                <a:cs typeface="Arial"/>
              </a:rPr>
              <a:t>Autor: </a:t>
            </a:r>
            <a:r>
              <a:rPr lang="es-ES" sz="2000" dirty="0" err="1" smtClean="0">
                <a:solidFill>
                  <a:schemeClr val="bg1">
                    <a:lumMod val="50000"/>
                  </a:schemeClr>
                </a:solidFill>
                <a:latin typeface="Arial"/>
                <a:cs typeface="Arial"/>
              </a:rPr>
              <a:t>Mtra</a:t>
            </a:r>
            <a:r>
              <a:rPr lang="es-ES" sz="2000" dirty="0" smtClean="0">
                <a:solidFill>
                  <a:schemeClr val="bg1">
                    <a:lumMod val="50000"/>
                  </a:schemeClr>
                </a:solidFill>
                <a:latin typeface="Arial"/>
                <a:cs typeface="Arial"/>
              </a:rPr>
              <a:t> en C.D. Zinnia</a:t>
            </a:r>
          </a:p>
          <a:p>
            <a:pPr algn="ctr"/>
            <a:r>
              <a:rPr lang="es-ES" sz="2000" dirty="0" smtClean="0">
                <a:solidFill>
                  <a:schemeClr val="bg1">
                    <a:lumMod val="50000"/>
                  </a:schemeClr>
                </a:solidFill>
                <a:latin typeface="Arial"/>
                <a:cs typeface="Arial"/>
              </a:rPr>
              <a:t>Quiñones Urióstegui </a:t>
            </a:r>
          </a:p>
          <a:p>
            <a:pPr>
              <a:lnSpc>
                <a:spcPct val="50000"/>
              </a:lnSpc>
            </a:pPr>
            <a:endParaRPr lang="es-ES" sz="1800" dirty="0" smtClean="0">
              <a:ea typeface="ＭＳ Ｐゴシック" charset="-128"/>
            </a:endParaRPr>
          </a:p>
        </p:txBody>
      </p:sp>
      <p:sp>
        <p:nvSpPr>
          <p:cNvPr id="9" name="TextBox 8"/>
          <p:cNvSpPr txBox="1"/>
          <p:nvPr/>
        </p:nvSpPr>
        <p:spPr>
          <a:xfrm>
            <a:off x="5004048" y="4869160"/>
            <a:ext cx="3672408" cy="307777"/>
          </a:xfrm>
          <a:prstGeom prst="rect">
            <a:avLst/>
          </a:prstGeom>
          <a:noFill/>
        </p:spPr>
        <p:txBody>
          <a:bodyPr wrap="square" rtlCol="0">
            <a:spAutoFit/>
          </a:bodyPr>
          <a:lstStyle/>
          <a:p>
            <a:pPr algn="ctr"/>
            <a:r>
              <a:rPr lang="en-US" sz="1400" dirty="0" smtClean="0">
                <a:solidFill>
                  <a:schemeClr val="accent3">
                    <a:lumMod val="75000"/>
                  </a:schemeClr>
                </a:solidFill>
                <a:latin typeface="Arial"/>
                <a:cs typeface="Arial"/>
              </a:rPr>
              <a:t>http://</a:t>
            </a:r>
            <a:r>
              <a:rPr lang="en-US" sz="1400" dirty="0" err="1" smtClean="0">
                <a:solidFill>
                  <a:schemeClr val="accent3">
                    <a:lumMod val="75000"/>
                  </a:schemeClr>
                </a:solidFill>
                <a:latin typeface="Arial"/>
                <a:cs typeface="Arial"/>
              </a:rPr>
              <a:t>www.uaeh.edu.mx</a:t>
            </a:r>
            <a:r>
              <a:rPr lang="en-US" sz="1400" dirty="0" smtClean="0">
                <a:solidFill>
                  <a:schemeClr val="accent3">
                    <a:lumMod val="75000"/>
                  </a:schemeClr>
                </a:solidFill>
                <a:latin typeface="Arial"/>
                <a:cs typeface="Arial"/>
              </a:rPr>
              <a:t>/virtual</a:t>
            </a:r>
            <a:endParaRPr lang="en-US" sz="1400" dirty="0">
              <a:solidFill>
                <a:schemeClr val="accent3">
                  <a:lumMod val="75000"/>
                </a:schemeClr>
              </a:solidFill>
              <a:latin typeface="Arial"/>
              <a:cs typeface="Arial"/>
            </a:endParaRPr>
          </a:p>
        </p:txBody>
      </p:sp>
      <p:pic>
        <p:nvPicPr>
          <p:cNvPr id="10" name="Picture 9"/>
          <p:cNvPicPr>
            <a:picLocks noChangeAspect="1"/>
          </p:cNvPicPr>
          <p:nvPr/>
        </p:nvPicPr>
        <p:blipFill>
          <a:blip r:embed="rId2"/>
          <a:stretch>
            <a:fillRect/>
          </a:stretch>
        </p:blipFill>
        <p:spPr>
          <a:xfrm>
            <a:off x="1115616" y="620688"/>
            <a:ext cx="2546903" cy="53012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Llamada rectangular redondeada"/>
          <p:cNvSpPr/>
          <p:nvPr/>
        </p:nvSpPr>
        <p:spPr>
          <a:xfrm>
            <a:off x="4716016" y="188640"/>
            <a:ext cx="3528392" cy="1692768"/>
          </a:xfrm>
          <a:prstGeom prst="wedgeRoundRectCallout">
            <a:avLst>
              <a:gd name="adj1" fmla="val 47975"/>
              <a:gd name="adj2" fmla="val 18141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dirty="0"/>
              <a:t>Cuando estalla la Primera Guerra Mundial, </a:t>
            </a:r>
            <a:r>
              <a:rPr lang="es-ES" sz="1400" dirty="0" smtClean="0"/>
              <a:t>regreso  </a:t>
            </a:r>
            <a:r>
              <a:rPr lang="es-ES" sz="1400" dirty="0"/>
              <a:t>a Moscú, donde </a:t>
            </a:r>
            <a:r>
              <a:rPr lang="es-ES" sz="1400" dirty="0" smtClean="0"/>
              <a:t>organizo </a:t>
            </a:r>
            <a:r>
              <a:rPr lang="es-ES" sz="1400" dirty="0"/>
              <a:t>actividades en el Departamento de Bellas Artes del Comisariado Popular de la </a:t>
            </a:r>
            <a:r>
              <a:rPr lang="es-ES" sz="1400" dirty="0" smtClean="0"/>
              <a:t>Educación y me caso 1917 con Nina </a:t>
            </a:r>
            <a:r>
              <a:rPr lang="es-ES" sz="1400" dirty="0" err="1"/>
              <a:t>Andreievsky</a:t>
            </a:r>
            <a:r>
              <a:rPr lang="es-ES" sz="1400" dirty="0" smtClean="0"/>
              <a:t>. </a:t>
            </a:r>
            <a:endParaRPr lang="es-MX" sz="1400" dirty="0"/>
          </a:p>
        </p:txBody>
      </p:sp>
      <p:sp>
        <p:nvSpPr>
          <p:cNvPr id="9" name="8 Llamada rectangular redondeada"/>
          <p:cNvSpPr/>
          <p:nvPr/>
        </p:nvSpPr>
        <p:spPr>
          <a:xfrm>
            <a:off x="4572000" y="692696"/>
            <a:ext cx="3528392" cy="1476744"/>
          </a:xfrm>
          <a:prstGeom prst="wedgeRoundRectCallout">
            <a:avLst>
              <a:gd name="adj1" fmla="val 40320"/>
              <a:gd name="adj2" fmla="val 17623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t>A los 30 años, radiqué en </a:t>
            </a:r>
            <a:r>
              <a:rPr lang="es-MX" sz="1400" dirty="0" err="1" smtClean="0"/>
              <a:t>Munich</a:t>
            </a:r>
            <a:r>
              <a:rPr lang="es-MX" sz="1400" dirty="0" smtClean="0"/>
              <a:t> para estudiar  pintura, ahí conocí a Paul </a:t>
            </a:r>
            <a:r>
              <a:rPr lang="es-MX" sz="1400" dirty="0" err="1" smtClean="0"/>
              <a:t>Klee</a:t>
            </a:r>
            <a:r>
              <a:rPr lang="es-MX" sz="1400" dirty="0" smtClean="0"/>
              <a:t>.</a:t>
            </a:r>
          </a:p>
          <a:p>
            <a:pPr algn="ctr"/>
            <a:r>
              <a:rPr lang="es-MX" sz="1400" dirty="0" smtClean="0"/>
              <a:t>Fue cuando me enamoré de el COLOR.</a:t>
            </a:r>
            <a:endParaRPr lang="es-MX" sz="1400" dirty="0"/>
          </a:p>
        </p:txBody>
      </p:sp>
      <p:pic>
        <p:nvPicPr>
          <p:cNvPr id="6" name="5 Imagen" descr="Vassily-Kandinsky.jpeg.jpg"/>
          <p:cNvPicPr>
            <a:picLocks noChangeAspect="1"/>
          </p:cNvPicPr>
          <p:nvPr/>
        </p:nvPicPr>
        <p:blipFill>
          <a:blip r:embed="rId2" cstate="print">
            <a:clrChange>
              <a:clrFrom>
                <a:srgbClr val="FFFFFF"/>
              </a:clrFrom>
              <a:clrTo>
                <a:srgbClr val="FFFFFF">
                  <a:alpha val="0"/>
                </a:srgbClr>
              </a:clrTo>
            </a:clrChange>
          </a:blip>
          <a:srcRect t="5977"/>
          <a:stretch>
            <a:fillRect/>
          </a:stretch>
        </p:blipFill>
        <p:spPr>
          <a:xfrm>
            <a:off x="7092280" y="4293096"/>
            <a:ext cx="1512496" cy="2273918"/>
          </a:xfrm>
          <a:prstGeom prst="rect">
            <a:avLst/>
          </a:prstGeom>
        </p:spPr>
      </p:pic>
      <p:sp>
        <p:nvSpPr>
          <p:cNvPr id="10" name="9 Llamada rectangular redondeada"/>
          <p:cNvSpPr/>
          <p:nvPr/>
        </p:nvSpPr>
        <p:spPr>
          <a:xfrm>
            <a:off x="467544" y="4653136"/>
            <a:ext cx="3528392" cy="1692768"/>
          </a:xfrm>
          <a:prstGeom prst="wedgeRoundRectCallout">
            <a:avLst>
              <a:gd name="adj1" fmla="val 146373"/>
              <a:gd name="adj2" fmla="val -1524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t>Después de mucho viajar y de buscar mi propio estilo, la experimentación me llevó a la abstracción, combinando la libertad cromática de los </a:t>
            </a:r>
            <a:r>
              <a:rPr lang="es-MX" sz="1400" dirty="0" err="1" smtClean="0"/>
              <a:t>fauvistas</a:t>
            </a:r>
            <a:r>
              <a:rPr lang="es-MX" sz="1400" dirty="0" smtClean="0"/>
              <a:t> con la exteriorización del impulso vivencial</a:t>
            </a:r>
            <a:endParaRPr lang="es-MX" sz="1400" dirty="0"/>
          </a:p>
        </p:txBody>
      </p:sp>
      <p:pic>
        <p:nvPicPr>
          <p:cNvPr id="11" name="10 Imagen" descr="moscu1.JPG"/>
          <p:cNvPicPr>
            <a:picLocks noChangeAspect="1"/>
          </p:cNvPicPr>
          <p:nvPr/>
        </p:nvPicPr>
        <p:blipFill>
          <a:blip r:embed="rId3" cstate="print"/>
          <a:srcRect l="10402" t="9774" r="11483" b="16118"/>
          <a:stretch>
            <a:fillRect/>
          </a:stretch>
        </p:blipFill>
        <p:spPr>
          <a:xfrm rot="21113752">
            <a:off x="622329" y="1761763"/>
            <a:ext cx="1979497" cy="1314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11 Imagen" descr="munich.jpg"/>
          <p:cNvPicPr>
            <a:picLocks noChangeAspect="1"/>
          </p:cNvPicPr>
          <p:nvPr/>
        </p:nvPicPr>
        <p:blipFill>
          <a:blip r:embed="rId4" cstate="print">
            <a:duotone>
              <a:prstClr val="black"/>
              <a:srgbClr val="D9C3A5">
                <a:tint val="50000"/>
                <a:satMod val="180000"/>
              </a:srgbClr>
            </a:duotone>
          </a:blip>
          <a:stretch>
            <a:fillRect/>
          </a:stretch>
        </p:blipFill>
        <p:spPr>
          <a:xfrm rot="21084297">
            <a:off x="1009108" y="153137"/>
            <a:ext cx="2171733" cy="16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12 Imagen" descr="paul_klee800w.jpg"/>
          <p:cNvPicPr>
            <a:picLocks noChangeAspect="1"/>
          </p:cNvPicPr>
          <p:nvPr/>
        </p:nvPicPr>
        <p:blipFill>
          <a:blip r:embed="rId5" cstate="print"/>
          <a:stretch>
            <a:fillRect/>
          </a:stretch>
        </p:blipFill>
        <p:spPr>
          <a:xfrm rot="1033301">
            <a:off x="2803745" y="1313317"/>
            <a:ext cx="1985797" cy="1489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13 Imagen" descr="kandinsky1.jpg"/>
          <p:cNvPicPr>
            <a:picLocks noChangeAspect="1"/>
          </p:cNvPicPr>
          <p:nvPr/>
        </p:nvPicPr>
        <p:blipFill>
          <a:blip r:embed="rId6" cstate="print"/>
          <a:stretch>
            <a:fillRect/>
          </a:stretch>
        </p:blipFill>
        <p:spPr>
          <a:xfrm rot="376708">
            <a:off x="4440624" y="2033883"/>
            <a:ext cx="2232248" cy="1670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14 Imagen" descr="fauvismo.jpg"/>
          <p:cNvPicPr>
            <a:picLocks noChangeAspect="1"/>
          </p:cNvPicPr>
          <p:nvPr/>
        </p:nvPicPr>
        <p:blipFill>
          <a:blip r:embed="rId7" cstate="print"/>
          <a:stretch>
            <a:fillRect/>
          </a:stretch>
        </p:blipFill>
        <p:spPr>
          <a:xfrm rot="444321">
            <a:off x="2565575" y="3269922"/>
            <a:ext cx="2091932" cy="140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18 Imagen" descr="Primera-guerra1.jpg"/>
          <p:cNvPicPr>
            <a:picLocks noChangeAspect="1"/>
          </p:cNvPicPr>
          <p:nvPr/>
        </p:nvPicPr>
        <p:blipFill>
          <a:blip r:embed="rId8" cstate="print"/>
          <a:stretch>
            <a:fillRect/>
          </a:stretch>
        </p:blipFill>
        <p:spPr>
          <a:xfrm>
            <a:off x="5148064" y="3717032"/>
            <a:ext cx="1955428" cy="1497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9 Llamada rectangular redondeada"/>
          <p:cNvSpPr/>
          <p:nvPr/>
        </p:nvSpPr>
        <p:spPr>
          <a:xfrm>
            <a:off x="1547664" y="5229200"/>
            <a:ext cx="2664296" cy="1134416"/>
          </a:xfrm>
          <a:prstGeom prst="wedgeRoundRectCallout">
            <a:avLst>
              <a:gd name="adj1" fmla="val 163950"/>
              <a:gd name="adj2" fmla="val -3539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400" dirty="0" smtClean="0"/>
              <a:t>En 1921 regreso a Alemania para ingresar como profesor en la </a:t>
            </a:r>
            <a:r>
              <a:rPr lang="es-ES" sz="1400" dirty="0" err="1" smtClean="0"/>
              <a:t>Bauhaus</a:t>
            </a:r>
            <a:r>
              <a:rPr lang="es-ES" sz="1400" dirty="0" smtClean="0"/>
              <a:t>, durante la primera etapa de Weimar.</a:t>
            </a:r>
            <a:endParaRPr lang="es-MX" sz="1400" dirty="0"/>
          </a:p>
        </p:txBody>
      </p:sp>
      <p:pic>
        <p:nvPicPr>
          <p:cNvPr id="22" name="21 Imagen" descr="bauhaus.jpg"/>
          <p:cNvPicPr>
            <a:picLocks noChangeAspect="1"/>
          </p:cNvPicPr>
          <p:nvPr/>
        </p:nvPicPr>
        <p:blipFill>
          <a:blip r:embed="rId9" cstate="print"/>
          <a:stretch>
            <a:fillRect/>
          </a:stretch>
        </p:blipFill>
        <p:spPr>
          <a:xfrm rot="20403952">
            <a:off x="208040" y="4409316"/>
            <a:ext cx="1360656" cy="1459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17 Imagen" descr="nina.jpg"/>
          <p:cNvPicPr>
            <a:picLocks noChangeAspect="1"/>
          </p:cNvPicPr>
          <p:nvPr/>
        </p:nvPicPr>
        <p:blipFill>
          <a:blip r:embed="rId10" cstate="print"/>
          <a:stretch>
            <a:fillRect/>
          </a:stretch>
        </p:blipFill>
        <p:spPr>
          <a:xfrm rot="258639">
            <a:off x="7164288" y="1988840"/>
            <a:ext cx="1520952"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33 Imagen" descr="libre.jpg"/>
          <p:cNvPicPr>
            <a:picLocks noChangeAspect="1"/>
          </p:cNvPicPr>
          <p:nvPr/>
        </p:nvPicPr>
        <p:blipFill>
          <a:blip r:embed="rId11" cstate="print"/>
          <a:stretch>
            <a:fillRect/>
          </a:stretch>
        </p:blipFill>
        <p:spPr>
          <a:xfrm rot="20797782">
            <a:off x="521561" y="3176215"/>
            <a:ext cx="2033554" cy="1353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34 Imagen" descr="kandisky libre.jpg"/>
          <p:cNvPicPr>
            <a:picLocks noChangeAspect="1"/>
          </p:cNvPicPr>
          <p:nvPr/>
        </p:nvPicPr>
        <p:blipFill>
          <a:blip r:embed="rId12" cstate="print"/>
          <a:stretch>
            <a:fillRect/>
          </a:stretch>
        </p:blipFill>
        <p:spPr>
          <a:xfrm rot="522219">
            <a:off x="4317371" y="5093053"/>
            <a:ext cx="2509761"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Llamada rectangular redondeada"/>
          <p:cNvSpPr/>
          <p:nvPr/>
        </p:nvSpPr>
        <p:spPr>
          <a:xfrm>
            <a:off x="251520" y="980728"/>
            <a:ext cx="4104456" cy="792088"/>
          </a:xfrm>
          <a:prstGeom prst="wedgeRoundRectCallout">
            <a:avLst>
              <a:gd name="adj1" fmla="val 114619"/>
              <a:gd name="adj2" fmla="val 43867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t>Nací en </a:t>
            </a:r>
            <a:r>
              <a:rPr lang="es-ES" sz="1400" dirty="0" smtClean="0"/>
              <a:t>Moscú,  el 4 diciembre de 1866, </a:t>
            </a:r>
            <a:endParaRPr lang="es-MX" sz="1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2000"/>
                                        <p:tgtEl>
                                          <p:spTgt spid="35"/>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20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0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6"/>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000"/>
                                        <p:tgtEl>
                                          <p:spTgt spid="20"/>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9" grpId="0" animBg="1"/>
      <p:bldP spid="10" grpId="0" animBg="1"/>
      <p:bldP spid="10" grpId="1" animBg="1"/>
      <p:bldP spid="20" grpId="0"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22 Grupo"/>
          <p:cNvGrpSpPr/>
          <p:nvPr/>
        </p:nvGrpSpPr>
        <p:grpSpPr>
          <a:xfrm>
            <a:off x="208040" y="153137"/>
            <a:ext cx="8477200" cy="6524092"/>
            <a:chOff x="208040" y="153137"/>
            <a:chExt cx="8477200" cy="6524092"/>
          </a:xfrm>
        </p:grpSpPr>
        <p:pic>
          <p:nvPicPr>
            <p:cNvPr id="13" name="12 Imagen" descr="moscu1.JPG"/>
            <p:cNvPicPr>
              <a:picLocks noChangeAspect="1"/>
            </p:cNvPicPr>
            <p:nvPr/>
          </p:nvPicPr>
          <p:blipFill>
            <a:blip r:embed="rId2" cstate="print"/>
            <a:srcRect l="10402" t="9774" r="11483" b="16118"/>
            <a:stretch>
              <a:fillRect/>
            </a:stretch>
          </p:blipFill>
          <p:spPr>
            <a:xfrm rot="21113752">
              <a:off x="622329" y="1761763"/>
              <a:ext cx="1979497" cy="1314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13 Imagen" descr="munich.jpg"/>
            <p:cNvPicPr>
              <a:picLocks noChangeAspect="1"/>
            </p:cNvPicPr>
            <p:nvPr/>
          </p:nvPicPr>
          <p:blipFill>
            <a:blip r:embed="rId3" cstate="print">
              <a:duotone>
                <a:prstClr val="black"/>
                <a:srgbClr val="D9C3A5">
                  <a:tint val="50000"/>
                  <a:satMod val="180000"/>
                </a:srgbClr>
              </a:duotone>
            </a:blip>
            <a:stretch>
              <a:fillRect/>
            </a:stretch>
          </p:blipFill>
          <p:spPr>
            <a:xfrm rot="21084297">
              <a:off x="1009108" y="153137"/>
              <a:ext cx="2171733" cy="16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14 Imagen" descr="paul_klee800w.jpg"/>
            <p:cNvPicPr>
              <a:picLocks noChangeAspect="1"/>
            </p:cNvPicPr>
            <p:nvPr/>
          </p:nvPicPr>
          <p:blipFill>
            <a:blip r:embed="rId4" cstate="print"/>
            <a:stretch>
              <a:fillRect/>
            </a:stretch>
          </p:blipFill>
          <p:spPr>
            <a:xfrm rot="1033301">
              <a:off x="2803745" y="1313317"/>
              <a:ext cx="1985797" cy="1489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15 Imagen" descr="kandinsky1.jpg"/>
            <p:cNvPicPr>
              <a:picLocks noChangeAspect="1"/>
            </p:cNvPicPr>
            <p:nvPr/>
          </p:nvPicPr>
          <p:blipFill>
            <a:blip r:embed="rId5" cstate="print"/>
            <a:stretch>
              <a:fillRect/>
            </a:stretch>
          </p:blipFill>
          <p:spPr>
            <a:xfrm rot="376708">
              <a:off x="4440624" y="2033883"/>
              <a:ext cx="2232248" cy="1670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16 Imagen" descr="fauvismo.jpg"/>
            <p:cNvPicPr>
              <a:picLocks noChangeAspect="1"/>
            </p:cNvPicPr>
            <p:nvPr/>
          </p:nvPicPr>
          <p:blipFill>
            <a:blip r:embed="rId6" cstate="print"/>
            <a:stretch>
              <a:fillRect/>
            </a:stretch>
          </p:blipFill>
          <p:spPr>
            <a:xfrm rot="444321">
              <a:off x="2565575" y="3269922"/>
              <a:ext cx="2091932" cy="140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17 Imagen" descr="Primera-guerra1.jpg"/>
            <p:cNvPicPr>
              <a:picLocks noChangeAspect="1"/>
            </p:cNvPicPr>
            <p:nvPr/>
          </p:nvPicPr>
          <p:blipFill>
            <a:blip r:embed="rId7" cstate="print"/>
            <a:stretch>
              <a:fillRect/>
            </a:stretch>
          </p:blipFill>
          <p:spPr>
            <a:xfrm>
              <a:off x="5148064" y="3717032"/>
              <a:ext cx="1955428" cy="1497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18 Imagen" descr="bauhaus.jpg"/>
            <p:cNvPicPr>
              <a:picLocks noChangeAspect="1"/>
            </p:cNvPicPr>
            <p:nvPr/>
          </p:nvPicPr>
          <p:blipFill>
            <a:blip r:embed="rId8" cstate="print"/>
            <a:stretch>
              <a:fillRect/>
            </a:stretch>
          </p:blipFill>
          <p:spPr>
            <a:xfrm rot="20403952">
              <a:off x="208040" y="4409316"/>
              <a:ext cx="1360656" cy="1459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19 Imagen" descr="nina.jpg"/>
            <p:cNvPicPr>
              <a:picLocks noChangeAspect="1"/>
            </p:cNvPicPr>
            <p:nvPr/>
          </p:nvPicPr>
          <p:blipFill>
            <a:blip r:embed="rId9" cstate="print"/>
            <a:stretch>
              <a:fillRect/>
            </a:stretch>
          </p:blipFill>
          <p:spPr>
            <a:xfrm rot="258639">
              <a:off x="7164288" y="1988840"/>
              <a:ext cx="1520952"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20 Imagen" descr="libre.jpg"/>
            <p:cNvPicPr>
              <a:picLocks noChangeAspect="1"/>
            </p:cNvPicPr>
            <p:nvPr/>
          </p:nvPicPr>
          <p:blipFill>
            <a:blip r:embed="rId10" cstate="print"/>
            <a:stretch>
              <a:fillRect/>
            </a:stretch>
          </p:blipFill>
          <p:spPr>
            <a:xfrm rot="20797782">
              <a:off x="521561" y="3176215"/>
              <a:ext cx="2033554" cy="1353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21 Imagen" descr="kandisky libre.jpg"/>
            <p:cNvPicPr>
              <a:picLocks noChangeAspect="1"/>
            </p:cNvPicPr>
            <p:nvPr/>
          </p:nvPicPr>
          <p:blipFill>
            <a:blip r:embed="rId11" cstate="print"/>
            <a:stretch>
              <a:fillRect/>
            </a:stretch>
          </p:blipFill>
          <p:spPr>
            <a:xfrm rot="522219">
              <a:off x="4317371" y="5093053"/>
              <a:ext cx="2509761"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 name="1 Imagen" descr="kandinsky (1).jpg"/>
          <p:cNvPicPr>
            <a:picLocks noChangeAspect="1"/>
          </p:cNvPicPr>
          <p:nvPr/>
        </p:nvPicPr>
        <p:blipFill>
          <a:blip r:embed="rId12" cstate="print"/>
          <a:stretch>
            <a:fillRect/>
          </a:stretch>
        </p:blipFill>
        <p:spPr>
          <a:xfrm rot="157614">
            <a:off x="6395088" y="2883747"/>
            <a:ext cx="1368152" cy="1030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2 Imagen" descr="Kandinsky (3).jpg"/>
          <p:cNvPicPr>
            <a:picLocks noChangeAspect="1"/>
          </p:cNvPicPr>
          <p:nvPr/>
        </p:nvPicPr>
        <p:blipFill>
          <a:blip r:embed="rId13" cstate="print"/>
          <a:srcRect l="10172" t="7685" r="11843" b="6187"/>
          <a:stretch>
            <a:fillRect/>
          </a:stretch>
        </p:blipFill>
        <p:spPr>
          <a:xfrm rot="1552561">
            <a:off x="7499403" y="3832883"/>
            <a:ext cx="1296144" cy="1894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9 Llamada rectangular redondeada"/>
          <p:cNvSpPr/>
          <p:nvPr/>
        </p:nvSpPr>
        <p:spPr>
          <a:xfrm>
            <a:off x="20671" y="2852936"/>
            <a:ext cx="4356484" cy="1692768"/>
          </a:xfrm>
          <a:prstGeom prst="wedgeRoundRectCallout">
            <a:avLst>
              <a:gd name="adj1" fmla="val 112594"/>
              <a:gd name="adj2" fmla="val 18816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400" dirty="0" smtClean="0"/>
              <a:t>Mi obra adquiere una mayor estructuración compositiva y formal, para luego escribir  manifiestos para la </a:t>
            </a:r>
            <a:r>
              <a:rPr lang="es-ES" sz="1400" dirty="0" err="1" smtClean="0"/>
              <a:t>Bauhaus</a:t>
            </a:r>
            <a:r>
              <a:rPr lang="es-ES" sz="1400" dirty="0" smtClean="0"/>
              <a:t>, y los libros “Punto y línea sobre el plano” y “De lo espiritual en el arte”</a:t>
            </a:r>
            <a:endParaRPr lang="es-MX" sz="1400" dirty="0"/>
          </a:p>
        </p:txBody>
      </p:sp>
      <p:pic>
        <p:nvPicPr>
          <p:cNvPr id="6" name="5 Imagen" descr="el punto.jpg"/>
          <p:cNvPicPr>
            <a:picLocks noChangeAspect="1"/>
          </p:cNvPicPr>
          <p:nvPr/>
        </p:nvPicPr>
        <p:blipFill>
          <a:blip r:embed="rId14" cstate="print"/>
          <a:stretch>
            <a:fillRect/>
          </a:stretch>
        </p:blipFill>
        <p:spPr>
          <a:xfrm rot="239751">
            <a:off x="1547664" y="4293096"/>
            <a:ext cx="1344149" cy="2016224"/>
          </a:xfrm>
          <a:prstGeom prst="rect">
            <a:avLst/>
          </a:prstGeom>
        </p:spPr>
      </p:pic>
      <p:pic>
        <p:nvPicPr>
          <p:cNvPr id="7" name="6 Imagen" descr="de_lo_espiritual_n_l_arte.jpg"/>
          <p:cNvPicPr>
            <a:picLocks noChangeAspect="1"/>
          </p:cNvPicPr>
          <p:nvPr/>
        </p:nvPicPr>
        <p:blipFill>
          <a:blip r:embed="rId15" cstate="print"/>
          <a:stretch>
            <a:fillRect/>
          </a:stretch>
        </p:blipFill>
        <p:spPr>
          <a:xfrm rot="1598720">
            <a:off x="3131840" y="4581128"/>
            <a:ext cx="1305738" cy="1800200"/>
          </a:xfrm>
          <a:prstGeom prst="rect">
            <a:avLst/>
          </a:prstGeom>
        </p:spPr>
      </p:pic>
      <p:sp>
        <p:nvSpPr>
          <p:cNvPr id="8" name="9 Llamada rectangular redondeada"/>
          <p:cNvSpPr/>
          <p:nvPr/>
        </p:nvSpPr>
        <p:spPr>
          <a:xfrm>
            <a:off x="4860032" y="332656"/>
            <a:ext cx="3852428" cy="1710480"/>
          </a:xfrm>
          <a:prstGeom prst="wedgeRoundRectCallout">
            <a:avLst>
              <a:gd name="adj1" fmla="val 27898"/>
              <a:gd name="adj2" fmla="val 17238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400" dirty="0" smtClean="0"/>
              <a:t>En 1933 fue clausurada la </a:t>
            </a:r>
            <a:r>
              <a:rPr lang="es-ES" sz="1400" dirty="0" err="1" smtClean="0"/>
              <a:t>Bauhaus</a:t>
            </a:r>
            <a:r>
              <a:rPr lang="es-ES" sz="1400" dirty="0" smtClean="0"/>
              <a:t> debido al inicio de la segunda guerra mundial y me traslado a Francia a seguir experimentando con los colores, las formas geométricas y la abstracción.</a:t>
            </a:r>
            <a:endParaRPr lang="es-MX" sz="1400" dirty="0"/>
          </a:p>
        </p:txBody>
      </p:sp>
      <p:pic>
        <p:nvPicPr>
          <p:cNvPr id="9" name="8 Imagen" descr="Alemanes-segunda-guerra-mundial.jpg"/>
          <p:cNvPicPr>
            <a:picLocks noChangeAspect="1"/>
          </p:cNvPicPr>
          <p:nvPr/>
        </p:nvPicPr>
        <p:blipFill>
          <a:blip r:embed="rId16" cstate="print"/>
          <a:stretch>
            <a:fillRect/>
          </a:stretch>
        </p:blipFill>
        <p:spPr>
          <a:xfrm rot="432188">
            <a:off x="3138850" y="111724"/>
            <a:ext cx="1868800" cy="1378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9 Imagen" descr="kandinsky_transverse_lines.jpg"/>
          <p:cNvPicPr>
            <a:picLocks noChangeAspect="1"/>
          </p:cNvPicPr>
          <p:nvPr/>
        </p:nvPicPr>
        <p:blipFill>
          <a:blip r:embed="rId17" cstate="print"/>
          <a:stretch>
            <a:fillRect/>
          </a:stretch>
        </p:blipFill>
        <p:spPr>
          <a:xfrm rot="686373">
            <a:off x="1303350" y="5309830"/>
            <a:ext cx="1980377" cy="1365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10 Imagen" descr="images.jpg"/>
          <p:cNvPicPr>
            <a:picLocks noChangeAspect="1"/>
          </p:cNvPicPr>
          <p:nvPr/>
        </p:nvPicPr>
        <p:blipFill>
          <a:blip r:embed="rId18" cstate="print"/>
          <a:stretch>
            <a:fillRect/>
          </a:stretch>
        </p:blipFill>
        <p:spPr>
          <a:xfrm rot="21399093">
            <a:off x="2592943" y="1898978"/>
            <a:ext cx="1893126" cy="1328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11 Imagen" descr="Vassily-Kandinsky.jpeg.jpg"/>
          <p:cNvPicPr>
            <a:picLocks noChangeAspect="1"/>
          </p:cNvPicPr>
          <p:nvPr/>
        </p:nvPicPr>
        <p:blipFill>
          <a:blip r:embed="rId19" cstate="print">
            <a:clrChange>
              <a:clrFrom>
                <a:srgbClr val="FFFFFF"/>
              </a:clrFrom>
              <a:clrTo>
                <a:srgbClr val="FFFFFF">
                  <a:alpha val="0"/>
                </a:srgbClr>
              </a:clrTo>
            </a:clrChange>
          </a:blip>
          <a:srcRect t="5977"/>
          <a:stretch>
            <a:fillRect/>
          </a:stretch>
        </p:blipFill>
        <p:spPr>
          <a:xfrm>
            <a:off x="6876256" y="4584082"/>
            <a:ext cx="1512496" cy="2273918"/>
          </a:xfrm>
          <a:prstGeom prst="rect">
            <a:avLst/>
          </a:prstGeom>
        </p:spPr>
      </p:pic>
      <p:sp>
        <p:nvSpPr>
          <p:cNvPr id="25" name="24 Título"/>
          <p:cNvSpPr>
            <a:spLocks noGrp="1"/>
          </p:cNvSpPr>
          <p:nvPr>
            <p:ph type="title"/>
          </p:nvPr>
        </p:nvSpPr>
        <p:spPr>
          <a:xfrm>
            <a:off x="5148064" y="332656"/>
            <a:ext cx="3456384" cy="1584176"/>
          </a:xfrm>
        </p:spPr>
        <p:txBody>
          <a:bodyPr>
            <a:normAutofit/>
          </a:bodyPr>
          <a:lstStyle/>
          <a:p>
            <a:r>
              <a:rPr lang="es-MX" dirty="0" smtClean="0"/>
              <a:t>La obra y su contexto</a:t>
            </a:r>
            <a:endParaRPr lang="es-MX"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8"/>
                                        </p:tgtEl>
                                        <p:attrNameLst>
                                          <p:attrName>style.visibility</p:attrName>
                                        </p:attrNameLst>
                                      </p:cBhvr>
                                      <p:to>
                                        <p:strVal val="hidden"/>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kandinsky-wassily-amarillo-rojo-azul-c-1925.jpg"/>
          <p:cNvPicPr>
            <a:picLocks noChangeAspect="1"/>
          </p:cNvPicPr>
          <p:nvPr/>
        </p:nvPicPr>
        <p:blipFill>
          <a:blip r:embed="rId2" cstate="print"/>
          <a:stretch>
            <a:fillRect/>
          </a:stretch>
        </p:blipFill>
        <p:spPr>
          <a:xfrm>
            <a:off x="395536" y="1268760"/>
            <a:ext cx="3096344" cy="29146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1 Título"/>
          <p:cNvSpPr>
            <a:spLocks noGrp="1"/>
          </p:cNvSpPr>
          <p:nvPr>
            <p:ph type="title"/>
          </p:nvPr>
        </p:nvSpPr>
        <p:spPr/>
        <p:txBody>
          <a:bodyPr>
            <a:normAutofit/>
          </a:bodyPr>
          <a:lstStyle/>
          <a:p>
            <a:r>
              <a:rPr lang="es-MX" sz="2800" dirty="0" smtClean="0"/>
              <a:t>El contexto </a:t>
            </a:r>
            <a:endParaRPr lang="es-MX" sz="2800" dirty="0"/>
          </a:p>
        </p:txBody>
      </p:sp>
      <p:sp>
        <p:nvSpPr>
          <p:cNvPr id="3" name="2 Marcador de contenido"/>
          <p:cNvSpPr>
            <a:spLocks noGrp="1"/>
          </p:cNvSpPr>
          <p:nvPr>
            <p:ph sz="half" idx="1"/>
          </p:nvPr>
        </p:nvSpPr>
        <p:spPr/>
        <p:txBody>
          <a:bodyPr>
            <a:normAutofit/>
          </a:bodyPr>
          <a:lstStyle/>
          <a:p>
            <a:pPr>
              <a:buNone/>
            </a:pPr>
            <a:endParaRPr lang="es-MX" dirty="0" smtClean="0"/>
          </a:p>
          <a:p>
            <a:pPr>
              <a:buNone/>
            </a:pPr>
            <a:endParaRPr lang="es-MX" dirty="0" smtClean="0"/>
          </a:p>
          <a:p>
            <a:pPr>
              <a:buNone/>
            </a:pPr>
            <a:endParaRPr lang="es-MX" dirty="0" smtClean="0"/>
          </a:p>
        </p:txBody>
      </p:sp>
      <p:sp>
        <p:nvSpPr>
          <p:cNvPr id="7" name="6 Marcador de contenido"/>
          <p:cNvSpPr>
            <a:spLocks noGrp="1"/>
          </p:cNvSpPr>
          <p:nvPr>
            <p:ph sz="half" idx="2"/>
          </p:nvPr>
        </p:nvSpPr>
        <p:spPr>
          <a:xfrm>
            <a:off x="4755360" y="530352"/>
            <a:ext cx="3931920" cy="5706960"/>
          </a:xfrm>
        </p:spPr>
        <p:txBody>
          <a:bodyPr>
            <a:normAutofit/>
          </a:bodyPr>
          <a:lstStyle/>
          <a:p>
            <a:r>
              <a:rPr lang="es-MX" dirty="0" smtClean="0"/>
              <a:t>Entonces el contexto nos permite conocer toda la información que gira alrededor de la obra.</a:t>
            </a:r>
          </a:p>
          <a:p>
            <a:r>
              <a:rPr lang="es-MX" dirty="0" smtClean="0"/>
              <a:t>Nos ayuda a entenderla, desde sus orígenes hasta función</a:t>
            </a:r>
          </a:p>
          <a:p>
            <a:r>
              <a:rPr lang="es-MX" dirty="0" smtClean="0"/>
              <a:t>A ubicarla en un espacio y tiempo definido.</a:t>
            </a:r>
          </a:p>
        </p:txBody>
      </p:sp>
      <p:pic>
        <p:nvPicPr>
          <p:cNvPr id="4" name="3 Imagen" descr="preguntando copia.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483768" y="2852936"/>
            <a:ext cx="2016223" cy="2848316"/>
          </a:xfrm>
          <a:prstGeom prst="rect">
            <a:avLst/>
          </a:prstGeom>
        </p:spPr>
      </p:pic>
      <p:sp>
        <p:nvSpPr>
          <p:cNvPr id="12" name="6 Marcador de texto"/>
          <p:cNvSpPr txBox="1">
            <a:spLocks/>
          </p:cNvSpPr>
          <p:nvPr/>
        </p:nvSpPr>
        <p:spPr>
          <a:xfrm>
            <a:off x="5538847" y="908720"/>
            <a:ext cx="2971800" cy="4206112"/>
          </a:xfrm>
          <a:prstGeom prst="rect">
            <a:avLst/>
          </a:prstGeom>
        </p:spPr>
        <p:txBody>
          <a:bodyPr>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s-MX"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520" y="0"/>
            <a:ext cx="9252520" cy="6858000"/>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323528" y="1844824"/>
            <a:ext cx="8233585" cy="3600400"/>
          </a:xfrm>
          <a:prstGeom prst="rect">
            <a:avLst/>
          </a:prstGeom>
        </p:spPr>
      </p:pic>
      <p:pic>
        <p:nvPicPr>
          <p:cNvPr id="7" name="Picture 6"/>
          <p:cNvPicPr>
            <a:picLocks noChangeAspect="1"/>
          </p:cNvPicPr>
          <p:nvPr/>
        </p:nvPicPr>
        <p:blipFill>
          <a:blip r:embed="rId3"/>
          <a:stretch>
            <a:fillRect/>
          </a:stretch>
        </p:blipFill>
        <p:spPr>
          <a:xfrm>
            <a:off x="611560" y="2348880"/>
            <a:ext cx="7632848" cy="663726"/>
          </a:xfrm>
          <a:prstGeom prst="rect">
            <a:avLst/>
          </a:prstGeom>
        </p:spPr>
      </p:pic>
      <p:sp>
        <p:nvSpPr>
          <p:cNvPr id="8" name="TextBox 7"/>
          <p:cNvSpPr txBox="1"/>
          <p:nvPr/>
        </p:nvSpPr>
        <p:spPr>
          <a:xfrm>
            <a:off x="1403648" y="3212976"/>
            <a:ext cx="6215276" cy="1708160"/>
          </a:xfrm>
          <a:prstGeom prst="rect">
            <a:avLst/>
          </a:prstGeom>
          <a:noFill/>
        </p:spPr>
        <p:txBody>
          <a:bodyPr wrap="none" rtlCol="0">
            <a:spAutoFit/>
          </a:bodyPr>
          <a:lstStyle/>
          <a:p>
            <a:pPr>
              <a:lnSpc>
                <a:spcPct val="200000"/>
              </a:lnSpc>
            </a:pPr>
            <a:r>
              <a:rPr lang="es-ES_tradnl" dirty="0">
                <a:solidFill>
                  <a:schemeClr val="tx2">
                    <a:lumMod val="25000"/>
                  </a:schemeClr>
                </a:solidFill>
                <a:latin typeface="Arial"/>
                <a:cs typeface="Arial"/>
              </a:rPr>
              <a:t>Colaborador: </a:t>
            </a:r>
            <a:r>
              <a:rPr lang="es-ES_tradnl" dirty="0" err="1">
                <a:solidFill>
                  <a:srgbClr val="000000"/>
                </a:solidFill>
                <a:latin typeface="Arial"/>
                <a:cs typeface="Arial"/>
              </a:rPr>
              <a:t>Mtra</a:t>
            </a:r>
            <a:r>
              <a:rPr lang="es-ES_tradnl" dirty="0">
                <a:solidFill>
                  <a:srgbClr val="000000"/>
                </a:solidFill>
                <a:latin typeface="Arial"/>
                <a:cs typeface="Arial"/>
              </a:rPr>
              <a:t> en C.D. Zinnia Quiñones </a:t>
            </a:r>
            <a:r>
              <a:rPr lang="es-ES_tradnl" dirty="0" err="1">
                <a:solidFill>
                  <a:srgbClr val="000000"/>
                </a:solidFill>
                <a:latin typeface="Arial"/>
                <a:cs typeface="Arial"/>
              </a:rPr>
              <a:t>Urióstegui</a:t>
            </a:r>
            <a:r>
              <a:rPr lang="es-ES_tradnl" dirty="0">
                <a:solidFill>
                  <a:srgbClr val="000000"/>
                </a:solidFill>
                <a:latin typeface="Arial"/>
                <a:cs typeface="Arial"/>
              </a:rPr>
              <a:t> </a:t>
            </a:r>
          </a:p>
          <a:p>
            <a:pPr>
              <a:lnSpc>
                <a:spcPct val="200000"/>
              </a:lnSpc>
            </a:pPr>
            <a:r>
              <a:rPr lang="es-ES_tradnl" dirty="0" smtClean="0">
                <a:solidFill>
                  <a:srgbClr val="054D65"/>
                </a:solidFill>
                <a:latin typeface="Arial"/>
                <a:cs typeface="Arial"/>
              </a:rPr>
              <a:t>Nombre de la asignatura</a:t>
            </a:r>
            <a:r>
              <a:rPr lang="es-ES_tradnl" dirty="0" smtClean="0">
                <a:solidFill>
                  <a:srgbClr val="000000"/>
                </a:solidFill>
                <a:latin typeface="Arial"/>
                <a:cs typeface="Arial"/>
              </a:rPr>
              <a:t>:  </a:t>
            </a:r>
            <a:r>
              <a:rPr lang="es-ES_tradnl" dirty="0">
                <a:solidFill>
                  <a:srgbClr val="000000"/>
                </a:solidFill>
                <a:latin typeface="Arial"/>
                <a:cs typeface="Arial"/>
              </a:rPr>
              <a:t>Expresión y Apreciación del Arte</a:t>
            </a:r>
          </a:p>
          <a:p>
            <a:pPr>
              <a:lnSpc>
                <a:spcPct val="200000"/>
              </a:lnSpc>
            </a:pPr>
            <a:r>
              <a:rPr lang="es-ES_tradnl" dirty="0" smtClean="0">
                <a:solidFill>
                  <a:srgbClr val="054D65"/>
                </a:solidFill>
                <a:latin typeface="Arial"/>
                <a:cs typeface="Arial"/>
              </a:rPr>
              <a:t>Programa </a:t>
            </a:r>
            <a:r>
              <a:rPr lang="es-ES_tradnl" dirty="0">
                <a:solidFill>
                  <a:srgbClr val="054D65"/>
                </a:solidFill>
                <a:latin typeface="Arial"/>
                <a:cs typeface="Arial"/>
              </a:rPr>
              <a:t>Educativo</a:t>
            </a:r>
            <a:r>
              <a:rPr lang="es-ES_tradnl" dirty="0">
                <a:solidFill>
                  <a:srgbClr val="000000"/>
                </a:solidFill>
                <a:latin typeface="Arial"/>
                <a:cs typeface="Arial"/>
              </a:rPr>
              <a:t>: Bachillerato Virtual</a:t>
            </a:r>
            <a:endParaRPr lang="en-US" dirty="0">
              <a:solidFill>
                <a:srgbClr val="000000"/>
              </a:solidFill>
              <a:latin typeface="Arial"/>
              <a:cs typeface="Arial"/>
            </a:endParaRPr>
          </a:p>
        </p:txBody>
      </p:sp>
    </p:spTree>
    <p:extLst>
      <p:ext uri="{BB962C8B-B14F-4D97-AF65-F5344CB8AC3E}">
        <p14:creationId xmlns:p14="http://schemas.microsoft.com/office/powerpoint/2010/main" val="270690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txBox="1">
            <a:spLocks noGrp="1"/>
          </p:cNvSpPr>
          <p:nvPr>
            <p:ph idx="1"/>
          </p:nvPr>
        </p:nvSpPr>
        <p:spPr>
          <a:xfrm>
            <a:off x="899592" y="2060848"/>
            <a:ext cx="7344816" cy="2023631"/>
          </a:xfrm>
          <a:prstGeom prst="rect">
            <a:avLst/>
          </a:prstGeom>
          <a:noFill/>
        </p:spPr>
        <p:txBody>
          <a:bodyPr wrap="square" rtlCol="0">
            <a:spAutoFit/>
          </a:bodyPr>
          <a:lstStyle/>
          <a:p>
            <a:pPr algn="just">
              <a:buNone/>
            </a:pPr>
            <a:r>
              <a:rPr lang="es-MX" sz="2400" dirty="0" smtClean="0">
                <a:solidFill>
                  <a:schemeClr val="accent1">
                    <a:lumMod val="75000"/>
                  </a:schemeClr>
                </a:solidFill>
              </a:rPr>
              <a:t>“…la experiencia ocurre continuamente porque la interacción de la criatura viviente y las condiciones que la rodea está implicada en el proceso mismo de la vida…”</a:t>
            </a:r>
          </a:p>
          <a:p>
            <a:pPr algn="r">
              <a:buNone/>
            </a:pPr>
            <a:r>
              <a:rPr lang="es-MX" sz="2400" dirty="0" smtClean="0">
                <a:solidFill>
                  <a:schemeClr val="accent1">
                    <a:lumMod val="75000"/>
                  </a:schemeClr>
                </a:solidFill>
              </a:rPr>
              <a:t>John Dewey</a:t>
            </a:r>
            <a:endParaRPr lang="es-MX" sz="2400" dirty="0">
              <a:solidFill>
                <a:schemeClr val="accent1">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653136"/>
            <a:ext cx="8183880" cy="1051560"/>
          </a:xfrm>
        </p:spPr>
        <p:txBody>
          <a:bodyPr/>
          <a:lstStyle/>
          <a:p>
            <a:r>
              <a:rPr lang="es-MX" dirty="0" smtClean="0"/>
              <a:t>¿Qué es el contexto?</a:t>
            </a:r>
            <a:endParaRPr lang="es-MX" dirty="0"/>
          </a:p>
        </p:txBody>
      </p:sp>
      <p:sp>
        <p:nvSpPr>
          <p:cNvPr id="3" name="2 Marcador de contenido"/>
          <p:cNvSpPr>
            <a:spLocks noGrp="1"/>
          </p:cNvSpPr>
          <p:nvPr>
            <p:ph idx="1"/>
          </p:nvPr>
        </p:nvSpPr>
        <p:spPr>
          <a:xfrm>
            <a:off x="467544" y="620688"/>
            <a:ext cx="8183880" cy="4187952"/>
          </a:xfrm>
        </p:spPr>
        <p:txBody>
          <a:bodyPr>
            <a:normAutofit fontScale="92500"/>
          </a:bodyPr>
          <a:lstStyle/>
          <a:p>
            <a:r>
              <a:rPr lang="es-MX" dirty="0" smtClean="0"/>
              <a:t>Según la Real Academia Española, la palabra contexto nos refiere al </a:t>
            </a:r>
          </a:p>
          <a:p>
            <a:pPr lvl="1">
              <a:buNone/>
            </a:pPr>
            <a:r>
              <a:rPr lang="es-MX" dirty="0" smtClean="0"/>
              <a:t> “</a:t>
            </a:r>
            <a:r>
              <a:rPr lang="es-ES" i="1" dirty="0" smtClean="0"/>
              <a:t>entorno físico o de situación, ya sea político, histórico, cultural o de cualquier otra índole, en el cual se considera un hecho</a:t>
            </a:r>
            <a:r>
              <a:rPr lang="es-ES" dirty="0" smtClean="0"/>
              <a:t>”</a:t>
            </a:r>
          </a:p>
          <a:p>
            <a:pPr lvl="1">
              <a:buNone/>
            </a:pPr>
            <a:endParaRPr lang="es-ES" dirty="0" smtClean="0"/>
          </a:p>
          <a:p>
            <a:r>
              <a:rPr lang="es-ES" dirty="0" smtClean="0"/>
              <a:t>Este hecho se ubica en un </a:t>
            </a:r>
            <a:r>
              <a:rPr lang="es-ES" b="1" dirty="0" smtClean="0"/>
              <a:t>tiempo</a:t>
            </a:r>
            <a:r>
              <a:rPr lang="es-ES" dirty="0" smtClean="0"/>
              <a:t> y </a:t>
            </a:r>
            <a:r>
              <a:rPr lang="es-ES" b="1" dirty="0" smtClean="0"/>
              <a:t>espacio</a:t>
            </a:r>
            <a:r>
              <a:rPr lang="es-ES" dirty="0" smtClean="0"/>
              <a:t> determinado que le otorgan cualidades y significados ideológicos, morales, políticos, religiosos, cultural, hasta económicos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25144"/>
            <a:ext cx="8183880" cy="1051560"/>
          </a:xfrm>
        </p:spPr>
        <p:txBody>
          <a:bodyPr>
            <a:normAutofit fontScale="90000"/>
          </a:bodyPr>
          <a:lstStyle/>
          <a:p>
            <a:r>
              <a:rPr lang="es-ES" dirty="0" smtClean="0"/>
              <a:t>¿cómo el contexto influye en la producción artística?</a:t>
            </a:r>
            <a:endParaRPr lang="es-MX" dirty="0"/>
          </a:p>
        </p:txBody>
      </p:sp>
      <p:sp>
        <p:nvSpPr>
          <p:cNvPr id="3" name="2 Marcador de contenido"/>
          <p:cNvSpPr>
            <a:spLocks noGrp="1"/>
          </p:cNvSpPr>
          <p:nvPr>
            <p:ph idx="1"/>
          </p:nvPr>
        </p:nvSpPr>
        <p:spPr/>
        <p:txBody>
          <a:bodyPr>
            <a:normAutofit lnSpcReduction="10000"/>
          </a:bodyPr>
          <a:lstStyle/>
          <a:p>
            <a:r>
              <a:rPr lang="es-MX" dirty="0" smtClean="0"/>
              <a:t>El arte está íntimamente ligado con el contexto donde se produce, pues si partimos de la idea de que el arte es una producción humana, éste deberá contener elementos que provienen del contexto en donde se produjo.</a:t>
            </a:r>
          </a:p>
          <a:p>
            <a:r>
              <a:rPr lang="es-MX" dirty="0" smtClean="0"/>
              <a:t>Si bien el arte tiene una cualidad estética fundamental, los hechos históricos e ideológicos son también esenciales de la obra, sin ellos no podríamos entenderla</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kandinsky-wassily-amarillo-rojo-azul-c-1925.jpg"/>
          <p:cNvPicPr>
            <a:picLocks noChangeAspect="1"/>
          </p:cNvPicPr>
          <p:nvPr/>
        </p:nvPicPr>
        <p:blipFill>
          <a:blip r:embed="rId2" cstate="print"/>
          <a:stretch>
            <a:fillRect/>
          </a:stretch>
        </p:blipFill>
        <p:spPr>
          <a:xfrm>
            <a:off x="395536" y="1268760"/>
            <a:ext cx="3096344" cy="29146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1 Título"/>
          <p:cNvSpPr>
            <a:spLocks noGrp="1"/>
          </p:cNvSpPr>
          <p:nvPr>
            <p:ph type="title"/>
          </p:nvPr>
        </p:nvSpPr>
        <p:spPr>
          <a:xfrm>
            <a:off x="502920" y="4855408"/>
            <a:ext cx="8183880" cy="1525920"/>
          </a:xfrm>
        </p:spPr>
        <p:txBody>
          <a:bodyPr>
            <a:normAutofit/>
          </a:bodyPr>
          <a:lstStyle/>
          <a:p>
            <a:r>
              <a:rPr lang="es-MX" sz="2800" dirty="0" smtClean="0"/>
              <a:t>Cuando vemos una obra solemos preguntarnos…</a:t>
            </a:r>
            <a:endParaRPr lang="es-MX" sz="2800" dirty="0"/>
          </a:p>
        </p:txBody>
      </p:sp>
      <p:sp>
        <p:nvSpPr>
          <p:cNvPr id="3" name="2 Marcador de contenido"/>
          <p:cNvSpPr>
            <a:spLocks noGrp="1"/>
          </p:cNvSpPr>
          <p:nvPr>
            <p:ph idx="1"/>
          </p:nvPr>
        </p:nvSpPr>
        <p:spPr/>
        <p:txBody>
          <a:bodyPr/>
          <a:lstStyle/>
          <a:p>
            <a:pPr>
              <a:buNone/>
            </a:pPr>
            <a:endParaRPr lang="es-MX" dirty="0" smtClean="0"/>
          </a:p>
          <a:p>
            <a:pPr>
              <a:buNone/>
            </a:pPr>
            <a:endParaRPr lang="es-MX" dirty="0" smtClean="0"/>
          </a:p>
          <a:p>
            <a:pPr>
              <a:buNone/>
            </a:pPr>
            <a:endParaRPr lang="es-MX" dirty="0" smtClean="0"/>
          </a:p>
        </p:txBody>
      </p:sp>
      <p:pic>
        <p:nvPicPr>
          <p:cNvPr id="4" name="3 Imagen" descr="preguntando copia.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483768" y="2852936"/>
            <a:ext cx="2016224" cy="2848316"/>
          </a:xfrm>
          <a:prstGeom prst="rect">
            <a:avLst/>
          </a:prstGeom>
        </p:spPr>
      </p:pic>
      <p:sp>
        <p:nvSpPr>
          <p:cNvPr id="7" name="6 Llamada de nube"/>
          <p:cNvSpPr/>
          <p:nvPr/>
        </p:nvSpPr>
        <p:spPr>
          <a:xfrm>
            <a:off x="5508104" y="3933056"/>
            <a:ext cx="3096344" cy="1080120"/>
          </a:xfrm>
          <a:prstGeom prst="cloudCallout">
            <a:avLst>
              <a:gd name="adj1" fmla="val -63772"/>
              <a:gd name="adj2" fmla="val -11215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smtClean="0"/>
              <a:t>¿qué nos quiere decir el artista?</a:t>
            </a:r>
            <a:endParaRPr lang="es-MX" sz="1600" dirty="0"/>
          </a:p>
        </p:txBody>
      </p:sp>
      <p:sp>
        <p:nvSpPr>
          <p:cNvPr id="8" name="7 Llamada de nube"/>
          <p:cNvSpPr/>
          <p:nvPr/>
        </p:nvSpPr>
        <p:spPr>
          <a:xfrm>
            <a:off x="6012160" y="2564904"/>
            <a:ext cx="2736304" cy="576064"/>
          </a:xfrm>
          <a:prstGeom prst="cloudCallout">
            <a:avLst>
              <a:gd name="adj1" fmla="val -102299"/>
              <a:gd name="adj2" fmla="val 9877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600" dirty="0" smtClean="0"/>
              <a:t>¿quién la hizo?</a:t>
            </a:r>
            <a:endParaRPr lang="es-MX" sz="1600" dirty="0"/>
          </a:p>
        </p:txBody>
      </p:sp>
      <p:sp>
        <p:nvSpPr>
          <p:cNvPr id="9" name="8 Llamada de nube"/>
          <p:cNvSpPr/>
          <p:nvPr/>
        </p:nvSpPr>
        <p:spPr>
          <a:xfrm>
            <a:off x="6444208" y="692696"/>
            <a:ext cx="2304256" cy="648072"/>
          </a:xfrm>
          <a:prstGeom prst="cloudCallout">
            <a:avLst>
              <a:gd name="adj1" fmla="val -132375"/>
              <a:gd name="adj2" fmla="val 17386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600" dirty="0" smtClean="0"/>
              <a:t>¿Cuándo la hicieron?</a:t>
            </a:r>
            <a:endParaRPr lang="es-MX" sz="1600" dirty="0"/>
          </a:p>
        </p:txBody>
      </p:sp>
      <p:sp>
        <p:nvSpPr>
          <p:cNvPr id="10" name="9 Llamada de nube"/>
          <p:cNvSpPr/>
          <p:nvPr/>
        </p:nvSpPr>
        <p:spPr>
          <a:xfrm>
            <a:off x="2627784" y="332656"/>
            <a:ext cx="3096344" cy="936104"/>
          </a:xfrm>
          <a:prstGeom prst="cloudCallout">
            <a:avLst>
              <a:gd name="adj1" fmla="val -9230"/>
              <a:gd name="adj2" fmla="val 22416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dirty="0" smtClean="0"/>
              <a:t>¿que importancia tiene esta obra?</a:t>
            </a:r>
            <a:endParaRPr lang="es-MX" sz="1600" dirty="0"/>
          </a:p>
        </p:txBody>
      </p:sp>
      <p:sp>
        <p:nvSpPr>
          <p:cNvPr id="11" name="10 Llamada de nube"/>
          <p:cNvSpPr/>
          <p:nvPr/>
        </p:nvSpPr>
        <p:spPr>
          <a:xfrm>
            <a:off x="2267744" y="1484784"/>
            <a:ext cx="3015952" cy="648072"/>
          </a:xfrm>
          <a:prstGeom prst="cloudCallout">
            <a:avLst>
              <a:gd name="adj1" fmla="val -1226"/>
              <a:gd name="adj2" fmla="val 19495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600" dirty="0" smtClean="0"/>
              <a:t>¿cómo se titula?</a:t>
            </a:r>
            <a:endParaRPr lang="es-MX" sz="1600" dirty="0"/>
          </a:p>
        </p:txBody>
      </p:sp>
      <p:sp>
        <p:nvSpPr>
          <p:cNvPr id="6" name="5 Llamada de nube"/>
          <p:cNvSpPr/>
          <p:nvPr/>
        </p:nvSpPr>
        <p:spPr>
          <a:xfrm>
            <a:off x="4572000" y="1268760"/>
            <a:ext cx="2376264" cy="648072"/>
          </a:xfrm>
          <a:prstGeom prst="cloudCallout">
            <a:avLst>
              <a:gd name="adj1" fmla="val -59148"/>
              <a:gd name="adj2" fmla="val 20759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600" dirty="0" smtClean="0"/>
              <a:t>¿eso es arte?</a:t>
            </a:r>
            <a:endParaRPr lang="es-MX" sz="1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kandinsky-wassily-amarillo-rojo-azul-c-1925.jpg"/>
          <p:cNvPicPr>
            <a:picLocks noChangeAspect="1"/>
          </p:cNvPicPr>
          <p:nvPr/>
        </p:nvPicPr>
        <p:blipFill>
          <a:blip r:embed="rId2" cstate="print"/>
          <a:stretch>
            <a:fillRect/>
          </a:stretch>
        </p:blipFill>
        <p:spPr>
          <a:xfrm>
            <a:off x="395536" y="1268760"/>
            <a:ext cx="3096344" cy="29146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1 Título"/>
          <p:cNvSpPr>
            <a:spLocks noGrp="1"/>
          </p:cNvSpPr>
          <p:nvPr>
            <p:ph type="title"/>
          </p:nvPr>
        </p:nvSpPr>
        <p:spPr>
          <a:xfrm>
            <a:off x="502920" y="4855408"/>
            <a:ext cx="8183880" cy="1525920"/>
          </a:xfrm>
        </p:spPr>
        <p:txBody>
          <a:bodyPr>
            <a:normAutofit/>
          </a:bodyPr>
          <a:lstStyle/>
          <a:p>
            <a:r>
              <a:rPr lang="es-MX" sz="2800" dirty="0" smtClean="0"/>
              <a:t>Cuando vemos una obra solemos preguntarnos…</a:t>
            </a:r>
            <a:endParaRPr lang="es-MX" sz="2800" dirty="0"/>
          </a:p>
        </p:txBody>
      </p:sp>
      <p:sp>
        <p:nvSpPr>
          <p:cNvPr id="3" name="2 Marcador de contenido"/>
          <p:cNvSpPr>
            <a:spLocks noGrp="1"/>
          </p:cNvSpPr>
          <p:nvPr>
            <p:ph idx="1"/>
          </p:nvPr>
        </p:nvSpPr>
        <p:spPr/>
        <p:txBody>
          <a:bodyPr/>
          <a:lstStyle/>
          <a:p>
            <a:pPr>
              <a:buNone/>
            </a:pPr>
            <a:endParaRPr lang="es-MX" dirty="0" smtClean="0"/>
          </a:p>
          <a:p>
            <a:pPr>
              <a:buNone/>
            </a:pPr>
            <a:endParaRPr lang="es-MX" dirty="0" smtClean="0"/>
          </a:p>
          <a:p>
            <a:pPr>
              <a:buNone/>
            </a:pPr>
            <a:endParaRPr lang="es-MX" dirty="0" smtClean="0"/>
          </a:p>
        </p:txBody>
      </p:sp>
      <p:pic>
        <p:nvPicPr>
          <p:cNvPr id="4" name="3 Imagen" descr="preguntando copia.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483768" y="2852936"/>
            <a:ext cx="2016224" cy="2848316"/>
          </a:xfrm>
          <a:prstGeom prst="rect">
            <a:avLst/>
          </a:prstGeom>
        </p:spPr>
      </p:pic>
      <p:sp>
        <p:nvSpPr>
          <p:cNvPr id="12" name="6 Marcador de texto"/>
          <p:cNvSpPr txBox="1">
            <a:spLocks/>
          </p:cNvSpPr>
          <p:nvPr/>
        </p:nvSpPr>
        <p:spPr>
          <a:xfrm>
            <a:off x="5538847" y="908720"/>
            <a:ext cx="2971800" cy="4206112"/>
          </a:xfrm>
          <a:prstGeom prst="rect">
            <a:avLst/>
          </a:prstGeom>
        </p:spPr>
        <p:txBody>
          <a:bodyPr>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s-MX" sz="1800" b="0" i="0" u="none" strike="noStrike" kern="1200" cap="none" spc="0" normalizeH="0" baseline="0" noProof="0" dirty="0" smtClean="0">
                <a:ln>
                  <a:noFill/>
                </a:ln>
                <a:solidFill>
                  <a:schemeClr val="tx1"/>
                </a:solidFill>
                <a:effectLst/>
                <a:uLnTx/>
                <a:uFillTx/>
                <a:latin typeface="+mn-lt"/>
                <a:ea typeface="+mn-ea"/>
                <a:cs typeface="+mn-cs"/>
              </a:rPr>
              <a:t>Las respuestas no siempre las encontraremos claramente en la obra</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Arial" pitchFamily="34" charset="0"/>
              <a:buChar char="•"/>
              <a:tabLst/>
              <a:defRPr/>
            </a:pPr>
            <a:endParaRPr kumimoji="0" lang="es-MX" sz="1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s-MX" sz="1800" b="0" i="0" u="none" strike="noStrike" kern="1200" cap="none" spc="0" normalizeH="0" baseline="0" noProof="0" dirty="0" smtClean="0">
                <a:ln>
                  <a:noFill/>
                </a:ln>
                <a:solidFill>
                  <a:schemeClr val="tx1"/>
                </a:solidFill>
                <a:effectLst/>
                <a:uLnTx/>
                <a:uFillTx/>
                <a:latin typeface="+mn-lt"/>
                <a:ea typeface="+mn-ea"/>
                <a:cs typeface="+mn-cs"/>
              </a:rPr>
              <a:t>Sin embargo se encuentran pistas en la  </a:t>
            </a:r>
            <a:r>
              <a:rPr kumimoji="0" lang="es-MX" sz="1800" b="1" i="1" u="none" strike="noStrike" kern="1200" cap="none" spc="0" normalizeH="0" baseline="0" noProof="0" dirty="0" smtClean="0">
                <a:ln>
                  <a:noFill/>
                </a:ln>
                <a:solidFill>
                  <a:schemeClr val="tx1"/>
                </a:solidFill>
                <a:effectLst/>
                <a:uLnTx/>
                <a:uFillTx/>
                <a:latin typeface="+mn-lt"/>
                <a:ea typeface="+mn-ea"/>
                <a:cs typeface="+mn-cs"/>
              </a:rPr>
              <a:t>representación, </a:t>
            </a:r>
            <a:r>
              <a:rPr kumimoji="0" lang="es-MX" sz="1800" b="0" i="0" u="none" strike="noStrike" kern="1200" cap="none" spc="0" normalizeH="0" baseline="0" noProof="0" dirty="0" smtClean="0">
                <a:ln>
                  <a:noFill/>
                </a:ln>
                <a:solidFill>
                  <a:schemeClr val="tx1"/>
                </a:solidFill>
                <a:effectLst/>
                <a:uLnTx/>
                <a:uFillTx/>
                <a:latin typeface="+mn-lt"/>
                <a:ea typeface="+mn-ea"/>
                <a:cs typeface="+mn-cs"/>
              </a:rPr>
              <a:t>es decir en los elementos y estrategias que el artista elige para  comunicar el mensaje </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Arial" pitchFamily="34" charset="0"/>
              <a:buChar char="•"/>
              <a:tabLst/>
              <a:defRPr/>
            </a:pPr>
            <a:endParaRPr kumimoji="0" lang="es-MX"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806440"/>
            <a:ext cx="8183880" cy="1051560"/>
          </a:xfrm>
        </p:spPr>
        <p:txBody>
          <a:bodyPr>
            <a:normAutofit/>
          </a:bodyPr>
          <a:lstStyle/>
          <a:p>
            <a:pPr algn="r"/>
            <a:r>
              <a:rPr lang="es-MX" sz="2400" dirty="0" smtClean="0"/>
              <a:t>Por ejemplo:</a:t>
            </a:r>
            <a:br>
              <a:rPr lang="es-MX" sz="2400" dirty="0" smtClean="0"/>
            </a:br>
            <a:endParaRPr lang="es-MX" sz="2400" dirty="0"/>
          </a:p>
        </p:txBody>
      </p:sp>
      <p:sp>
        <p:nvSpPr>
          <p:cNvPr id="3" name="2 Marcador de contenido"/>
          <p:cNvSpPr>
            <a:spLocks noGrp="1"/>
          </p:cNvSpPr>
          <p:nvPr>
            <p:ph idx="1"/>
          </p:nvPr>
        </p:nvSpPr>
        <p:spPr>
          <a:xfrm>
            <a:off x="539552" y="1052736"/>
            <a:ext cx="8183880" cy="4187952"/>
          </a:xfrm>
        </p:spPr>
        <p:txBody>
          <a:bodyPr>
            <a:normAutofit fontScale="85000" lnSpcReduction="20000"/>
          </a:bodyPr>
          <a:lstStyle/>
          <a:p>
            <a:pPr marL="0" indent="0">
              <a:buNone/>
            </a:pPr>
            <a:r>
              <a:rPr lang="es-MX" dirty="0" smtClean="0"/>
              <a:t>Para entenderla mejor debemos de analizar el contexto, es decir:</a:t>
            </a:r>
          </a:p>
          <a:p>
            <a:pPr marL="0" indent="0">
              <a:buNone/>
            </a:pPr>
            <a:endParaRPr lang="es-MX" dirty="0" smtClean="0"/>
          </a:p>
          <a:p>
            <a:r>
              <a:rPr lang="es-MX" dirty="0" smtClean="0"/>
              <a:t>La época</a:t>
            </a:r>
          </a:p>
          <a:p>
            <a:r>
              <a:rPr lang="es-MX" dirty="0" smtClean="0"/>
              <a:t>El lugar</a:t>
            </a:r>
          </a:p>
          <a:p>
            <a:r>
              <a:rPr lang="es-MX" dirty="0" smtClean="0"/>
              <a:t>Los hechos históricos</a:t>
            </a:r>
          </a:p>
          <a:p>
            <a:r>
              <a:rPr lang="es-MX" dirty="0" smtClean="0"/>
              <a:t>Los estilos artísticos vigentes</a:t>
            </a:r>
          </a:p>
          <a:p>
            <a:r>
              <a:rPr lang="es-MX" dirty="0" smtClean="0"/>
              <a:t>La vida del artista</a:t>
            </a:r>
          </a:p>
          <a:p>
            <a:r>
              <a:rPr lang="es-MX" dirty="0" smtClean="0"/>
              <a:t>Las consecuencias de la obra en la historia del arte.</a:t>
            </a:r>
          </a:p>
          <a:p>
            <a:r>
              <a:rPr lang="es-MX" dirty="0" smtClean="0"/>
              <a:t>El trayecto histórico de la obra</a:t>
            </a:r>
          </a:p>
          <a:p>
            <a:r>
              <a:rPr lang="es-MX" dirty="0" smtClean="0"/>
              <a:t>Y otras cosas importantes</a:t>
            </a:r>
          </a:p>
          <a:p>
            <a:endParaRPr lang="es-MX"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Llamada rectangular redondeada"/>
          <p:cNvSpPr/>
          <p:nvPr/>
        </p:nvSpPr>
        <p:spPr>
          <a:xfrm>
            <a:off x="539552" y="5229200"/>
            <a:ext cx="5328592" cy="1368152"/>
          </a:xfrm>
          <a:prstGeom prst="wedgeRoundRectCallout">
            <a:avLst>
              <a:gd name="adj1" fmla="val 78340"/>
              <a:gd name="adj2" fmla="val -3893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s-MX" dirty="0" smtClean="0"/>
              <a:t>Hola! Yo soy </a:t>
            </a:r>
            <a:r>
              <a:rPr lang="es-MX" dirty="0" err="1" smtClean="0"/>
              <a:t>Wassily</a:t>
            </a:r>
            <a:r>
              <a:rPr lang="es-MX" dirty="0" smtClean="0"/>
              <a:t> Kandinsky, ésta es una de mis obras, se llama </a:t>
            </a:r>
            <a:r>
              <a:rPr lang="es-ES" b="1" i="1" dirty="0" smtClean="0"/>
              <a:t>Amarillo, rojo y azul , </a:t>
            </a:r>
            <a:r>
              <a:rPr lang="es-ES" i="1" dirty="0" smtClean="0"/>
              <a:t>la pinté en </a:t>
            </a:r>
            <a:r>
              <a:rPr lang="es-ES" dirty="0" smtClean="0"/>
              <a:t>1925</a:t>
            </a:r>
            <a:endParaRPr lang="es-MX" dirty="0" smtClean="0"/>
          </a:p>
        </p:txBody>
      </p:sp>
      <p:pic>
        <p:nvPicPr>
          <p:cNvPr id="9" name="8 Marcador de contenido" descr="amarillo-rojo-azul-kandinsky.jpg"/>
          <p:cNvPicPr>
            <a:picLocks noGrp="1" noChangeAspect="1"/>
          </p:cNvPicPr>
          <p:nvPr>
            <p:ph sz="half" idx="1"/>
          </p:nvPr>
        </p:nvPicPr>
        <p:blipFill>
          <a:blip r:embed="rId2" cstate="print"/>
          <a:stretch>
            <a:fillRect/>
          </a:stretch>
        </p:blipFill>
        <p:spPr>
          <a:xfrm>
            <a:off x="539552" y="692696"/>
            <a:ext cx="6840760" cy="4355284"/>
          </a:xfrm>
        </p:spPr>
      </p:pic>
      <p:pic>
        <p:nvPicPr>
          <p:cNvPr id="16" name="15 Imagen" descr="Vassily-Kandinsky.jpeg.jpg"/>
          <p:cNvPicPr>
            <a:picLocks noChangeAspect="1"/>
          </p:cNvPicPr>
          <p:nvPr/>
        </p:nvPicPr>
        <p:blipFill>
          <a:blip r:embed="rId3" cstate="print">
            <a:clrChange>
              <a:clrFrom>
                <a:srgbClr val="FFFFFF"/>
              </a:clrFrom>
              <a:clrTo>
                <a:srgbClr val="FFFFFF">
                  <a:alpha val="0"/>
                </a:srgbClr>
              </a:clrTo>
            </a:clrChange>
          </a:blip>
          <a:srcRect t="5977"/>
          <a:stretch>
            <a:fillRect/>
          </a:stretch>
        </p:blipFill>
        <p:spPr>
          <a:xfrm>
            <a:off x="7092280" y="4293096"/>
            <a:ext cx="1512496" cy="227391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amarillo-rojo-azul-kandinsky.jpg"/>
          <p:cNvPicPr>
            <a:picLocks noChangeAspect="1"/>
          </p:cNvPicPr>
          <p:nvPr/>
        </p:nvPicPr>
        <p:blipFill>
          <a:blip r:embed="rId2" cstate="print"/>
          <a:stretch>
            <a:fillRect/>
          </a:stretch>
        </p:blipFill>
        <p:spPr>
          <a:xfrm>
            <a:off x="467544" y="692696"/>
            <a:ext cx="8256413" cy="5256584"/>
          </a:xfrm>
          <a:prstGeom prst="rect">
            <a:avLst/>
          </a:prstGeom>
        </p:spPr>
      </p:pic>
      <p:sp>
        <p:nvSpPr>
          <p:cNvPr id="4" name="3 Marcador de contenido"/>
          <p:cNvSpPr>
            <a:spLocks noGrp="1"/>
          </p:cNvSpPr>
          <p:nvPr>
            <p:ph sz="half" idx="4294967295"/>
          </p:nvPr>
        </p:nvSpPr>
        <p:spPr>
          <a:xfrm>
            <a:off x="4139952" y="260648"/>
            <a:ext cx="4392488" cy="792088"/>
          </a:xfrm>
          <a:prstGeom prst="wedgeRoundRectCallout">
            <a:avLst>
              <a:gd name="adj1" fmla="val 33187"/>
              <a:gd name="adj2" fmla="val 423505"/>
              <a:gd name="adj3" fmla="val 16667"/>
            </a:avLst>
          </a:prstGeom>
          <a:blipFill dpi="0" rotWithShape="1">
            <a:blip r:embed="rId3" cstate="print"/>
            <a:srcRect/>
            <a:tile tx="0" ty="0" sx="100000" sy="100000" flip="none" algn="tl"/>
          </a:blipFill>
        </p:spPr>
        <p:style>
          <a:lnRef idx="1">
            <a:schemeClr val="accent6"/>
          </a:lnRef>
          <a:fillRef idx="2">
            <a:schemeClr val="accent6"/>
          </a:fillRef>
          <a:effectRef idx="1">
            <a:schemeClr val="accent6"/>
          </a:effectRef>
          <a:fontRef idx="minor">
            <a:schemeClr val="dk1"/>
          </a:fontRef>
        </p:style>
        <p:txBody>
          <a:bodyPr>
            <a:normAutofit/>
          </a:bodyPr>
          <a:lstStyle/>
          <a:p>
            <a:pPr marL="6350" indent="7938">
              <a:buNone/>
            </a:pPr>
            <a:r>
              <a:rPr lang="es-MX" sz="1800" dirty="0" smtClean="0"/>
              <a:t>Yo soy el precursor y maestro de la </a:t>
            </a:r>
            <a:r>
              <a:rPr lang="es-ES" sz="1800" dirty="0" smtClean="0"/>
              <a:t>abstracción pura en pintura</a:t>
            </a:r>
          </a:p>
          <a:p>
            <a:endParaRPr lang="es-MX" sz="1800" dirty="0"/>
          </a:p>
        </p:txBody>
      </p:sp>
      <p:sp>
        <p:nvSpPr>
          <p:cNvPr id="6" name="5 Llamada rectangular redondeada"/>
          <p:cNvSpPr/>
          <p:nvPr/>
        </p:nvSpPr>
        <p:spPr>
          <a:xfrm>
            <a:off x="251520" y="5229200"/>
            <a:ext cx="4752528" cy="1188712"/>
          </a:xfrm>
          <a:prstGeom prst="wedgeRoundRectCallout">
            <a:avLst>
              <a:gd name="adj1" fmla="val 99625"/>
              <a:gd name="adj2" fmla="val -49420"/>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La abstracción </a:t>
            </a:r>
            <a:r>
              <a:rPr lang="es-ES" dirty="0" smtClean="0"/>
              <a:t>invita </a:t>
            </a:r>
            <a:r>
              <a:rPr lang="es-ES" dirty="0"/>
              <a:t>al observador a despojarse de las búsquedas figurativas y a entregarse al placer sensorial de las formas y colores.</a:t>
            </a:r>
            <a:endParaRPr lang="es-MX" dirty="0" smtClean="0"/>
          </a:p>
        </p:txBody>
      </p:sp>
      <p:pic>
        <p:nvPicPr>
          <p:cNvPr id="11" name="10 Imagen" descr="Vassily-Kandinsky.jpeg.jpg"/>
          <p:cNvPicPr>
            <a:picLocks noChangeAspect="1"/>
          </p:cNvPicPr>
          <p:nvPr/>
        </p:nvPicPr>
        <p:blipFill>
          <a:blip r:embed="rId4" cstate="print">
            <a:clrChange>
              <a:clrFrom>
                <a:srgbClr val="FFFFFF"/>
              </a:clrFrom>
              <a:clrTo>
                <a:srgbClr val="FFFFFF">
                  <a:alpha val="0"/>
                </a:srgbClr>
              </a:clrTo>
            </a:clrChange>
          </a:blip>
          <a:srcRect t="5977"/>
          <a:stretch>
            <a:fillRect/>
          </a:stretch>
        </p:blipFill>
        <p:spPr>
          <a:xfrm>
            <a:off x="7092280" y="4293096"/>
            <a:ext cx="1512496" cy="227391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636</TotalTime>
  <Words>563</Words>
  <Application>Microsoft Macintosh PowerPoint</Application>
  <PresentationFormat>On-screen Show (4:3)</PresentationFormat>
  <Paragraphs>58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Aspecto</vt:lpstr>
      <vt:lpstr>EL CONTEXTO</vt:lpstr>
      <vt:lpstr>PowerPoint Presentation</vt:lpstr>
      <vt:lpstr>¿Qué es el contexto?</vt:lpstr>
      <vt:lpstr>¿cómo el contexto influye en la producción artística?</vt:lpstr>
      <vt:lpstr>Cuando vemos una obra solemos preguntarnos…</vt:lpstr>
      <vt:lpstr>Cuando vemos una obra solemos preguntarnos…</vt:lpstr>
      <vt:lpstr>Por ejemplo: </vt:lpstr>
      <vt:lpstr>PowerPoint Presentation</vt:lpstr>
      <vt:lpstr>PowerPoint Presentation</vt:lpstr>
      <vt:lpstr>PowerPoint Presentation</vt:lpstr>
      <vt:lpstr>La obra y su contexto</vt:lpstr>
      <vt:lpstr>El contexto </vt:lpstr>
      <vt:lpstr>PowerPoint Presentation</vt:lpstr>
    </vt:vector>
  </TitlesOfParts>
  <Company>ZQU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CONTEXTO</dc:title>
  <dc:creator>Zinnia Quiñones Urióstegui</dc:creator>
  <cp:lastModifiedBy>UAEH SUV</cp:lastModifiedBy>
  <cp:revision>18</cp:revision>
  <dcterms:created xsi:type="dcterms:W3CDTF">2013-12-05T14:42:39Z</dcterms:created>
  <dcterms:modified xsi:type="dcterms:W3CDTF">2014-03-25T17:11:35Z</dcterms:modified>
</cp:coreProperties>
</file>