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92" r:id="rId18"/>
    <p:sldId id="293" r:id="rId1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2086" autoAdjust="0"/>
  </p:normalViewPr>
  <p:slideViewPr>
    <p:cSldViewPr>
      <p:cViewPr>
        <p:scale>
          <a:sx n="62" d="100"/>
          <a:sy n="62" d="100"/>
        </p:scale>
        <p:origin x="-127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62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4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5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3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64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5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91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1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70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7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pPr/>
              <a:t>01/07/2015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01/07/2015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Cálculo Diferencial e Integral</a:t>
            </a:r>
            <a:br>
              <a:rPr lang="es-MX" dirty="0" smtClean="0"/>
            </a:br>
            <a:r>
              <a:rPr lang="es-MX" dirty="0"/>
              <a:t>Máximos y Mínimos</a:t>
            </a:r>
            <a:endParaRPr lang="es-MX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        Ingeniería Mecánica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                 M. en C. </a:t>
            </a:r>
            <a:r>
              <a:rPr lang="es-MX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Yira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Muñoz Sánchez</a:t>
            </a: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            Dr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Jorge Zuno Silva</a:t>
            </a:r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                       Enero – Junio 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Cálculo </a:t>
            </a:r>
            <a:r>
              <a:rPr lang="es-MX" dirty="0" smtClean="0"/>
              <a:t>Diferencial e Integral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Resumen</a:t>
            </a:r>
          </a:p>
          <a:p>
            <a:pPr marL="0" indent="0" algn="ctr"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En este material se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presentan el proceso y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ejemplos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para la obtención de valores máximos y mínimos de una función, a través de la primer derivada.</a:t>
            </a:r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MX" b="1" dirty="0" err="1" smtClean="0">
                <a:latin typeface="Arial" pitchFamily="34" charset="0"/>
                <a:cs typeface="Arial" pitchFamily="34" charset="0"/>
              </a:rPr>
              <a:t>Abstract</a:t>
            </a:r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MX" dirty="0" err="1" smtClean="0">
                <a:latin typeface="Arial" pitchFamily="34" charset="0"/>
                <a:cs typeface="Arial" pitchFamily="34" charset="0"/>
              </a:rPr>
              <a:t>This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material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presents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process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examples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getting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maximu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minimum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values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functions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through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first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derivation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 </a:t>
            </a:r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b="1" dirty="0" err="1">
                <a:latin typeface="Arial" pitchFamily="34" charset="0"/>
                <a:cs typeface="Arial" pitchFamily="34" charset="0"/>
              </a:rPr>
              <a:t>Keywords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dirty="0" err="1">
                <a:latin typeface="Arial" pitchFamily="34" charset="0"/>
                <a:cs typeface="Arial" pitchFamily="34" charset="0"/>
              </a:rPr>
              <a:t>maximus</a:t>
            </a:r>
            <a:r>
              <a:rPr lang="es-MX" dirty="0">
                <a:latin typeface="Arial" pitchFamily="34" charset="0"/>
                <a:cs typeface="Arial" pitchFamily="34" charset="0"/>
              </a:rPr>
              <a:t> and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minimus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derivation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Definición de Extremos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2800" dirty="0"/>
              <a:t>Sea </a:t>
            </a:r>
            <a:r>
              <a:rPr lang="es-MX" sz="2800" b="1" i="1" dirty="0"/>
              <a:t>f</a:t>
            </a:r>
            <a:r>
              <a:rPr lang="es-MX" sz="2800" dirty="0"/>
              <a:t> definida en un intervalo </a:t>
            </a:r>
            <a:r>
              <a:rPr lang="es-MX" sz="2800" b="1" i="1" dirty="0"/>
              <a:t>I</a:t>
            </a:r>
            <a:r>
              <a:rPr lang="es-MX" sz="2800" dirty="0"/>
              <a:t> que contiene a </a:t>
            </a:r>
            <a:r>
              <a:rPr lang="es-MX" sz="2800" b="1" i="1" dirty="0" smtClean="0"/>
              <a:t>c</a:t>
            </a:r>
            <a:r>
              <a:rPr lang="es-MX" sz="2800" dirty="0" smtClean="0"/>
              <a:t>.</a:t>
            </a:r>
          </a:p>
          <a:p>
            <a:endParaRPr lang="es-MX" sz="2800" dirty="0"/>
          </a:p>
          <a:p>
            <a:r>
              <a:rPr lang="es-MX" sz="2800" dirty="0" smtClean="0"/>
              <a:t>f(c</a:t>
            </a:r>
            <a:r>
              <a:rPr lang="es-MX" sz="2800" dirty="0"/>
              <a:t>) es el (valor) </a:t>
            </a:r>
            <a:r>
              <a:rPr lang="es-MX" sz="2800" b="1" i="1" dirty="0"/>
              <a:t>mínimo</a:t>
            </a:r>
            <a:r>
              <a:rPr lang="es-MX" sz="2800" dirty="0"/>
              <a:t> de f en I si </a:t>
            </a:r>
            <a:r>
              <a:rPr lang="es-MX" sz="2800" b="1" dirty="0"/>
              <a:t>f(c) &lt;= f(x) </a:t>
            </a:r>
            <a:r>
              <a:rPr lang="es-MX" sz="2800" dirty="0"/>
              <a:t>para todo x en I</a:t>
            </a:r>
            <a:r>
              <a:rPr lang="es-MX" sz="2800" dirty="0" smtClean="0"/>
              <a:t>.</a:t>
            </a:r>
          </a:p>
          <a:p>
            <a:r>
              <a:rPr lang="es-MX" sz="2800" dirty="0"/>
              <a:t>f(c) es el (valor) </a:t>
            </a:r>
            <a:r>
              <a:rPr lang="es-MX" sz="2800" b="1" i="1" dirty="0" smtClean="0"/>
              <a:t>máximo</a:t>
            </a:r>
            <a:r>
              <a:rPr lang="es-MX" sz="2800" dirty="0" smtClean="0"/>
              <a:t> de </a:t>
            </a:r>
            <a:r>
              <a:rPr lang="es-MX" sz="2800" dirty="0"/>
              <a:t>f en I si </a:t>
            </a:r>
            <a:r>
              <a:rPr lang="es-MX" sz="2800" b="1" dirty="0"/>
              <a:t>f(c) </a:t>
            </a:r>
            <a:r>
              <a:rPr lang="es-MX" sz="2800" b="1" dirty="0" smtClean="0"/>
              <a:t>&gt;= </a:t>
            </a:r>
            <a:r>
              <a:rPr lang="es-MX" sz="2800" b="1" dirty="0"/>
              <a:t>f(x) </a:t>
            </a:r>
            <a:r>
              <a:rPr lang="es-MX" sz="2800" dirty="0"/>
              <a:t>para todo x en I.</a:t>
            </a:r>
          </a:p>
          <a:p>
            <a:endParaRPr lang="es-MX" sz="2800" dirty="0" smtClean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8854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Definición de Extremos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El máximo y el mínimo de una función en un intervalo son los </a:t>
            </a:r>
            <a:r>
              <a:rPr lang="es-MX" sz="2800" b="1" dirty="0" smtClean="0"/>
              <a:t>valores extremos </a:t>
            </a:r>
            <a:r>
              <a:rPr lang="es-MX" sz="2800" dirty="0" smtClean="0"/>
              <a:t>o simplemente </a:t>
            </a:r>
            <a:r>
              <a:rPr lang="es-MX" sz="2800" b="1" dirty="0" smtClean="0"/>
              <a:t>extremos</a:t>
            </a:r>
            <a:r>
              <a:rPr lang="es-MX" sz="2800" dirty="0" smtClean="0"/>
              <a:t>, de la función en ese intervalo.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 smtClean="0"/>
              <a:t>El mínimo y el máximo de una función en un intervalo se llaman también el </a:t>
            </a:r>
            <a:r>
              <a:rPr lang="es-MX" sz="2800" b="1" i="1" dirty="0" smtClean="0"/>
              <a:t>mínimo absoluto </a:t>
            </a:r>
            <a:r>
              <a:rPr lang="es-MX" sz="2800" dirty="0" smtClean="0"/>
              <a:t>y el </a:t>
            </a:r>
            <a:r>
              <a:rPr lang="es-MX" sz="2800" b="1" i="1" dirty="0" smtClean="0"/>
              <a:t>máximo absoluto </a:t>
            </a:r>
            <a:r>
              <a:rPr lang="es-MX" sz="2800" dirty="0" smtClean="0"/>
              <a:t>de la función en el intervalo.</a:t>
            </a:r>
            <a:endParaRPr lang="es-MX" sz="2800" dirty="0"/>
          </a:p>
          <a:p>
            <a:pPr algn="just"/>
            <a:endParaRPr lang="es-MX" sz="2800" dirty="0" smtClean="0"/>
          </a:p>
        </p:txBody>
      </p:sp>
    </p:spTree>
    <p:extLst>
      <p:ext uri="{BB962C8B-B14F-4D97-AF65-F5344CB8AC3E}">
        <p14:creationId xmlns:p14="http://schemas.microsoft.com/office/powerpoint/2010/main" val="14311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Extremos de una función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Una función no tiene porqué tener máximo o mínimo en un intervalo.</a:t>
            </a:r>
          </a:p>
        </p:txBody>
      </p:sp>
      <p:pic>
        <p:nvPicPr>
          <p:cNvPr id="8" name="7 Imagen"/>
          <p:cNvPicPr/>
          <p:nvPr/>
        </p:nvPicPr>
        <p:blipFill rotWithShape="1">
          <a:blip r:embed="rId3"/>
          <a:srcRect l="12740" t="8761" r="69595" b="52266"/>
          <a:stretch/>
        </p:blipFill>
        <p:spPr bwMode="auto">
          <a:xfrm>
            <a:off x="369734" y="2829876"/>
            <a:ext cx="2330058" cy="28313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4"/>
          <a:srcRect l="12909" t="12991" r="68067" b="48339"/>
          <a:stretch/>
        </p:blipFill>
        <p:spPr bwMode="auto">
          <a:xfrm>
            <a:off x="2943984" y="2829876"/>
            <a:ext cx="2420104" cy="28313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9 Imagen"/>
          <p:cNvPicPr/>
          <p:nvPr/>
        </p:nvPicPr>
        <p:blipFill rotWithShape="1">
          <a:blip r:embed="rId4"/>
          <a:srcRect l="13419" t="50754" r="65689" b="9970"/>
          <a:stretch/>
        </p:blipFill>
        <p:spPr bwMode="auto">
          <a:xfrm>
            <a:off x="5508104" y="2819396"/>
            <a:ext cx="2376264" cy="28418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07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Teorema de los valores extremos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s-MX" sz="4000" dirty="0" smtClean="0"/>
          </a:p>
          <a:p>
            <a:pPr algn="just"/>
            <a:r>
              <a:rPr lang="es-MX" sz="4000" dirty="0" smtClean="0"/>
              <a:t>Si </a:t>
            </a:r>
            <a:r>
              <a:rPr lang="es-MX" sz="4000" b="1" i="1" dirty="0" smtClean="0"/>
              <a:t>f</a:t>
            </a:r>
            <a:r>
              <a:rPr lang="es-MX" sz="4000" dirty="0" smtClean="0"/>
              <a:t> es </a:t>
            </a:r>
            <a:r>
              <a:rPr lang="es-MX" sz="4000" b="1" i="1" dirty="0" smtClean="0"/>
              <a:t>continua</a:t>
            </a:r>
            <a:r>
              <a:rPr lang="es-MX" sz="4000" dirty="0" smtClean="0"/>
              <a:t> en un </a:t>
            </a:r>
            <a:r>
              <a:rPr lang="es-MX" sz="4000" b="1" i="1" dirty="0" smtClean="0"/>
              <a:t>intervalo cerrado [a, b]</a:t>
            </a:r>
            <a:r>
              <a:rPr lang="es-MX" sz="4000" dirty="0" smtClean="0"/>
              <a:t>, entonces f </a:t>
            </a:r>
            <a:r>
              <a:rPr lang="es-MX" sz="4000" b="1" i="1" dirty="0" smtClean="0"/>
              <a:t>alcanza </a:t>
            </a:r>
            <a:r>
              <a:rPr lang="es-MX" sz="4000" dirty="0" smtClean="0"/>
              <a:t>un valor </a:t>
            </a:r>
            <a:r>
              <a:rPr lang="es-MX" sz="4000" b="1" i="1" dirty="0" smtClean="0"/>
              <a:t>máximo</a:t>
            </a:r>
            <a:r>
              <a:rPr lang="es-MX" sz="4000" dirty="0" smtClean="0"/>
              <a:t> y también un valor </a:t>
            </a:r>
            <a:r>
              <a:rPr lang="es-MX" sz="4000" b="1" i="1" dirty="0" smtClean="0"/>
              <a:t>mínimo </a:t>
            </a:r>
            <a:r>
              <a:rPr lang="es-MX" sz="4000" dirty="0" smtClean="0"/>
              <a:t>en ese intervalo.</a:t>
            </a:r>
            <a:endParaRPr lang="es-MX" sz="4000" dirty="0"/>
          </a:p>
          <a:p>
            <a:pPr algn="just"/>
            <a:endParaRPr lang="es-MX" sz="4000" dirty="0" smtClean="0"/>
          </a:p>
        </p:txBody>
      </p:sp>
    </p:spTree>
    <p:extLst>
      <p:ext uri="{BB962C8B-B14F-4D97-AF65-F5344CB8AC3E}">
        <p14:creationId xmlns:p14="http://schemas.microsoft.com/office/powerpoint/2010/main" val="34834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Definición de Extremos Relativos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Si existe un intervalo abierto que contiene a </a:t>
            </a:r>
            <a:r>
              <a:rPr lang="es-MX" sz="2800" i="1" dirty="0" smtClean="0"/>
              <a:t>c</a:t>
            </a:r>
            <a:r>
              <a:rPr lang="es-MX" sz="2800" dirty="0" smtClean="0"/>
              <a:t> y en el que </a:t>
            </a:r>
            <a:r>
              <a:rPr lang="es-MX" sz="2800" i="1" dirty="0" smtClean="0"/>
              <a:t>f(c) </a:t>
            </a:r>
            <a:r>
              <a:rPr lang="es-MX" sz="2800" dirty="0" smtClean="0"/>
              <a:t>es máximo, entonces </a:t>
            </a:r>
            <a:r>
              <a:rPr lang="es-MX" sz="2800" i="1" dirty="0" smtClean="0"/>
              <a:t>f(c)</a:t>
            </a:r>
            <a:r>
              <a:rPr lang="es-MX" sz="2800" dirty="0" smtClean="0"/>
              <a:t> se llama un </a:t>
            </a:r>
            <a:r>
              <a:rPr lang="es-MX" sz="2800" b="1" dirty="0" smtClean="0"/>
              <a:t>máximo relativo</a:t>
            </a:r>
            <a:r>
              <a:rPr lang="es-MX" sz="2800" dirty="0" smtClean="0"/>
              <a:t> de f.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/>
              <a:t>Si existe un intervalo abierto que contiene a </a:t>
            </a:r>
            <a:r>
              <a:rPr lang="es-MX" sz="2800" i="1" dirty="0"/>
              <a:t>c</a:t>
            </a:r>
            <a:r>
              <a:rPr lang="es-MX" sz="2800" dirty="0"/>
              <a:t> y en el que </a:t>
            </a:r>
            <a:r>
              <a:rPr lang="es-MX" sz="2800" i="1" dirty="0"/>
              <a:t>f(c) </a:t>
            </a:r>
            <a:r>
              <a:rPr lang="es-MX" sz="2800" dirty="0"/>
              <a:t>es </a:t>
            </a:r>
            <a:r>
              <a:rPr lang="es-MX" sz="2800" dirty="0" smtClean="0"/>
              <a:t>mínimo, </a:t>
            </a:r>
            <a:r>
              <a:rPr lang="es-MX" sz="2800" dirty="0"/>
              <a:t>entonces </a:t>
            </a:r>
            <a:r>
              <a:rPr lang="es-MX" sz="2800" i="1" dirty="0"/>
              <a:t>f(c)</a:t>
            </a:r>
            <a:r>
              <a:rPr lang="es-MX" sz="2800" dirty="0"/>
              <a:t> se llama un </a:t>
            </a:r>
            <a:r>
              <a:rPr lang="es-MX" sz="2800" b="1" dirty="0" smtClean="0"/>
              <a:t>mínimo relativo</a:t>
            </a:r>
            <a:r>
              <a:rPr lang="es-MX" sz="2800" dirty="0" smtClean="0"/>
              <a:t> </a:t>
            </a:r>
            <a:r>
              <a:rPr lang="es-MX" sz="2800" dirty="0"/>
              <a:t>de f.</a:t>
            </a:r>
          </a:p>
          <a:p>
            <a:pPr algn="just"/>
            <a:endParaRPr lang="es-MX" sz="2800" dirty="0" smtClean="0"/>
          </a:p>
        </p:txBody>
      </p:sp>
    </p:spTree>
    <p:extLst>
      <p:ext uri="{BB962C8B-B14F-4D97-AF65-F5344CB8AC3E}">
        <p14:creationId xmlns:p14="http://schemas.microsoft.com/office/powerpoint/2010/main" val="40281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Definición de Número Críticos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Sea f definida en c. Si </a:t>
            </a:r>
            <a:r>
              <a:rPr lang="es-MX" sz="2800" b="1" i="1" dirty="0" smtClean="0"/>
              <a:t>f’(c) </a:t>
            </a:r>
            <a:r>
              <a:rPr lang="es-MX" sz="2800" dirty="0" smtClean="0"/>
              <a:t>no está definida en c, se dice que c es un </a:t>
            </a:r>
            <a:r>
              <a:rPr lang="es-MX" sz="2800" b="1" i="1" dirty="0" smtClean="0"/>
              <a:t>número crítico de f</a:t>
            </a:r>
            <a:r>
              <a:rPr lang="es-MX" sz="2800" dirty="0" smtClean="0"/>
              <a:t>.</a:t>
            </a:r>
          </a:p>
          <a:p>
            <a:pPr algn="just"/>
            <a:endParaRPr lang="es-MX" sz="2800" dirty="0" smtClean="0"/>
          </a:p>
          <a:p>
            <a:pPr algn="just"/>
            <a:r>
              <a:rPr lang="es-MX" sz="2800" b="1" i="1" dirty="0" smtClean="0"/>
              <a:t>LOS EXTREMOS RELATIVOS SOLO OCURREN EN LOS NÚMERO CRÍTICOS.</a:t>
            </a:r>
          </a:p>
          <a:p>
            <a:pPr algn="just"/>
            <a:r>
              <a:rPr lang="es-MX" sz="2800" dirty="0" smtClean="0"/>
              <a:t>Si </a:t>
            </a:r>
            <a:r>
              <a:rPr lang="es-MX" sz="2800" i="1" dirty="0" smtClean="0"/>
              <a:t>f </a:t>
            </a:r>
            <a:r>
              <a:rPr lang="es-MX" sz="2800" dirty="0" smtClean="0"/>
              <a:t> tiene un máximo relativo o un mínimo relativo en x=c, c es un número crítico de f.</a:t>
            </a:r>
          </a:p>
          <a:p>
            <a:pPr algn="just"/>
            <a:endParaRPr lang="es-MX" sz="2800" dirty="0" smtClean="0"/>
          </a:p>
        </p:txBody>
      </p:sp>
    </p:spTree>
    <p:extLst>
      <p:ext uri="{BB962C8B-B14F-4D97-AF65-F5344CB8AC3E}">
        <p14:creationId xmlns:p14="http://schemas.microsoft.com/office/powerpoint/2010/main" val="341833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Localizar extremos relativos en un intervalo cerrado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Para hallar los extremos relativos de un función continua </a:t>
            </a:r>
            <a:r>
              <a:rPr lang="es-MX" sz="2800" b="1" i="1" dirty="0" smtClean="0"/>
              <a:t>f </a:t>
            </a:r>
            <a:r>
              <a:rPr lang="es-MX" sz="2800" dirty="0" smtClean="0"/>
              <a:t>en un intervalo cerrado [a, b], es necesario: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 smtClean="0"/>
              <a:t>1.- Hallar los número críticos de </a:t>
            </a:r>
            <a:r>
              <a:rPr lang="es-MX" sz="2800" i="1" dirty="0" smtClean="0"/>
              <a:t>f </a:t>
            </a:r>
            <a:r>
              <a:rPr lang="es-MX" sz="2800" dirty="0" smtClean="0"/>
              <a:t>en [a, b].</a:t>
            </a:r>
          </a:p>
          <a:p>
            <a:pPr algn="just"/>
            <a:r>
              <a:rPr lang="es-MX" sz="2800" dirty="0" smtClean="0"/>
              <a:t>2.- Evaluar </a:t>
            </a:r>
            <a:r>
              <a:rPr lang="es-MX" sz="2800" i="1" dirty="0" smtClean="0"/>
              <a:t>f </a:t>
            </a:r>
            <a:r>
              <a:rPr lang="es-MX" sz="2800" dirty="0" smtClean="0"/>
              <a:t>en cada número crítico de (a, b).</a:t>
            </a:r>
          </a:p>
          <a:p>
            <a:pPr algn="just"/>
            <a:r>
              <a:rPr lang="es-MX" sz="2800" dirty="0" smtClean="0"/>
              <a:t>3.- Evaluar </a:t>
            </a:r>
            <a:r>
              <a:rPr lang="es-MX" sz="2800" i="1" dirty="0" smtClean="0"/>
              <a:t>f</a:t>
            </a:r>
            <a:r>
              <a:rPr lang="es-MX" sz="2800" dirty="0" smtClean="0"/>
              <a:t> en a y b.</a:t>
            </a:r>
          </a:p>
          <a:p>
            <a:pPr algn="just"/>
            <a:r>
              <a:rPr lang="es-MX" sz="2800" dirty="0" smtClean="0"/>
              <a:t>4.- El más grande de todos esos valores es el </a:t>
            </a:r>
            <a:r>
              <a:rPr lang="es-MX" sz="2800" i="1" dirty="0" smtClean="0"/>
              <a:t>máximo</a:t>
            </a:r>
            <a:r>
              <a:rPr lang="es-MX" sz="2800" dirty="0" smtClean="0"/>
              <a:t>; el más pequeño es el </a:t>
            </a:r>
            <a:r>
              <a:rPr lang="es-MX" sz="2800" i="1" dirty="0" smtClean="0"/>
              <a:t>mínimo</a:t>
            </a:r>
            <a:r>
              <a:rPr lang="es-MX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826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1 (1)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57158" y="1772816"/>
                <a:ext cx="8429684" cy="367228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800" dirty="0" smtClean="0"/>
                  <a:t>Hallar los extremos de </a:t>
                </a:r>
                <a14:m>
                  <m:oMath xmlns:m="http://schemas.openxmlformats.org/officeDocument/2006/math">
                    <m:r>
                      <a:rPr lang="es-MX" sz="28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s-MX" sz="2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s-MX" sz="28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s-MX" sz="2800" b="1" i="1" smtClean="0">
                        <a:latin typeface="Cambria Math"/>
                      </a:rPr>
                      <m:t>=</m:t>
                    </m:r>
                    <m:r>
                      <a:rPr lang="es-MX" sz="2800" b="1" i="1" smtClean="0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s-MX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s-MX" sz="2800" b="1" i="1" smtClean="0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s-MX" sz="2800" b="1" i="1" smtClean="0">
                        <a:latin typeface="Cambria Math"/>
                      </a:rPr>
                      <m:t> −</m:t>
                    </m:r>
                    <m:r>
                      <a:rPr lang="es-MX" sz="2800" b="1" i="1" smtClean="0">
                        <a:latin typeface="Cambria Math"/>
                      </a:rPr>
                      <m:t>𝟒</m:t>
                    </m:r>
                    <m:sSup>
                      <m:sSupPr>
                        <m:ctrlPr>
                          <a:rPr lang="es-MX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s-MX" sz="2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s-MX" sz="2800" dirty="0" smtClean="0"/>
                  <a:t> en el intervalo [-1, 2].</a:t>
                </a:r>
              </a:p>
              <a:p>
                <a:pPr algn="just"/>
                <a:endParaRPr lang="es-MX" sz="2800" dirty="0"/>
              </a:p>
              <a:p>
                <a:pPr algn="just"/>
                <a:r>
                  <a:rPr lang="es-MX" sz="2800" dirty="0" smtClean="0"/>
                  <a:t>1.- Se deriva la función:</a:t>
                </a:r>
              </a:p>
              <a:p>
                <a:pPr algn="just"/>
                <a:endParaRPr lang="es-MX" sz="2800" dirty="0" smtClean="0"/>
              </a:p>
              <a:p>
                <a:pPr algn="just"/>
                <a:r>
                  <a:rPr lang="es-MX" sz="2800" dirty="0"/>
                  <a:t>	</a:t>
                </a:r>
                <a:r>
                  <a:rPr lang="es-MX" sz="3200" b="1" dirty="0"/>
                  <a:t> </a:t>
                </a:r>
                <a14:m>
                  <m:oMath xmlns:m="http://schemas.openxmlformats.org/officeDocument/2006/math">
                    <m:r>
                      <a:rPr lang="es-MX" sz="3200" b="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s-MX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s-MX" sz="3200" b="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s-MX" sz="3200" b="0" i="1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es-MX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s-MX" sz="3200" b="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s-MX" sz="3200" b="0" i="1">
                        <a:latin typeface="Cambria Math"/>
                      </a:rPr>
                      <m:t> −4</m:t>
                    </m:r>
                    <m:sSup>
                      <m:sSupPr>
                        <m:ctrlPr>
                          <a:rPr lang="es-MX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s-MX" sz="3200" b="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MX" sz="3200" dirty="0"/>
                  <a:t> </a:t>
                </a:r>
              </a:p>
              <a:p>
                <a:pPr algn="just"/>
                <a:r>
                  <a:rPr lang="es-MX" sz="320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s-MX" sz="32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s-MX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s-MX" sz="3200" b="0" i="1" smtClean="0">
                        <a:latin typeface="Cambria Math"/>
                      </a:rPr>
                      <m:t>=12</m:t>
                    </m:r>
                    <m:sSup>
                      <m:sSup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s-MX" sz="3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s-MX" sz="3200" b="0" i="1" smtClean="0">
                        <a:latin typeface="Cambria Math"/>
                      </a:rPr>
                      <m:t> −12</m:t>
                    </m:r>
                    <m:sSup>
                      <m:sSup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s-MX" sz="3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s-MX" sz="3200" dirty="0" smtClean="0"/>
              </a:p>
              <a:p>
                <a:pPr algn="just"/>
                <a:endParaRPr lang="es-MX" sz="2800" dirty="0" smtClean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1772816"/>
                <a:ext cx="8429684" cy="36722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730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1 (2)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200" dirty="0" smtClean="0"/>
                  <a:t>2.- Hallar los número críticos de </a:t>
                </a:r>
                <a:r>
                  <a:rPr lang="es-MX" sz="3200" i="1" dirty="0" smtClean="0"/>
                  <a:t>f</a:t>
                </a:r>
                <a:r>
                  <a:rPr lang="es-MX" sz="3200" dirty="0" smtClean="0"/>
                  <a:t>, esto es, buscar los valores de </a:t>
                </a:r>
                <a:r>
                  <a:rPr lang="es-MX" sz="3200" i="1" dirty="0" smtClean="0"/>
                  <a:t>x</a:t>
                </a:r>
                <a:r>
                  <a:rPr lang="es-MX" sz="3200" dirty="0" smtClean="0"/>
                  <a:t> en los que:</a:t>
                </a:r>
              </a:p>
              <a:p>
                <a:pPr algn="just"/>
                <a:endParaRPr lang="es-MX" sz="3200" dirty="0" smtClean="0"/>
              </a:p>
              <a:p>
                <a:pPr marL="3413125" algn="just"/>
                <a:r>
                  <a:rPr lang="es-MX" sz="3200" dirty="0" smtClean="0"/>
                  <a:t> </a:t>
                </a:r>
                <a14:m>
                  <m:oMath xmlns:m="http://schemas.openxmlformats.org/officeDocument/2006/math">
                    <m:r>
                      <a:rPr lang="es-MX" sz="3200" b="1" i="1">
                        <a:latin typeface="Cambria Math"/>
                      </a:rPr>
                      <m:t>𝒇</m:t>
                    </m:r>
                    <m:r>
                      <a:rPr lang="es-MX" sz="3200" b="1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s-MX" sz="32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s-MX" sz="32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s-MX" sz="3200" b="1" i="1">
                        <a:latin typeface="Cambria Math"/>
                      </a:rPr>
                      <m:t>=</m:t>
                    </m:r>
                  </m:oMath>
                </a14:m>
                <a:r>
                  <a:rPr lang="es-MX" sz="3200" b="1" dirty="0" smtClean="0"/>
                  <a:t> 0</a:t>
                </a:r>
              </a:p>
              <a:p>
                <a:pPr marL="3413125" algn="just"/>
                <a14:m>
                  <m:oMath xmlns:m="http://schemas.openxmlformats.org/officeDocument/2006/math">
                    <m:r>
                      <a:rPr lang="es-MX" sz="3200" b="1" i="1">
                        <a:latin typeface="Cambria Math"/>
                      </a:rPr>
                      <m:t>𝒇</m:t>
                    </m:r>
                    <m:r>
                      <a:rPr lang="es-MX" sz="3200" b="1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s-MX" sz="32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s-MX" sz="32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s-MX" sz="3200" b="1" i="1">
                        <a:latin typeface="Cambria Math"/>
                      </a:rPr>
                      <m:t>=</m:t>
                    </m:r>
                  </m:oMath>
                </a14:m>
                <a:r>
                  <a:rPr lang="es-MX" sz="3200" b="1" dirty="0" smtClean="0"/>
                  <a:t> INDETERMINADO</a:t>
                </a:r>
              </a:p>
              <a:p>
                <a:pPr algn="just"/>
                <a:endParaRPr lang="es-MX" sz="2800" b="1" dirty="0" smtClean="0"/>
              </a:p>
              <a:p>
                <a:pPr algn="just" defTabSz="274638"/>
                <a:r>
                  <a:rPr lang="es-MX" sz="2800" b="1" dirty="0"/>
                  <a:t>	</a:t>
                </a:r>
                <a:endParaRPr lang="es-MX" sz="2800" dirty="0" smtClean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8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1 (3)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endParaRPr lang="es-MX" sz="2800" b="1" dirty="0" smtClean="0"/>
              </a:p>
              <a:p>
                <a:pPr algn="just" defTabSz="274638"/>
                <a:r>
                  <a:rPr lang="es-MX" sz="2800" b="1" dirty="0"/>
                  <a:t>	</a:t>
                </a:r>
                <a:r>
                  <a:rPr lang="es-MX" sz="3200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MX" sz="3200" b="0" i="0" smtClean="0">
                        <a:latin typeface="Cambria Math"/>
                      </a:rPr>
                      <m:t>Factorizando</m:t>
                    </m:r>
                    <m:r>
                      <a:rPr lang="es-MX" sz="3200" b="0" i="1" smtClean="0">
                        <a:latin typeface="Cambria Math"/>
                      </a:rPr>
                      <m:t> </m:t>
                    </m:r>
                    <m:r>
                      <a:rPr lang="es-MX" sz="3200" b="0" i="1" smtClean="0">
                        <a:latin typeface="Cambria Math"/>
                      </a:rPr>
                      <m:t>𝑓</m:t>
                    </m:r>
                    <m:r>
                      <a:rPr lang="es-MX" sz="3200" b="0" i="1" smtClean="0">
                        <a:latin typeface="Cambria Math"/>
                      </a:rPr>
                      <m:t>′(</m:t>
                    </m:r>
                    <m:r>
                      <a:rPr lang="es-MX" sz="3200" b="0" i="1" smtClean="0">
                        <a:latin typeface="Cambria Math"/>
                      </a:rPr>
                      <m:t>𝑥</m:t>
                    </m:r>
                    <m:r>
                      <a:rPr lang="es-MX" sz="32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s-MX" sz="3200" dirty="0" smtClean="0"/>
                  <a:t> :  </a:t>
                </a:r>
                <a:endParaRPr lang="es-MX" sz="3200" dirty="0"/>
              </a:p>
              <a:p>
                <a:pPr algn="just" defTabSz="4130675"/>
                <a:r>
                  <a:rPr lang="es-MX" sz="3200" dirty="0" smtClean="0"/>
                  <a:t>	</a:t>
                </a:r>
                <a14:m>
                  <m:oMath xmlns:m="http://schemas.openxmlformats.org/officeDocument/2006/math">
                    <m:r>
                      <a:rPr lang="es-MX" sz="32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3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s-MX" sz="3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s-MX" sz="3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s-MX" sz="3200" b="0" i="1" smtClean="0">
                            <a:latin typeface="Cambria Math"/>
                          </a:rPr>
                          <m:t>𝑥</m:t>
                        </m:r>
                        <m:r>
                          <a:rPr lang="es-MX" sz="3200" b="0" i="1" smtClean="0">
                            <a:latin typeface="Cambria Math"/>
                          </a:rPr>
                          <m:t> −1</m:t>
                        </m:r>
                      </m:e>
                    </m:d>
                    <m:r>
                      <a:rPr lang="es-MX" sz="3200" b="0" i="1" smtClean="0">
                        <a:latin typeface="Cambria Math"/>
                      </a:rPr>
                      <m:t>=0</m:t>
                    </m:r>
                  </m:oMath>
                </a14:m>
                <a:endParaRPr lang="es-MX" sz="3200" b="0" dirty="0" smtClean="0"/>
              </a:p>
              <a:p>
                <a:pPr algn="just" defTabSz="4130675"/>
                <a:endParaRPr lang="es-MX" sz="3200" dirty="0" smtClean="0"/>
              </a:p>
              <a:p>
                <a:pPr algn="just" defTabSz="4130675"/>
                <a:r>
                  <a:rPr lang="es-MX" sz="3200" dirty="0" smtClean="0"/>
                  <a:t>    Entonces: </a:t>
                </a:r>
              </a:p>
              <a:p>
                <a:pPr algn="just" defTabSz="4130675"/>
                <a:r>
                  <a:rPr lang="es-MX" sz="3200" dirty="0"/>
                  <a:t> </a:t>
                </a:r>
                <a:r>
                  <a:rPr lang="es-MX" sz="3200" dirty="0" smtClean="0"/>
                  <a:t>                      </a:t>
                </a:r>
                <a14:m>
                  <m:oMath xmlns:m="http://schemas.openxmlformats.org/officeDocument/2006/math">
                    <m:r>
                      <a:rPr lang="es-MX" sz="3200" b="0" i="1" smtClean="0">
                        <a:latin typeface="Cambria Math"/>
                      </a:rPr>
                      <m:t>𝑥</m:t>
                    </m:r>
                    <m:r>
                      <a:rPr lang="es-MX" sz="3200" b="0" i="1" smtClean="0">
                        <a:latin typeface="Cambria Math"/>
                      </a:rPr>
                      <m:t>=0, 1</m:t>
                    </m:r>
                  </m:oMath>
                </a14:m>
                <a:r>
                  <a:rPr lang="es-MX" sz="3200" dirty="0" smtClean="0"/>
                  <a:t>       son los Números Críticos</a:t>
                </a:r>
              </a:p>
              <a:p>
                <a:pPr algn="just"/>
                <a:endParaRPr lang="es-MX" sz="2800" dirty="0" smtClean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6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1 (4)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3.- Evaluar </a:t>
            </a:r>
            <a:r>
              <a:rPr lang="es-MX" sz="2800" b="1" i="1" dirty="0" smtClean="0"/>
              <a:t>f</a:t>
            </a:r>
            <a:r>
              <a:rPr lang="es-MX" sz="2800" dirty="0" smtClean="0"/>
              <a:t> en los puntos críticos y en los puntos terminales del intervalo.</a:t>
            </a:r>
          </a:p>
          <a:p>
            <a:pPr algn="just" defTabSz="274638"/>
            <a:r>
              <a:rPr lang="es-MX" sz="2800" b="1" dirty="0"/>
              <a:t>	</a:t>
            </a:r>
            <a:endParaRPr lang="es-MX" sz="2800" b="1" dirty="0" smtClean="0"/>
          </a:p>
          <a:p>
            <a:pPr algn="just" defTabSz="274638"/>
            <a:endParaRPr lang="es-MX" sz="2800" b="1" dirty="0"/>
          </a:p>
          <a:p>
            <a:pPr algn="just" defTabSz="274638"/>
            <a:endParaRPr lang="es-MX" sz="2800" b="1" dirty="0" smtClean="0"/>
          </a:p>
          <a:p>
            <a:pPr algn="just" defTabSz="274638"/>
            <a:endParaRPr lang="es-MX" sz="2800" b="1" dirty="0"/>
          </a:p>
          <a:p>
            <a:pPr algn="just" defTabSz="274638"/>
            <a:endParaRPr lang="es-MX" sz="2800" dirty="0" smtClean="0"/>
          </a:p>
          <a:p>
            <a:pPr algn="just" defTabSz="274638"/>
            <a:endParaRPr lang="es-MX" sz="2800" dirty="0" smtClean="0"/>
          </a:p>
          <a:p>
            <a:pPr algn="just" defTabSz="274638"/>
            <a:endParaRPr lang="es-MX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0146481"/>
                  </p:ext>
                </p:extLst>
              </p:nvPr>
            </p:nvGraphicFramePr>
            <p:xfrm>
              <a:off x="1500336" y="2995776"/>
              <a:ext cx="6096000" cy="23774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IZQUIERDO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DERECHO</a:t>
                          </a:r>
                          <a:endParaRPr lang="es-MX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MX" b="0" dirty="0" smtClean="0"/>
                            <a:t>  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=7</m:t>
                                </m:r>
                              </m:oMath>
                            </m:oMathPara>
                          </a14:m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b="0" i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MX" dirty="0"/>
                        </a:p>
                        <a:p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=−1</m:t>
                                </m:r>
                              </m:oMath>
                            </m:oMathPara>
                          </a14:m>
                          <a:endParaRPr lang="es-MX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b="1" dirty="0" smtClean="0"/>
                            <a:t>Mínimo</a:t>
                          </a:r>
                          <a:endParaRPr lang="es-MX" b="1" dirty="0"/>
                        </a:p>
                        <a:p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b="0" i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s-MX" dirty="0"/>
                        </a:p>
                        <a:p>
                          <a:endParaRPr lang="es-MX" dirty="0" smtClean="0"/>
                        </a:p>
                        <a:p>
                          <a:pPr algn="ctr"/>
                          <a:r>
                            <a:rPr lang="es-MX" b="1" dirty="0" smtClean="0"/>
                            <a:t>Máximo</a:t>
                          </a:r>
                          <a:endParaRPr lang="es-MX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0146481"/>
                  </p:ext>
                </p:extLst>
              </p:nvPr>
            </p:nvGraphicFramePr>
            <p:xfrm>
              <a:off x="1500336" y="2995776"/>
              <a:ext cx="6096000" cy="23774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IZQUIERDO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DERECHO</a:t>
                          </a:r>
                          <a:endParaRPr lang="es-MX" dirty="0"/>
                        </a:p>
                      </a:txBody>
                      <a:tcPr/>
                    </a:tc>
                  </a:tr>
                  <a:tr h="1463040"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4583" r="-300400" b="-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64583" r="-200400" b="-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64583" r="-100400" b="-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64583" r="-400" b="-41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116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2 (1)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57158" y="1772816"/>
                <a:ext cx="8429684" cy="429213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800" dirty="0" smtClean="0"/>
                  <a:t>Hallar los extremos de </a:t>
                </a:r>
                <a14:m>
                  <m:oMath xmlns:m="http://schemas.openxmlformats.org/officeDocument/2006/math">
                    <m:r>
                      <a:rPr lang="es-MX" sz="28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s-MX" sz="2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s-MX" sz="28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s-MX" sz="2800" b="1" i="1" smtClean="0">
                        <a:latin typeface="Cambria Math"/>
                      </a:rPr>
                      <m:t>=</m:t>
                    </m:r>
                    <m:r>
                      <a:rPr lang="es-MX" sz="2800" b="1" i="1" smtClean="0">
                        <a:latin typeface="Cambria Math"/>
                      </a:rPr>
                      <m:t>𝟐</m:t>
                    </m:r>
                    <m:r>
                      <a:rPr lang="es-MX" sz="2800" b="1" i="1" smtClean="0">
                        <a:latin typeface="Cambria Math"/>
                      </a:rPr>
                      <m:t>𝒙</m:t>
                    </m:r>
                    <m:r>
                      <a:rPr lang="es-MX" sz="2800" b="1" i="1" smtClean="0">
                        <a:latin typeface="Cambria Math"/>
                      </a:rPr>
                      <m:t> −</m:t>
                    </m:r>
                    <m:r>
                      <a:rPr lang="es-MX" sz="2800" b="1" i="1" smtClean="0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s-MX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s-MX" sz="2800" b="1" i="1" smtClean="0">
                            <a:latin typeface="Cambria Math"/>
                          </a:rPr>
                          <m:t>𝟐</m:t>
                        </m:r>
                        <m:r>
                          <a:rPr lang="es-MX" sz="2800" b="1" i="1" smtClean="0">
                            <a:latin typeface="Cambria Math"/>
                          </a:rPr>
                          <m:t>/</m:t>
                        </m:r>
                        <m:r>
                          <a:rPr lang="es-MX" sz="2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s-MX" sz="2800" dirty="0" smtClean="0"/>
                  <a:t> en el intervalo [-1, 3].</a:t>
                </a:r>
              </a:p>
              <a:p>
                <a:pPr algn="just"/>
                <a:endParaRPr lang="es-MX" sz="2800" dirty="0"/>
              </a:p>
              <a:p>
                <a:pPr algn="just"/>
                <a:r>
                  <a:rPr lang="es-MX" sz="2800" dirty="0" smtClean="0"/>
                  <a:t>1.- Se deriva la función:</a:t>
                </a:r>
              </a:p>
              <a:p>
                <a:pPr algn="just"/>
                <a:endParaRPr lang="es-MX" sz="2800" dirty="0" smtClean="0"/>
              </a:p>
              <a:p>
                <a:pPr algn="just" defTabSz="2697163"/>
                <a:r>
                  <a:rPr lang="es-MX" sz="280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s-MX" sz="2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s-MX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s-MX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s-MX" sz="2800" b="0" i="1" smtClean="0">
                        <a:latin typeface="Cambria Math"/>
                      </a:rPr>
                      <m:t>=2−</m:t>
                    </m:r>
                    <m:f>
                      <m:fPr>
                        <m:ctrlPr>
                          <a:rPr lang="es-MX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s-MX" sz="2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s-MX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s-MX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f>
                              <m:fPr>
                                <m:ctrlPr>
                                  <a:rPr lang="es-MX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s-MX" sz="2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s-MX" sz="28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s-MX" sz="2800" b="0" i="1" dirty="0" smtClean="0">
                  <a:latin typeface="Cambria Math"/>
                </a:endParaRPr>
              </a:p>
              <a:p>
                <a:pPr algn="just" defTabSz="177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MX" sz="28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s-MX" sz="28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s-MX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s-MX" sz="28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s-MX" sz="2800" i="1">
                          <a:latin typeface="Cambria Math"/>
                        </a:rPr>
                        <m:t>=2</m:t>
                      </m:r>
                      <m:r>
                        <a:rPr lang="es-MX" sz="2800" b="0" i="1" smtClean="0">
                          <a:latin typeface="Cambria Math"/>
                        </a:rPr>
                        <m:t>(</m:t>
                      </m:r>
                      <m:f>
                        <m:fPr>
                          <m:ctrlPr>
                            <a:rPr lang="es-MX" sz="2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MX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MX" sz="2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s-MX" sz="2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s-MX" sz="2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es-MX" sz="2800" b="0" i="1" smtClean="0">
                              <a:latin typeface="Cambria Math"/>
                            </a:rPr>
                            <m:t> −1</m:t>
                          </m:r>
                        </m:num>
                        <m:den>
                          <m:sSup>
                            <m:sSupPr>
                              <m:ctrlPr>
                                <a:rPr lang="es-MX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MX" sz="2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s-MX" sz="2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s-MX" sz="2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s-MX" sz="2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MX" sz="2800" dirty="0" smtClean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1772816"/>
                <a:ext cx="8429684" cy="429213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50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2 (2)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endParaRPr lang="es-MX" sz="2800" b="1" dirty="0" smtClean="0"/>
              </a:p>
              <a:p>
                <a:pPr algn="just" defTabSz="274638"/>
                <a:r>
                  <a:rPr lang="es-MX" sz="2800" b="1" dirty="0"/>
                  <a:t>	</a:t>
                </a:r>
                <a:r>
                  <a:rPr lang="es-MX" sz="3200" b="1" dirty="0"/>
                  <a:t> </a:t>
                </a:r>
                <a:r>
                  <a:rPr lang="es-MX" sz="3200" dirty="0"/>
                  <a:t>2.- Hallar los número críticos de </a:t>
                </a:r>
                <a:r>
                  <a:rPr lang="es-MX" sz="3200" i="1" dirty="0" smtClean="0"/>
                  <a:t>f</a:t>
                </a:r>
              </a:p>
              <a:p>
                <a:pPr algn="just" defTabSz="274638"/>
                <a:endParaRPr lang="es-MX" sz="3200" dirty="0" smtClean="0"/>
              </a:p>
              <a:p>
                <a:pPr algn="just" defTabSz="4130675"/>
                <a:r>
                  <a:rPr lang="es-MX" sz="3200" dirty="0" smtClean="0"/>
                  <a:t>    Entonces: </a:t>
                </a:r>
              </a:p>
              <a:p>
                <a:pPr algn="just" defTabSz="4130675"/>
                <a:endParaRPr lang="es-MX" sz="3200" dirty="0" smtClean="0"/>
              </a:p>
              <a:p>
                <a:pPr algn="just" defTabSz="4130675"/>
                <a:r>
                  <a:rPr lang="es-MX" sz="3200" dirty="0"/>
                  <a:t> </a:t>
                </a:r>
                <a:r>
                  <a:rPr lang="es-MX" sz="3200" dirty="0" smtClean="0"/>
                  <a:t>                      </a:t>
                </a:r>
                <a14:m>
                  <m:oMath xmlns:m="http://schemas.openxmlformats.org/officeDocument/2006/math">
                    <m:r>
                      <a:rPr lang="es-MX" sz="3200" b="0" i="1" smtClean="0">
                        <a:latin typeface="Cambria Math"/>
                      </a:rPr>
                      <m:t>𝑥</m:t>
                    </m:r>
                    <m:r>
                      <a:rPr lang="es-MX" sz="3200" b="0" i="1" smtClean="0">
                        <a:latin typeface="Cambria Math"/>
                      </a:rPr>
                      <m:t>=0, 1</m:t>
                    </m:r>
                  </m:oMath>
                </a14:m>
                <a:r>
                  <a:rPr lang="es-MX" sz="3200" dirty="0" smtClean="0"/>
                  <a:t>       son los Números Críticos</a:t>
                </a:r>
              </a:p>
              <a:p>
                <a:pPr algn="just"/>
                <a:endParaRPr lang="es-MX" sz="2800" dirty="0" smtClean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1772816"/>
                <a:ext cx="8429684" cy="34163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510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357158" y="357166"/>
            <a:ext cx="8429684" cy="11276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Ejemplo 2 (3)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7158" y="1772816"/>
            <a:ext cx="8429684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3.- Evaluar </a:t>
            </a:r>
            <a:r>
              <a:rPr lang="es-MX" sz="2800" b="1" i="1" dirty="0" smtClean="0"/>
              <a:t>f</a:t>
            </a:r>
            <a:r>
              <a:rPr lang="es-MX" sz="2800" dirty="0" smtClean="0"/>
              <a:t> en los puntos críticos y en los puntos terminales del intervalo.</a:t>
            </a:r>
          </a:p>
          <a:p>
            <a:pPr algn="just" defTabSz="274638"/>
            <a:r>
              <a:rPr lang="es-MX" sz="2800" b="1" dirty="0"/>
              <a:t>	</a:t>
            </a:r>
            <a:endParaRPr lang="es-MX" sz="2800" b="1" dirty="0" smtClean="0"/>
          </a:p>
          <a:p>
            <a:pPr algn="just" defTabSz="274638"/>
            <a:endParaRPr lang="es-MX" sz="2800" b="1" dirty="0"/>
          </a:p>
          <a:p>
            <a:pPr algn="just" defTabSz="274638"/>
            <a:endParaRPr lang="es-MX" sz="2800" b="1" dirty="0" smtClean="0"/>
          </a:p>
          <a:p>
            <a:pPr algn="just" defTabSz="274638"/>
            <a:endParaRPr lang="es-MX" sz="2800" b="1" dirty="0"/>
          </a:p>
          <a:p>
            <a:pPr algn="just" defTabSz="274638"/>
            <a:endParaRPr lang="es-MX" sz="2800" dirty="0" smtClean="0"/>
          </a:p>
          <a:p>
            <a:pPr algn="just" defTabSz="274638"/>
            <a:endParaRPr lang="es-MX" sz="2800" dirty="0" smtClean="0"/>
          </a:p>
          <a:p>
            <a:pPr algn="just" defTabSz="274638"/>
            <a:endParaRPr lang="es-MX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2111783"/>
                  </p:ext>
                </p:extLst>
              </p:nvPr>
            </p:nvGraphicFramePr>
            <p:xfrm>
              <a:off x="683568" y="2995776"/>
              <a:ext cx="7848872" cy="2409762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12168"/>
                    <a:gridCol w="1584176"/>
                    <a:gridCol w="1440160"/>
                    <a:gridCol w="331236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IZQUIERDO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DERECHO</a:t>
                          </a:r>
                          <a:endParaRPr lang="es-MX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MX" b="0" dirty="0" smtClean="0"/>
                            <a:t>  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s-MX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s-MX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s-MX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s-MX" b="0" i="1" smtClean="0">
                                  <a:latin typeface="Cambria Math"/>
                                </a:rPr>
                                <m:t>=−5</m:t>
                              </m:r>
                            </m:oMath>
                          </a14:m>
                          <a:r>
                            <a:rPr lang="es-MX" dirty="0" smtClean="0"/>
                            <a:t> </a:t>
                          </a:r>
                        </a:p>
                        <a:p>
                          <a:endParaRPr lang="es-MX" dirty="0" smtClean="0"/>
                        </a:p>
                        <a:p>
                          <a:pPr algn="ctr"/>
                          <a:r>
                            <a:rPr lang="es-MX" b="1" dirty="0" smtClean="0"/>
                            <a:t>Mínimo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b="0" i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MX" dirty="0"/>
                        </a:p>
                        <a:p>
                          <a:endParaRPr lang="es-MX" dirty="0" smtClean="0"/>
                        </a:p>
                        <a:p>
                          <a:pPr algn="ctr"/>
                          <a:r>
                            <a:rPr lang="es-MX" b="1" dirty="0" smtClean="0"/>
                            <a:t>Máximo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s-MX" b="0" i="1" smtClean="0">
                                    <a:latin typeface="Cambria Math"/>
                                  </a:rPr>
                                  <m:t>=−1</m:t>
                                </m:r>
                              </m:oMath>
                            </m:oMathPara>
                          </a14:m>
                          <a:endParaRPr lang="es-MX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1" dirty="0"/>
                        </a:p>
                        <a:p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b="0" i="1" dirty="0" smtClean="0">
                            <a:latin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s-MX" b="0" i="1" smtClean="0">
                                    <a:latin typeface="Cambria Math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s-MX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s-MX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b="0" i="0" smtClean="0">
                                    <a:latin typeface="Cambria Math"/>
                                  </a:rPr>
                                  <m:t>6−</m:t>
                                </m:r>
                                <m:r>
                                  <a:rPr lang="es-MX" b="0" i="1" smtClean="0">
                                    <a:latin typeface="Cambria Math"/>
                                  </a:rPr>
                                  <m:t>3</m:t>
                                </m:r>
                                <m:rad>
                                  <m:radPr>
                                    <m:ctrlPr>
                                      <a:rPr lang="es-MX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>
                                    <m:r>
                                      <m:rPr>
                                        <m:brk m:alnAt="7"/>
                                      </m:rPr>
                                      <a:rPr lang="es-MX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 lang="es-MX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e>
                                </m:rad>
                                <m:r>
                                  <a:rPr lang="es-MX" b="0" i="1" smtClean="0">
                                    <a:latin typeface="Cambria Math"/>
                                  </a:rPr>
                                  <m:t>=−0.24</m:t>
                                </m:r>
                              </m:oMath>
                            </m:oMathPara>
                          </a14:m>
                          <a:endParaRPr lang="es-MX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MX" dirty="0"/>
                        </a:p>
                        <a:p>
                          <a:pPr algn="ctr"/>
                          <a:endParaRPr lang="es-MX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2111783"/>
                  </p:ext>
                </p:extLst>
              </p:nvPr>
            </p:nvGraphicFramePr>
            <p:xfrm>
              <a:off x="683568" y="2995776"/>
              <a:ext cx="7848872" cy="2409762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12168"/>
                    <a:gridCol w="1584176"/>
                    <a:gridCol w="1440160"/>
                    <a:gridCol w="3312368"/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IZQUIERDO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NÚMERO CRÍTICO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dirty="0" smtClean="0"/>
                            <a:t>PUNTO TERMINAL DERECHO</a:t>
                          </a:r>
                          <a:endParaRPr lang="es-MX" dirty="0"/>
                        </a:p>
                      </a:txBody>
                      <a:tcPr/>
                    </a:tc>
                  </a:tr>
                  <a:tr h="1495362"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3008" r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5385" t="-63008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15254" t="-63008" r="-230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765" t="-630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090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0" indent="0"/>
            <a:r>
              <a:rPr lang="es-MX" b="1" dirty="0">
                <a:latin typeface="Arial" pitchFamily="34" charset="0"/>
                <a:cs typeface="Arial" pitchFamily="34" charset="0"/>
              </a:rPr>
              <a:t>Referencias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467544" y="1340768"/>
            <a:ext cx="8136904" cy="40324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just"/>
            <a:endParaRPr lang="es-MX" dirty="0" smtClean="0"/>
          </a:p>
          <a:p>
            <a:pPr algn="just"/>
            <a:r>
              <a:rPr lang="es-MX" sz="2200" dirty="0" smtClean="0">
                <a:latin typeface="Arial" pitchFamily="34" charset="0"/>
                <a:cs typeface="Arial" pitchFamily="34" charset="0"/>
              </a:rPr>
              <a:t>LARSON E. R., HOSTETLER R.P., EDWARDS B. H., Cálculo y Geometría Analítica, Sexta Edición, Volumen 1, Mc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Graw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Hilll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200" dirty="0" smtClean="0">
                <a:latin typeface="Arial" pitchFamily="34" charset="0"/>
                <a:cs typeface="Arial" pitchFamily="34" charset="0"/>
              </a:rPr>
              <a:t>STEWART J. , Introducción al Cálculo,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Thomson</a:t>
            </a:r>
            <a:endParaRPr lang="es-MX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200" dirty="0" smtClean="0">
                <a:latin typeface="Arial" pitchFamily="34" charset="0"/>
                <a:cs typeface="Arial" pitchFamily="34" charset="0"/>
              </a:rPr>
              <a:t>STEWART J. ,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Calculus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Early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Trascendentals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, 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Sixth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Edition</a:t>
            </a:r>
            <a:r>
              <a:rPr lang="es-MX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sz="2200" dirty="0" err="1" smtClean="0">
                <a:latin typeface="Arial" pitchFamily="34" charset="0"/>
                <a:cs typeface="Arial" pitchFamily="34" charset="0"/>
              </a:rPr>
              <a:t>Thomson</a:t>
            </a:r>
            <a:endParaRPr lang="es-MX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6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775</Words>
  <Application>Microsoft Office PowerPoint</Application>
  <PresentationFormat>Presentación en pantalla (4:3)</PresentationFormat>
  <Paragraphs>137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Tema de Office</vt:lpstr>
      <vt:lpstr>1_Tema de Office</vt:lpstr>
      <vt:lpstr>Cálculo Diferencial e Integral Máximos y Mínimos</vt:lpstr>
      <vt:lpstr>Cálculo Diferencial e Integral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www.intercambiosvirtuales.org</cp:lastModifiedBy>
  <cp:revision>124</cp:revision>
  <dcterms:created xsi:type="dcterms:W3CDTF">2012-12-04T21:22:09Z</dcterms:created>
  <dcterms:modified xsi:type="dcterms:W3CDTF">2015-07-01T20:43:55Z</dcterms:modified>
</cp:coreProperties>
</file>