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04" r:id="rId4"/>
    <p:sldId id="316" r:id="rId5"/>
    <p:sldId id="314" r:id="rId6"/>
    <p:sldId id="305" r:id="rId7"/>
    <p:sldId id="306" r:id="rId8"/>
    <p:sldId id="307" r:id="rId9"/>
    <p:sldId id="308" r:id="rId10"/>
    <p:sldId id="309" r:id="rId11"/>
    <p:sldId id="310" r:id="rId12"/>
    <p:sldId id="302" r:id="rId13"/>
    <p:sldId id="311" r:id="rId14"/>
    <p:sldId id="312" r:id="rId15"/>
    <p:sldId id="313" r:id="rId16"/>
    <p:sldId id="315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D25"/>
    <a:srgbClr val="F35B71"/>
    <a:srgbClr val="F68D3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2" autoAdjust="0"/>
    <p:restoredTop sz="92105" autoAdjust="0"/>
  </p:normalViewPr>
  <p:slideViewPr>
    <p:cSldViewPr>
      <p:cViewPr varScale="1">
        <p:scale>
          <a:sx n="64" d="100"/>
          <a:sy n="64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62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4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5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3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64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5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91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1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70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7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pPr/>
              <a:t>30/06/2015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es/s/276-6680485-8904568?_encoding=UTF8&amp;field-author=Paul%20Blanchard&amp;search-alias=stripbook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amazon.es/s/276-6680485-8904568?_encoding=UTF8&amp;field-author=Robert%20L.%20Devaney&amp;search-alias=stripbooks" TargetMode="External"/><Relationship Id="rId4" Type="http://schemas.openxmlformats.org/officeDocument/2006/relationships/hyperlink" Target="http://www.amazon.es/s/276-6680485-8904568?_encoding=UTF8&amp;field-author=Glen%20R.%20Hall&amp;search-alias=stripbook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844824"/>
            <a:ext cx="8062664" cy="14700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Ecuaciones Diferenciales Homogéneas con Coeficientes Constantes </a:t>
            </a:r>
            <a:endParaRPr lang="es-MX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        Ingeniería Mecánica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                 M. en C. </a:t>
            </a:r>
            <a:r>
              <a:rPr lang="es-MX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Yira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Muñoz Sánchez</a:t>
            </a: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            Dr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Jorge Zuno Silva</a:t>
            </a:r>
          </a:p>
          <a:p>
            <a:pPr algn="l"/>
            <a:r>
              <a:rPr lang="es-MX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        Dr. Miguel Ángel Flores Rentería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                       Enero – Junio 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MX" dirty="0" smtClean="0"/>
              <a:t>Cálculo Diferencial</a:t>
            </a:r>
            <a:endParaRPr lang="es-MX" dirty="0"/>
          </a:p>
        </p:txBody>
      </p:sp>
      <p:sp>
        <p:nvSpPr>
          <p:cNvPr id="15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Resumen</a:t>
            </a:r>
          </a:p>
          <a:p>
            <a:pPr marL="0" indent="0" algn="ctr"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En este material se presentan conceptos y ejemplos de temas como: Límites y Razones de Cambio. Siendo estos indispensables en la materia de cálculo diferencial e integral.</a:t>
            </a:r>
          </a:p>
          <a:p>
            <a:pPr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MX" b="1" dirty="0" err="1" smtClean="0">
                <a:latin typeface="Arial" pitchFamily="34" charset="0"/>
                <a:cs typeface="Arial" pitchFamily="34" charset="0"/>
              </a:rPr>
              <a:t>Abstract</a:t>
            </a:r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MX" dirty="0" err="1" smtClean="0">
                <a:latin typeface="Arial" pitchFamily="34" charset="0"/>
                <a:cs typeface="Arial" pitchFamily="34" charset="0"/>
              </a:rPr>
              <a:t>This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material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presents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concepts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examples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about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topics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as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limits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rates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change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These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necessary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differential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and integral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calculus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</a:t>
            </a:r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b="1" dirty="0" err="1">
                <a:latin typeface="Arial" pitchFamily="34" charset="0"/>
                <a:cs typeface="Arial" pitchFamily="34" charset="0"/>
              </a:rPr>
              <a:t>Keywords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Limits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calculus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rates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change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96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(1)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6895" y="1700808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Para la ED lineal de primer orden: </a:t>
            </a:r>
            <a:endParaRPr lang="es-MX" sz="3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70412" y="3636313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Tiene la solución exponencial:</a:t>
            </a:r>
            <a:endParaRPr lang="es-MX" sz="3200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5720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509120"/>
            <a:ext cx="6408712" cy="683596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5720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7" y="2348880"/>
            <a:ext cx="6979237" cy="1008112"/>
          </a:xfrm>
          <a:prstGeom prst="rect">
            <a:avLst/>
          </a:prstGeom>
          <a:noFill/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5720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74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(2)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323528" y="3607970"/>
                <a:ext cx="8568952" cy="541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𝒏</m:t>
                          </m:r>
                        </m:sub>
                      </m:sSub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s-MX" sz="2800" b="1" i="1">
                              <a:latin typeface="Cambria Math"/>
                            </a:rPr>
                            <m:t>𝒏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(</m:t>
                          </m:r>
                          <m:r>
                            <a:rPr lang="es-MX" sz="2800" b="1" i="1">
                              <a:latin typeface="Cambria Math"/>
                            </a:rPr>
                            <m:t>𝒏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s-MX" sz="2800" b="1" i="1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 . . . 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s-MX" sz="2800" b="1" i="1" smtClean="0">
                          <a:latin typeface="Cambria Math"/>
                        </a:rPr>
                        <m:t>𝒚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607970"/>
                <a:ext cx="8568952" cy="541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06895" y="1700808"/>
                <a:ext cx="81369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200" dirty="0" smtClean="0"/>
                  <a:t>Entonces, se podría determinar si existen soluciones exponenciales en ecuaciones de orden superior, en </a:t>
                </a:r>
                <a14:m>
                  <m:oMath xmlns:m="http://schemas.openxmlformats.org/officeDocument/2006/math">
                    <m:r>
                      <a:rPr lang="es-MX" sz="3200" i="1">
                        <a:latin typeface="Cambria Math"/>
                      </a:rPr>
                      <m:t>−</m:t>
                    </m:r>
                    <m:r>
                      <a:rPr lang="es-MX" sz="3200" i="1">
                        <a:latin typeface="Cambria Math"/>
                        <a:ea typeface="Cambria Math"/>
                      </a:rPr>
                      <m:t>∞ &lt; ∞</m:t>
                    </m:r>
                  </m:oMath>
                </a14:m>
                <a:r>
                  <a:rPr lang="es-MX" sz="3200" dirty="0" smtClean="0"/>
                  <a:t>, de la forma: </a:t>
                </a:r>
                <a:endParaRPr lang="es-MX" sz="3200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1700808"/>
                <a:ext cx="8136904" cy="156966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873" t="-5058" r="-1948" b="-12451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8 CuadroTexto"/>
              <p:cNvSpPr txBox="1"/>
              <p:nvPr/>
            </p:nvSpPr>
            <p:spPr>
              <a:xfrm>
                <a:off x="659295" y="4733854"/>
                <a:ext cx="81369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200" dirty="0" smtClean="0"/>
                  <a:t>Donde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s-MX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s-MX" sz="32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s-MX" sz="32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s-MX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s-MX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s-MX" sz="32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s-MX" sz="3200" b="1" i="1" smtClean="0">
                        <a:latin typeface="Cambria Math"/>
                      </a:rPr>
                      <m:t>,  .  .  . ,</m:t>
                    </m:r>
                    <m:sSub>
                      <m:sSubPr>
                        <m:ctrlPr>
                          <a:rPr lang="es-MX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s-MX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s-MX" sz="32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s-MX" sz="3200" dirty="0" smtClean="0"/>
                  <a:t> son constantes. </a:t>
                </a:r>
                <a:endParaRPr lang="es-MX" sz="3200" dirty="0"/>
              </a:p>
            </p:txBody>
          </p:sp>
        </mc:Choice>
        <mc:Fallback xmlns="">
          <p:sp>
            <p:nvSpPr>
              <p:cNvPr id="9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95" y="4733854"/>
                <a:ext cx="8136904" cy="5847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873" t="-12632" b="-35789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6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(3)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583094" y="2492896"/>
                <a:ext cx="7984505" cy="541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latin typeface="Cambria Math"/>
                        </a:rPr>
                        <m:t>𝒃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latin typeface="Cambria Math"/>
                        </a:rPr>
                        <m:t>𝒄𝒚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4" y="2492896"/>
                <a:ext cx="7984505" cy="541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506895" y="1700808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Para la ED lineal de segundo orden se tendría: </a:t>
            </a:r>
            <a:endParaRPr lang="es-MX" sz="3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70412" y="3212976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La solución sería:</a:t>
            </a:r>
            <a:endParaRPr lang="es-MX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419872" y="3811778"/>
                <a:ext cx="3992252" cy="1394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MX" sz="2800" b="1" i="1" smtClean="0">
                          <a:latin typeface="Cambria Math"/>
                        </a:rPr>
                        <m:t>𝒚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𝒎𝒙</m:t>
                          </m:r>
                        </m:sup>
                      </m:sSup>
                    </m:oMath>
                  </m:oMathPara>
                </a14:m>
                <a:endParaRPr lang="es-MX" sz="2800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𝒚</m:t>
                      </m:r>
                      <m:r>
                        <a:rPr lang="es-MX" sz="2800" b="1" i="1" smtClean="0">
                          <a:latin typeface="Cambria Math"/>
                        </a:rPr>
                        <m:t>′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𝒎</m:t>
                          </m:r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</m:oMath>
                  </m:oMathPara>
                </a14:m>
                <a:endParaRPr lang="es-MX" sz="2800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𝒚</m:t>
                      </m:r>
                      <m:r>
                        <a:rPr lang="es-MX" sz="2800" b="1" i="1" smtClean="0">
                          <a:latin typeface="Cambria Math"/>
                        </a:rPr>
                        <m:t>′</m:t>
                      </m:r>
                      <m:r>
                        <a:rPr lang="es-MX" sz="2800" b="1" i="1">
                          <a:latin typeface="Cambria Math"/>
                        </a:rPr>
                        <m:t>′=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MX" sz="2800" b="1" i="1" smtClean="0">
                                  <a:latin typeface="Cambria Math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</m:oMath>
                  </m:oMathPara>
                </a14:m>
                <a:endParaRPr lang="es-MX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3811778"/>
                <a:ext cx="3992252" cy="139474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6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(4)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2123728" y="2060848"/>
                <a:ext cx="6328321" cy="1281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s-MX" sz="28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MX" sz="2800" b="1" i="1">
                                  <a:latin typeface="Cambria Math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s-MX" sz="28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latin typeface="Cambria Math"/>
                        </a:rPr>
                        <m:t>𝒃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𝒎𝒆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latin typeface="Cambria Math"/>
                        </a:rPr>
                        <m:t>𝒄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b="1" dirty="0" smtClean="0">
                  <a:solidFill>
                    <a:schemeClr val="tx1"/>
                  </a:solidFill>
                </a:endParaRPr>
              </a:p>
              <a:p>
                <a:endParaRPr lang="es-MX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>
                              <a:latin typeface="Cambria Math"/>
                            </a:rPr>
                            <m:t>𝒎𝒙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[</m:t>
                      </m:r>
                      <m:r>
                        <a:rPr lang="es-MX" sz="2800" b="1" i="1">
                          <a:latin typeface="Cambria Math"/>
                        </a:rPr>
                        <m:t>𝒂</m:t>
                      </m:r>
                      <m:sSup>
                        <m:sSup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𝒎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>
                          <a:latin typeface="Cambria Math"/>
                        </a:rPr>
                        <m:t>𝒃𝒎</m:t>
                      </m:r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>
                          <a:latin typeface="Cambria Math"/>
                        </a:rPr>
                        <m:t>𝒄</m:t>
                      </m:r>
                      <m:r>
                        <a:rPr lang="es-MX" sz="2800" b="1" i="1" smtClean="0">
                          <a:latin typeface="Cambria Math"/>
                        </a:rPr>
                        <m:t>]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r>
                        <a:rPr lang="es-MX" sz="28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b="1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060848"/>
                <a:ext cx="6328321" cy="128188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506895" y="1628800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Entonces: </a:t>
            </a:r>
            <a:endParaRPr lang="es-MX" sz="3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83094" y="3573016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Para satisfacer la ED, se debe cumplir:</a:t>
            </a:r>
            <a:endParaRPr lang="es-MX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683568" y="4581128"/>
                <a:ext cx="4104456" cy="533479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𝒂</m:t>
                      </m:r>
                      <m:sSup>
                        <m:sSup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𝒎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>
                          <a:latin typeface="Cambria Math"/>
                        </a:rPr>
                        <m:t>𝒃𝒎</m:t>
                      </m:r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r>
                        <a:rPr lang="es-MX" sz="2800" b="1" i="1">
                          <a:latin typeface="Cambria Math"/>
                        </a:rPr>
                        <m:t>𝒄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r>
                        <a:rPr lang="es-MX" sz="28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b="1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81128"/>
                <a:ext cx="4104456" cy="53347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izquierda"/>
          <p:cNvSpPr/>
          <p:nvPr/>
        </p:nvSpPr>
        <p:spPr>
          <a:xfrm>
            <a:off x="4932040" y="4653136"/>
            <a:ext cx="648072" cy="4085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5868144" y="4293096"/>
            <a:ext cx="2851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Ecuación Característica    </a:t>
            </a:r>
          </a:p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o </a:t>
            </a:r>
          </a:p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Ecuación  Auxiliar</a:t>
            </a:r>
            <a:endParaRPr lang="es-MX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15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(5)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06895" y="1713002"/>
                <a:ext cx="8213103" cy="2246769"/>
              </a:xfrm>
              <a:prstGeom prst="rect">
                <a:avLst/>
              </a:prstGeom>
              <a:solidFill>
                <a:srgbClr val="F68D36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4000" b="1" dirty="0" smtClean="0"/>
                  <a:t>Caso I: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4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4000" b="1" i="1">
                          <a:latin typeface="Cambria Math"/>
                        </a:rPr>
                        <m:t> </m:t>
                      </m:r>
                      <m:r>
                        <a:rPr lang="es-MX" sz="4000" b="1" i="1">
                          <a:latin typeface="Cambria Math"/>
                        </a:rPr>
                        <m:t>𝒚</m:t>
                      </m:r>
                      <m:sSub>
                        <m:sSubPr>
                          <m:ctrlPr>
                            <a:rPr lang="es-MX" sz="4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>
                              <a:latin typeface="Cambria Math"/>
                            </a:rPr>
                            <m:t>  </m:t>
                          </m:r>
                          <m:r>
                            <a:rPr lang="es-MX" sz="40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4000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MX" sz="4000" b="0" i="0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MX" sz="4000" b="0" i="0" smtClean="0">
                          <a:latin typeface="Cambria Math"/>
                        </a:rPr>
                        <m:t>raices</m:t>
                      </m:r>
                      <m:r>
                        <a:rPr lang="es-MX" sz="4000" b="0" i="0" smtClean="0">
                          <a:latin typeface="Cambria Math"/>
                        </a:rPr>
                        <m:t> 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𝐑𝐞𝐚𝐥𝐞𝐬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𝐲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𝐃𝐢𝐬𝐭𝐢𝐧𝐭𝐚𝐬</m:t>
                      </m:r>
                    </m:oMath>
                  </m:oMathPara>
                </a14:m>
                <a:endParaRPr lang="es-MX" sz="4000" b="1" dirty="0" smtClean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1713002"/>
                <a:ext cx="8213103" cy="22467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598" t="-487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683568" y="4581128"/>
                <a:ext cx="4104456" cy="52322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800" b="1" i="1" smtClean="0">
                          <a:latin typeface="Cambria Math"/>
                        </a:rPr>
                        <m:t>𝒚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sSub>
                            <m:sSub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 smtClean="0">
                                  <a:latin typeface="Cambria Math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s-MX" sz="28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sSub>
                            <m:sSubPr>
                              <m:ctrlPr>
                                <a:rPr lang="es-MX" sz="28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>
                                  <a:latin typeface="Cambria Math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s-MX" sz="28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MX" sz="2800" b="1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81128"/>
                <a:ext cx="4104456" cy="52322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izquierda"/>
          <p:cNvSpPr/>
          <p:nvPr/>
        </p:nvSpPr>
        <p:spPr>
          <a:xfrm>
            <a:off x="5076056" y="4653136"/>
            <a:ext cx="648072" cy="4085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5796136" y="4654297"/>
            <a:ext cx="2851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SOLUCIÓN GENERAL</a:t>
            </a:r>
            <a:endParaRPr lang="es-MX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(6)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06895" y="1713002"/>
                <a:ext cx="8213103" cy="2246769"/>
              </a:xfrm>
              <a:prstGeom prst="rect">
                <a:avLst/>
              </a:prstGeom>
              <a:solidFill>
                <a:srgbClr val="F68D36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4000" b="1" dirty="0" smtClean="0"/>
                  <a:t>Caso II: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4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4000" b="1" i="1">
                          <a:latin typeface="Cambria Math"/>
                        </a:rPr>
                        <m:t> </m:t>
                      </m:r>
                      <m:r>
                        <a:rPr lang="es-MX" sz="4000" b="1" i="1">
                          <a:latin typeface="Cambria Math"/>
                        </a:rPr>
                        <m:t>𝒚</m:t>
                      </m:r>
                      <m:sSub>
                        <m:sSubPr>
                          <m:ctrlPr>
                            <a:rPr lang="es-MX" sz="4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>
                              <a:latin typeface="Cambria Math"/>
                            </a:rPr>
                            <m:t>  </m:t>
                          </m:r>
                          <m:r>
                            <a:rPr lang="es-MX" sz="40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4000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MX" sz="4000" b="0" i="0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MX" sz="4000" b="0" i="0" smtClean="0">
                          <a:latin typeface="Cambria Math"/>
                        </a:rPr>
                        <m:t>raices</m:t>
                      </m:r>
                      <m:r>
                        <a:rPr lang="es-MX" sz="4000" b="0" i="0" smtClean="0">
                          <a:latin typeface="Cambria Math"/>
                        </a:rPr>
                        <m:t> 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𝐑𝐞𝐚𝐥𝐞𝐬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𝐩𝐞𝐫𝐨</m:t>
                      </m:r>
                      <m:r>
                        <a:rPr lang="es-MX" sz="40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4000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40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s-MX" sz="4000" b="1" dirty="0" smtClean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1713002"/>
                <a:ext cx="8213103" cy="22467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598" t="-487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683568" y="4581128"/>
                <a:ext cx="4104456" cy="52322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800" b="1" i="1" smtClean="0">
                          <a:latin typeface="Cambria Math"/>
                        </a:rPr>
                        <m:t>𝒚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sSub>
                            <m:sSub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 smtClean="0">
                                  <a:latin typeface="Cambria Math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s-MX" sz="28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8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sSub>
                            <m:sSubPr>
                              <m:ctrlPr>
                                <a:rPr lang="es-MX" sz="28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>
                                  <a:latin typeface="Cambria Math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s-MX" sz="28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s-MX" sz="28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MX" sz="2800" b="1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81128"/>
                <a:ext cx="4104456" cy="52322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izquierda"/>
          <p:cNvSpPr/>
          <p:nvPr/>
        </p:nvSpPr>
        <p:spPr>
          <a:xfrm>
            <a:off x="5076056" y="4653136"/>
            <a:ext cx="648072" cy="4085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5796136" y="4654297"/>
            <a:ext cx="2851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SOLUCIÓN GENERAL</a:t>
            </a:r>
            <a:endParaRPr lang="es-MX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8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(7)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06895" y="1713002"/>
                <a:ext cx="8213103" cy="3093154"/>
              </a:xfrm>
              <a:prstGeom prst="rect">
                <a:avLst/>
              </a:prstGeom>
              <a:solidFill>
                <a:srgbClr val="F68D36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900" b="1" dirty="0" smtClean="0"/>
                  <a:t>Caso III: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39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39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39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3900" b="1" i="1">
                          <a:latin typeface="Cambria Math"/>
                        </a:rPr>
                        <m:t> </m:t>
                      </m:r>
                      <m:r>
                        <a:rPr lang="es-MX" sz="3900" b="1" i="1">
                          <a:latin typeface="Cambria Math"/>
                        </a:rPr>
                        <m:t>𝒚</m:t>
                      </m:r>
                      <m:sSub>
                        <m:sSubPr>
                          <m:ctrlPr>
                            <a:rPr lang="es-MX" sz="39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3900" b="1" i="1">
                              <a:latin typeface="Cambria Math"/>
                            </a:rPr>
                            <m:t>  </m:t>
                          </m:r>
                          <m:r>
                            <a:rPr lang="es-MX" sz="39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39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3900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MX" sz="3900" b="0" i="0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MX" sz="3900" b="0" i="0" smtClean="0">
                          <a:latin typeface="Cambria Math"/>
                        </a:rPr>
                        <m:t>raices</m:t>
                      </m:r>
                      <m:r>
                        <a:rPr lang="es-MX" sz="3900" b="0" i="0" smtClean="0">
                          <a:latin typeface="Cambria Math"/>
                        </a:rPr>
                        <m:t> </m:t>
                      </m:r>
                      <m:r>
                        <a:rPr lang="es-MX" sz="39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𝐜𝐨𝐦𝐩𝐥𝐞𝐣𝐚𝐬</m:t>
                      </m:r>
                      <m:r>
                        <a:rPr lang="es-MX" sz="3900" b="1" i="0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MX" sz="3900" b="1" i="0" dirty="0" smtClean="0">
                  <a:solidFill>
                    <a:srgbClr val="0070C0"/>
                  </a:solidFill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s-MX" sz="39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39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  </m:t>
                        </m:r>
                        <m:r>
                          <a:rPr lang="es-MX" sz="39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s-MX" sz="39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𝜶</m:t>
                    </m:r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𝒊</m:t>
                    </m:r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r>
                  <a:rPr lang="es-MX" sz="3900" b="1" dirty="0" smtClean="0">
                    <a:solidFill>
                      <a:srgbClr val="00B0F0"/>
                    </a:solidFill>
                  </a:rPr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9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39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s-MX" sz="39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s-MX" sz="3900" b="1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es-MX" sz="39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𝜶</m:t>
                    </m:r>
                    <m:r>
                      <a:rPr lang="es-MX" sz="39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s-MX" sz="39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𝒊</m:t>
                    </m:r>
                    <m:r>
                      <a:rPr lang="es-MX" sz="39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endParaRPr lang="es-MX" sz="3900" b="1" dirty="0" smtClean="0">
                  <a:solidFill>
                    <a:srgbClr val="00B0F0"/>
                  </a:solidFill>
                </a:endParaRPr>
              </a:p>
              <a:p>
                <a:pPr algn="just"/>
                <a:r>
                  <a:rPr lang="es-MX" sz="3900" dirty="0" smtClean="0">
                    <a:solidFill>
                      <a:schemeClr val="tx1"/>
                    </a:solidFill>
                  </a:rPr>
                  <a:t>Donde </a:t>
                </a:r>
                <a14:m>
                  <m:oMath xmlns:m="http://schemas.openxmlformats.org/officeDocument/2006/math">
                    <m:r>
                      <a:rPr lang="es-MX" sz="39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s-MX" sz="3900" dirty="0" smtClean="0">
                    <a:solidFill>
                      <a:schemeClr val="tx1"/>
                    </a:solidFill>
                  </a:rPr>
                  <a:t> y </a:t>
                </a:r>
                <a14:m>
                  <m:oMath xmlns:m="http://schemas.openxmlformats.org/officeDocument/2006/math">
                    <m:r>
                      <a:rPr lang="es-MX" sz="39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s-MX" sz="3900" dirty="0" smtClean="0">
                    <a:solidFill>
                      <a:schemeClr val="tx1"/>
                    </a:solidFill>
                  </a:rPr>
                  <a:t> &gt; 0</a:t>
                </a:r>
                <a:endParaRPr lang="es-MX" sz="39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1713002"/>
                <a:ext cx="8213103" cy="30931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450" t="-3156" b="-729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539552" y="5053105"/>
                <a:ext cx="4896544" cy="525144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700" b="1" i="1" smtClean="0">
                          <a:latin typeface="Cambria Math"/>
                        </a:rPr>
                        <m:t>𝒚</m:t>
                      </m:r>
                      <m:r>
                        <a:rPr lang="es-MX" sz="27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MX" sz="2700" b="1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s-MX" sz="27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700" b="1" i="1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s-MX" sz="2700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s-MX" sz="27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7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𝒊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𝜷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s-MX" sz="2700" b="1" i="1" smtClean="0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700" b="1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MX" sz="2700" b="1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s-MX" sz="27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700" b="1" i="1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s-MX" sz="27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s-MX" sz="27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700" b="1" i="1">
                              <a:latin typeface="Cambria Math"/>
                            </a:rPr>
                            <m:t>(</m:t>
                          </m:r>
                          <m:r>
                            <a:rPr lang="es-MX" sz="2700" b="1" i="1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s-MX" sz="27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MX" sz="2700" b="1" i="1">
                              <a:latin typeface="Cambria Math"/>
                              <a:ea typeface="Cambria Math"/>
                            </a:rPr>
                            <m:t>𝒊</m:t>
                          </m:r>
                          <m:r>
                            <a:rPr lang="es-MX" sz="2700" b="1" i="1">
                              <a:latin typeface="Cambria Math"/>
                              <a:ea typeface="Cambria Math"/>
                            </a:rPr>
                            <m:t>𝜷</m:t>
                          </m:r>
                          <m:r>
                            <a:rPr lang="es-MX" sz="2700" b="1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s-MX" sz="27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MX" sz="2700" b="1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053105"/>
                <a:ext cx="4896544" cy="52514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izquierda"/>
          <p:cNvSpPr/>
          <p:nvPr/>
        </p:nvSpPr>
        <p:spPr>
          <a:xfrm>
            <a:off x="5652120" y="5121629"/>
            <a:ext cx="648072" cy="4085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6300192" y="4941168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SOLUCIÓN GENERAL</a:t>
            </a:r>
            <a:endParaRPr lang="es-MX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48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487505"/>
            <a:ext cx="8229600" cy="997279"/>
          </a:xfr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 HOMOGÉNEAS CON COEFICIENTES CONSTANTES (8)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06895" y="1713002"/>
                <a:ext cx="8213103" cy="2972417"/>
              </a:xfrm>
              <a:prstGeom prst="rect">
                <a:avLst/>
              </a:prstGeom>
              <a:solidFill>
                <a:srgbClr val="F68D36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900" b="1" dirty="0" smtClean="0"/>
                  <a:t>Usando la fórmula de Euler:</a:t>
                </a:r>
              </a:p>
              <a:p>
                <a:pPr algn="just"/>
                <a:endParaRPr lang="es-MX" sz="3900" b="1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40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40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4000" b="1" i="1" smtClean="0">
                              <a:latin typeface="Cambria Math"/>
                              <a:ea typeface="Cambria Math"/>
                            </a:rPr>
                            <m:t>𝒊</m:t>
                          </m:r>
                          <m:r>
                            <a:rPr lang="es-MX" sz="4000" b="1" i="1" smtClean="0">
                              <a:latin typeface="Cambria Math"/>
                              <a:ea typeface="Cambria Math"/>
                            </a:rPr>
                            <m:t>𝜽</m:t>
                          </m:r>
                        </m:sup>
                      </m:sSup>
                      <m:r>
                        <a:rPr lang="es-MX" sz="4000" b="1" i="1" smtClean="0">
                          <a:latin typeface="Cambria Math"/>
                        </a:rPr>
                        <m:t>=</m:t>
                      </m:r>
                      <m:r>
                        <a:rPr lang="es-MX" sz="4000" b="1" i="1">
                          <a:latin typeface="Cambria Math"/>
                        </a:rPr>
                        <m:t>𝒄𝒐𝒔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𝜽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𝒊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𝒔𝒆𝒏</m:t>
                      </m:r>
                      <m:r>
                        <a:rPr lang="es-MX" sz="4000" b="1" i="1" smtClean="0">
                          <a:latin typeface="Cambria Math"/>
                          <a:ea typeface="Cambria Math"/>
                        </a:rPr>
                        <m:t>𝜽</m:t>
                      </m:r>
                    </m:oMath>
                  </m:oMathPara>
                </a14:m>
                <a:endParaRPr lang="es-MX" sz="3900" b="1" dirty="0" smtClean="0"/>
              </a:p>
              <a:p>
                <a:pPr algn="just"/>
                <a:endParaRPr lang="es-MX" sz="3200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s-MX" sz="3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s-MX" sz="3600" dirty="0" smtClean="0">
                    <a:solidFill>
                      <a:schemeClr val="tx1"/>
                    </a:solidFill>
                  </a:rPr>
                  <a:t> = cualquier número real</a:t>
                </a:r>
                <a:endParaRPr lang="es-MX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1713002"/>
                <a:ext cx="8213103" cy="297241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450" t="-3279" b="-6762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539552" y="4869160"/>
                <a:ext cx="4896544" cy="83099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400" b="1" i="1" smtClean="0">
                          <a:latin typeface="Cambria Math"/>
                        </a:rPr>
                        <m:t>𝒚</m:t>
                      </m:r>
                      <m:r>
                        <a:rPr lang="es-MX" sz="2400" b="1" i="1">
                          <a:latin typeface="Cambria Math"/>
                        </a:rPr>
                        <m:t>=</m:t>
                      </m:r>
                      <m:r>
                        <a:rPr lang="es-MX" sz="2400" b="1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4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400" b="1" i="1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s-MX" sz="24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400" b="1" i="1" smtClean="0">
                          <a:latin typeface="Cambria Math"/>
                        </a:rPr>
                        <m:t>𝒄𝒐𝒔</m:t>
                      </m:r>
                      <m:r>
                        <a:rPr lang="es-MX" sz="2400" b="1" i="1" smtClean="0">
                          <a:latin typeface="Cambria Math"/>
                          <a:ea typeface="Cambria Math"/>
                        </a:rPr>
                        <m:t>𝜷</m:t>
                      </m:r>
                      <m:r>
                        <a:rPr lang="es-MX" sz="2400" b="1" i="1" smtClean="0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s-MX" sz="24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4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4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400" b="1" i="1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s-MX" sz="24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400" b="1" i="1" smtClean="0">
                          <a:latin typeface="Cambria Math"/>
                        </a:rPr>
                        <m:t>𝒔𝒆𝒏</m:t>
                      </m:r>
                      <m:r>
                        <a:rPr lang="es-MX" sz="2400" b="1" i="1" smtClean="0">
                          <a:latin typeface="Cambria Math"/>
                        </a:rPr>
                        <m:t> </m:t>
                      </m:r>
                      <m:r>
                        <a:rPr lang="es-MX" sz="2400" b="1" i="1" smtClean="0">
                          <a:latin typeface="Cambria Math"/>
                          <a:ea typeface="Cambria Math"/>
                        </a:rPr>
                        <m:t>𝜷</m:t>
                      </m:r>
                      <m:r>
                        <a:rPr lang="es-MX" sz="2400" b="1" i="1" smtClean="0">
                          <a:latin typeface="Cambria Math"/>
                          <a:ea typeface="Cambria Math"/>
                        </a:rPr>
                        <m:t>𝒙</m:t>
                      </m:r>
                    </m:oMath>
                  </m:oMathPara>
                </a14:m>
                <a:endParaRPr lang="es-MX" sz="2400" b="1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MX" sz="2400" b="1" i="1">
                          <a:latin typeface="Cambria Math"/>
                        </a:rPr>
                        <m:t>𝒚</m:t>
                      </m:r>
                      <m:r>
                        <a:rPr lang="es-MX" sz="2400" b="1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s-MX" sz="24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MX" sz="2400" b="1" i="1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s-MX" sz="2400" b="1" i="1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  <m:r>
                                <a:rPr lang="es-MX" sz="2400" b="1" i="1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es-MX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s-MX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2400" b="1" i="1">
                          <a:latin typeface="Cambria Math"/>
                        </a:rPr>
                        <m:t>𝒄𝒐𝒔</m:t>
                      </m:r>
                      <m:r>
                        <a:rPr lang="es-MX" sz="2400" b="1" i="1">
                          <a:latin typeface="Cambria Math"/>
                          <a:ea typeface="Cambria Math"/>
                        </a:rPr>
                        <m:t>𝜷</m:t>
                      </m:r>
                      <m:r>
                        <a:rPr lang="es-MX" sz="2400" b="1" i="1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s-MX" sz="2400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4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2400" b="1" i="1">
                          <a:latin typeface="Cambria Math"/>
                        </a:rPr>
                        <m:t>𝒔𝒆𝒏</m:t>
                      </m:r>
                      <m:r>
                        <a:rPr lang="es-MX" sz="2400" b="1" i="1">
                          <a:latin typeface="Cambria Math"/>
                        </a:rPr>
                        <m:t> </m:t>
                      </m:r>
                      <m:r>
                        <a:rPr lang="es-MX" sz="2400" b="1" i="1">
                          <a:latin typeface="Cambria Math"/>
                          <a:ea typeface="Cambria Math"/>
                        </a:rPr>
                        <m:t>𝜷</m:t>
                      </m:r>
                      <m:r>
                        <a:rPr lang="es-MX" sz="2400" b="1" i="1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s-MX" sz="24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MX" sz="2400" b="1" dirty="0">
                  <a:ea typeface="Cambria Math"/>
                </a:endParaRPr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869160"/>
                <a:ext cx="4896544" cy="83099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9559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izquierda"/>
          <p:cNvSpPr/>
          <p:nvPr/>
        </p:nvSpPr>
        <p:spPr>
          <a:xfrm>
            <a:off x="5652120" y="5121629"/>
            <a:ext cx="648072" cy="4085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6300192" y="4941168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rgbClr val="000099"/>
                </a:solidFill>
              </a:rPr>
              <a:t>SOLUCIÓN GENERAL</a:t>
            </a:r>
            <a:endParaRPr lang="es-MX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0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72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Ejemplo1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539552" y="1340768"/>
                <a:ext cx="8138590" cy="4348755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800" dirty="0" smtClean="0">
                    <a:solidFill>
                      <a:schemeClr val="tx1"/>
                    </a:solidFill>
                  </a:rPr>
                  <a:t>Resolviendo la E.D.:</a:t>
                </a:r>
                <a:endParaRPr lang="es-MX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s-MX" sz="2800" b="1" dirty="0" smtClean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  <m:sSup>
                      <m:sSup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s-MX" sz="2800" b="1" i="1">
                        <a:solidFill>
                          <a:schemeClr val="tx1"/>
                        </a:solidFill>
                        <a:latin typeface="Cambria Math"/>
                      </a:rPr>
                      <m:t>𝟓</m:t>
                    </m:r>
                    <m:sSup>
                      <m:sSup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𝟑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𝒚</m:t>
                    </m:r>
                    <m:r>
                      <a:rPr lang="es-MX" sz="28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s-MX" sz="2800" b="1" dirty="0" smtClean="0">
                  <a:solidFill>
                    <a:schemeClr val="tx1"/>
                  </a:solidFill>
                </a:endParaRPr>
              </a:p>
              <a:p>
                <a:r>
                  <a:rPr lang="es-MX" sz="2800" dirty="0" smtClean="0">
                    <a:solidFill>
                      <a:schemeClr val="tx1"/>
                    </a:solidFill>
                  </a:rPr>
                  <a:t>Solución: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 smtClean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)(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12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     </m:t>
                      </m:r>
                      <m:sSub>
                        <m:sSub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es-MX" sz="2800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𝒚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s-MX" sz="2800" b="1" i="1" smtClean="0">
                                  <a:latin typeface="Cambria Math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MX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8590" cy="434875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19" t="-97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96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72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Ejemplo2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566313" y="1484784"/>
                <a:ext cx="8138590" cy="361425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800" dirty="0" smtClean="0">
                    <a:solidFill>
                      <a:schemeClr val="tx1"/>
                    </a:solidFill>
                  </a:rPr>
                  <a:t>Resolviendo la E.D.:</a:t>
                </a:r>
                <a:endParaRPr lang="es-MX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s-MX" sz="2800" b="1" dirty="0" smtClean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𝟏𝟎</m:t>
                    </m:r>
                    <m:sSup>
                      <m:sSup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𝟐𝟓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𝒚</m:t>
                    </m:r>
                    <m:r>
                      <a:rPr lang="es-MX" sz="28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s-MX" sz="2800" b="1" dirty="0" smtClean="0">
                  <a:solidFill>
                    <a:schemeClr val="tx1"/>
                  </a:solidFill>
                </a:endParaRPr>
              </a:p>
              <a:p>
                <a:r>
                  <a:rPr lang="es-MX" sz="2800" dirty="0" smtClean="0">
                    <a:solidFill>
                      <a:schemeClr val="tx1"/>
                    </a:solidFill>
                  </a:rPr>
                  <a:t>Solución: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𝟏𝟎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𝟐𝟓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 smtClean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s-MX" sz="28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  <m:r>
                            <a:rPr lang="es-MX" sz="28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MX" sz="28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</m:t>
                          </m:r>
                          <m:r>
                            <a:rPr lang="es-MX" sz="28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s-MX" sz="2800" b="1" dirty="0" smtClean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𝒚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𝟓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s-MX" sz="2800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28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s-MX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𝟓</m:t>
                          </m:r>
                          <m:r>
                            <a:rPr lang="es-MX" sz="2800" b="1" i="1"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MX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3" y="1484784"/>
                <a:ext cx="8138590" cy="361425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19" t="-1174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340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72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Ejemplo3 (1)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566313" y="1484784"/>
                <a:ext cx="8138590" cy="3765646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800" dirty="0" smtClean="0">
                    <a:solidFill>
                      <a:schemeClr val="tx1"/>
                    </a:solidFill>
                  </a:rPr>
                  <a:t>Resolviendo la E.D.:</a:t>
                </a:r>
                <a:endParaRPr lang="es-MX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s-MX" sz="2800" b="1" dirty="0" smtClean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𝒚</m:t>
                    </m:r>
                    <m:r>
                      <a:rPr lang="es-MX" sz="28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s-MX" sz="2800" b="1" dirty="0" smtClean="0">
                  <a:solidFill>
                    <a:schemeClr val="tx1"/>
                  </a:solidFill>
                </a:endParaRPr>
              </a:p>
              <a:p>
                <a:r>
                  <a:rPr lang="es-MX" sz="2800" dirty="0" smtClean="0">
                    <a:solidFill>
                      <a:schemeClr val="tx1"/>
                    </a:solidFill>
                  </a:rPr>
                  <a:t>Solución: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p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MX" sz="2800" dirty="0" smtClean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𝒎</m:t>
                      </m:r>
                      <m:r>
                        <a:rPr lang="es-MX" sz="28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MX" sz="2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MX" sz="2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s-MX" sz="2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s-MX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MX" sz="28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s-MX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s-MX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e>
                        </m:rad>
                      </m:num>
                      <m:den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𝒊</m:t>
                    </m:r>
                  </m:oMath>
                </a14:m>
                <a:r>
                  <a:rPr lang="es-MX" sz="2800" b="1" i="1" dirty="0" smtClean="0">
                    <a:solidFill>
                      <a:schemeClr val="tx1"/>
                    </a:solidFill>
                    <a:latin typeface="Cambria Math"/>
                  </a:rPr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s-MX" sz="2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s-MX" sz="2800" b="1" i="1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s-MX" sz="28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s-MX" sz="28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e>
                        </m:rad>
                      </m:num>
                      <m:den>
                        <m:r>
                          <a:rPr lang="es-MX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s-MX" sz="2800" b="1" i="1" smtClean="0">
                        <a:solidFill>
                          <a:schemeClr val="tx1"/>
                        </a:solidFill>
                        <a:latin typeface="Cambria Math"/>
                      </a:rPr>
                      <m:t>𝒊</m:t>
                    </m:r>
                  </m:oMath>
                </a14:m>
                <a:endParaRPr lang="es-MX" sz="2800" b="1" i="1" dirty="0" smtClean="0">
                  <a:solidFill>
                    <a:schemeClr val="tx1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3" y="1484784"/>
                <a:ext cx="8138590" cy="376564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19" t="-112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93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72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Ejemplo3 (2)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566313" y="1484784"/>
                <a:ext cx="8138590" cy="2846100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s-MX" sz="2800" b="1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800" b="1" i="1">
                          <a:latin typeface="Cambria Math"/>
                        </a:rPr>
                        <m:t>𝒚</m:t>
                      </m:r>
                      <m:r>
                        <a:rPr lang="es-MX" sz="28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MX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s-MX" sz="2800" b="1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s-MX" sz="2800" b="1" i="1" smtClean="0">
                                  <a:latin typeface="Cambria Math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s-MX" sz="2800" b="1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s-MX" sz="28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s-MX" sz="28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𝒄𝒐𝒔</m:t>
                          </m:r>
                          <m:f>
                            <m:f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s-MX" sz="2800" b="1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s-MX" sz="2800" b="1" i="1" smtClean="0">
                                      <a:latin typeface="Cambria Math"/>
                                    </a:rPr>
                                    <m:t>𝟑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s-MX" sz="2800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MX" sz="28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800" b="1" i="1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s-MX" sz="2800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s-MX" sz="2800" b="1" i="1" smtClean="0">
                              <a:latin typeface="Cambria Math"/>
                            </a:rPr>
                            <m:t>𝒔𝒆𝒏</m:t>
                          </m:r>
                          <m:r>
                            <a:rPr lang="es-MX" sz="2800" b="1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s-MX" sz="2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s-MX" sz="2800" b="1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s-MX" sz="2800" b="1" i="1" smtClean="0">
                                      <a:latin typeface="Cambria Math"/>
                                    </a:rPr>
                                    <m:t>𝟑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s-MX" sz="280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s-MX" sz="2800" b="1" i="1" smtClean="0">
                              <a:latin typeface="Cambria Math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s-MX" sz="2800" b="1" dirty="0" smtClean="0"/>
              </a:p>
              <a:p>
                <a:pPr algn="ctr">
                  <a:lnSpc>
                    <a:spcPct val="150000"/>
                  </a:lnSpc>
                </a:pPr>
                <a:endParaRPr lang="es-MX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3" y="1484784"/>
                <a:ext cx="8138590" cy="28461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938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72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Bibliografía</a:t>
            </a:r>
            <a:endParaRPr lang="es-MX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7866" y="1484784"/>
            <a:ext cx="8138590" cy="38164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2200" dirty="0" err="1"/>
              <a:t>Zill</a:t>
            </a:r>
            <a:r>
              <a:rPr lang="es-MX" sz="2200" dirty="0"/>
              <a:t> D.G., Ecuaciones diferenciales con aplicaciones, Grupo Editorial Iberoamérica, Segunda edición</a:t>
            </a:r>
            <a:r>
              <a:rPr lang="es-MX" sz="2200" dirty="0" smtClean="0"/>
              <a:t>.</a:t>
            </a:r>
          </a:p>
          <a:p>
            <a:endParaRPr lang="es-MX" sz="2200" dirty="0"/>
          </a:p>
          <a:p>
            <a:r>
              <a:rPr lang="es-MX" sz="2200" dirty="0" err="1"/>
              <a:t>Zill</a:t>
            </a:r>
            <a:r>
              <a:rPr lang="es-MX" sz="2200" dirty="0"/>
              <a:t> D.G., Ecuaciones diferenciales con aplicaciones, Grupo Editorial Iberoamérica, Octava </a:t>
            </a:r>
            <a:r>
              <a:rPr lang="es-MX" sz="2200" dirty="0" smtClean="0"/>
              <a:t>edición</a:t>
            </a:r>
          </a:p>
          <a:p>
            <a:endParaRPr lang="es-MX" sz="2200" dirty="0" smtClean="0"/>
          </a:p>
          <a:p>
            <a:r>
              <a:rPr lang="es-MX" sz="2200" dirty="0" err="1"/>
              <a:t>Blanchard</a:t>
            </a:r>
            <a:r>
              <a:rPr lang="es-MX" sz="2200" dirty="0"/>
              <a:t>  </a:t>
            </a:r>
            <a:r>
              <a:rPr lang="es-MX" sz="2200" dirty="0">
                <a:hlinkClick r:id="rId3"/>
              </a:rPr>
              <a:t>P</a:t>
            </a:r>
            <a:r>
              <a:rPr lang="es-MX" sz="2200" dirty="0"/>
              <a:t>., Hall  </a:t>
            </a:r>
            <a:r>
              <a:rPr lang="es-MX" sz="2200" dirty="0">
                <a:hlinkClick r:id="rId4"/>
              </a:rPr>
              <a:t>G. R.</a:t>
            </a:r>
            <a:r>
              <a:rPr lang="es-MX" sz="2200" dirty="0"/>
              <a:t>, </a:t>
            </a:r>
            <a:r>
              <a:rPr lang="es-MX" sz="2200" dirty="0" err="1"/>
              <a:t>Devaney</a:t>
            </a:r>
            <a:r>
              <a:rPr lang="es-MX" sz="2200" dirty="0"/>
              <a:t> </a:t>
            </a:r>
            <a:r>
              <a:rPr lang="es-MX" sz="2200" dirty="0">
                <a:hlinkClick r:id="rId5"/>
              </a:rPr>
              <a:t>R. L. </a:t>
            </a:r>
            <a:r>
              <a:rPr lang="es-MX" sz="2200" dirty="0"/>
              <a:t>, Ecuaciones Diferenciales, Edit. </a:t>
            </a:r>
            <a:r>
              <a:rPr lang="es-MX" sz="2200" dirty="0" smtClean="0"/>
              <a:t>Thomson.</a:t>
            </a:r>
          </a:p>
          <a:p>
            <a:endParaRPr lang="es-MX" sz="2200" dirty="0" smtClean="0"/>
          </a:p>
          <a:p>
            <a:r>
              <a:rPr lang="es-MX" sz="2200" dirty="0" err="1"/>
              <a:t>Boyce</a:t>
            </a:r>
            <a:r>
              <a:rPr lang="es-MX" sz="2200" dirty="0"/>
              <a:t>, </a:t>
            </a:r>
            <a:r>
              <a:rPr lang="es-MX" sz="2200" dirty="0" err="1"/>
              <a:t>DiPrima</a:t>
            </a:r>
            <a:r>
              <a:rPr lang="es-MX" sz="2200" dirty="0"/>
              <a:t>, Ecuaciones Diferenciales con valores en la frontera, Editorial </a:t>
            </a:r>
            <a:r>
              <a:rPr lang="es-MX" sz="2200" dirty="0" err="1"/>
              <a:t>Limusa</a:t>
            </a:r>
            <a:r>
              <a:rPr lang="es-MX" sz="2200" dirty="0"/>
              <a:t>,, 4ª </a:t>
            </a:r>
            <a:r>
              <a:rPr lang="es-MX" sz="2200" dirty="0" smtClean="0"/>
              <a:t>edición.</a:t>
            </a:r>
            <a:endParaRPr lang="es-MX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0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928</Words>
  <Application>Microsoft Office PowerPoint</Application>
  <PresentationFormat>Presentación en pantalla (4:3)</PresentationFormat>
  <Paragraphs>106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Tema de Office</vt:lpstr>
      <vt:lpstr>1_Tema de Office</vt:lpstr>
      <vt:lpstr>Ecuaciones Diferenciales Homogéneas con Coeficientes Constantes </vt:lpstr>
      <vt:lpstr>Cálculo Diferencial</vt:lpstr>
      <vt:lpstr>ED HOMOGÉNEAS CON COEFICIENTES CONSTANTES (1)</vt:lpstr>
      <vt:lpstr>ED HOMOGÉNEAS CON COEFICIENTES CONSTANTES (2)</vt:lpstr>
      <vt:lpstr>ED HOMOGÉNEAS CON COEFICIENTES CONSTANTES (3)</vt:lpstr>
      <vt:lpstr>ED HOMOGÉNEAS CON COEFICIENTES CONSTANTES (4)</vt:lpstr>
      <vt:lpstr>ED HOMOGÉNEAS CON COEFICIENTES CONSTANTES (5)</vt:lpstr>
      <vt:lpstr>ED HOMOGÉNEAS CON COEFICIENTES CONSTANTES (6)</vt:lpstr>
      <vt:lpstr>ED HOMOGÉNEAS CON COEFICIENTES CONSTANTES (7)</vt:lpstr>
      <vt:lpstr>ED HOMOGÉNEAS CON COEFICIENTES CONSTANTES (8)</vt:lpstr>
      <vt:lpstr>Ejemplo1</vt:lpstr>
      <vt:lpstr>Ejemplo2</vt:lpstr>
      <vt:lpstr>Ejemplo3 (1)</vt:lpstr>
      <vt:lpstr>Ejemplo3 (2)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www.intercambiosvirtuales.org</cp:lastModifiedBy>
  <cp:revision>195</cp:revision>
  <dcterms:created xsi:type="dcterms:W3CDTF">2012-12-04T21:22:09Z</dcterms:created>
  <dcterms:modified xsi:type="dcterms:W3CDTF">2015-06-30T21:28:45Z</dcterms:modified>
</cp:coreProperties>
</file>