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11"/>
  </p:notesMasterIdLst>
  <p:sldIdLst>
    <p:sldId id="256"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extLst>
      <p:ext uri="{BB962C8B-B14F-4D97-AF65-F5344CB8AC3E}">
        <p14:creationId xmlns:p14="http://schemas.microsoft.com/office/powerpoint/2010/main" xmlns="" val="13454493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72" name="Shape 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89" name="Shape 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95" name="Shape 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03" name="Shape 1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1403648" y="2130425"/>
            <a:ext cx="7054552" cy="1470023"/>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6A221D"/>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2" name="Shape 12"/>
          <p:cNvSpPr txBox="1">
            <a:spLocks noGrp="1"/>
          </p:cNvSpPr>
          <p:nvPr>
            <p:ph type="subTitle" idx="1"/>
          </p:nvPr>
        </p:nvSpPr>
        <p:spPr>
          <a:xfrm>
            <a:off x="1371600" y="3886200"/>
            <a:ext cx="7088830" cy="1752600"/>
          </a:xfrm>
          <a:prstGeom prst="rect">
            <a:avLst/>
          </a:prstGeom>
          <a:noFill/>
          <a:ln>
            <a:noFill/>
          </a:ln>
        </p:spPr>
        <p:txBody>
          <a:bodyPr lIns="91425" tIns="91425" rIns="91425" bIns="91425" anchor="t" anchorCtr="0"/>
          <a:lstStyle>
            <a:lvl1pPr marL="0" marR="0" indent="0" algn="ctr" rtl="0">
              <a:lnSpc>
                <a:spcPct val="100000"/>
              </a:lnSpc>
              <a:spcBef>
                <a:spcPts val="640"/>
              </a:spcBef>
              <a:spcAft>
                <a:spcPts val="0"/>
              </a:spcAft>
              <a:buClr>
                <a:srgbClr val="0C0C0C"/>
              </a:buClr>
              <a:buFont typeface="Arial"/>
              <a:buNone/>
              <a:defRPr/>
            </a:lvl1pPr>
            <a:lvl2pPr marL="457200" marR="0" indent="0" algn="ctr" rtl="0">
              <a:lnSpc>
                <a:spcPct val="100000"/>
              </a:lnSpc>
              <a:spcBef>
                <a:spcPts val="560"/>
              </a:spcBef>
              <a:spcAft>
                <a:spcPts val="0"/>
              </a:spcAft>
              <a:buClr>
                <a:srgbClr val="888888"/>
              </a:buClr>
              <a:buFont typeface="Arial"/>
              <a:buNone/>
              <a:defRPr/>
            </a:lvl2pPr>
            <a:lvl3pPr marL="914400" marR="0" indent="0" algn="ctr" rtl="0">
              <a:lnSpc>
                <a:spcPct val="100000"/>
              </a:lnSpc>
              <a:spcBef>
                <a:spcPts val="480"/>
              </a:spcBef>
              <a:spcAft>
                <a:spcPts val="0"/>
              </a:spcAft>
              <a:buClr>
                <a:srgbClr val="888888"/>
              </a:buClr>
              <a:buFont typeface="Arial"/>
              <a:buNone/>
              <a:defRPr/>
            </a:lvl3pPr>
            <a:lvl4pPr marL="1371600" marR="0" indent="0" algn="ctr" rtl="0">
              <a:lnSpc>
                <a:spcPct val="100000"/>
              </a:lnSpc>
              <a:spcBef>
                <a:spcPts val="400"/>
              </a:spcBef>
              <a:spcAft>
                <a:spcPts val="0"/>
              </a:spcAft>
              <a:buClr>
                <a:srgbClr val="888888"/>
              </a:buClr>
              <a:buFont typeface="Arial"/>
              <a:buNone/>
              <a:defRPr/>
            </a:lvl4pPr>
            <a:lvl5pPr marL="1828800" marR="0" indent="0" algn="ctr" rtl="0">
              <a:lnSpc>
                <a:spcPct val="100000"/>
              </a:lnSpc>
              <a:spcBef>
                <a:spcPts val="40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13" name="Shape 13"/>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4" name="Shape 14"/>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5" name="Shape 15"/>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 name="Shape 18"/>
          <p:cNvSpPr txBox="1">
            <a:spLocks noGrp="1"/>
          </p:cNvSpPr>
          <p:nvPr>
            <p:ph type="body" idx="1"/>
          </p:nvPr>
        </p:nvSpPr>
        <p:spPr>
          <a:xfrm>
            <a:off x="1331640" y="1600200"/>
            <a:ext cx="7355159" cy="4525963"/>
          </a:xfrm>
          <a:prstGeom prst="rect">
            <a:avLst/>
          </a:prstGeom>
          <a:noFill/>
          <a:ln>
            <a:noFill/>
          </a:ln>
        </p:spPr>
        <p:txBody>
          <a:bodyPr lIns="91425" tIns="91425" rIns="91425" bIns="91425" anchor="t" anchorCtr="0"/>
          <a:lstStyle>
            <a:lvl1pPr marL="342900" indent="-50800" algn="l" rtl="0">
              <a:spcBef>
                <a:spcPts val="640"/>
              </a:spcBef>
              <a:buClr>
                <a:srgbClr val="6A221D"/>
              </a:buClr>
              <a:buFont typeface="Arial"/>
              <a:buChar char="•"/>
              <a:defRPr/>
            </a:lvl1pPr>
            <a:lvl2pPr marL="742950" indent="-19050" algn="l" rtl="0">
              <a:spcBef>
                <a:spcPts val="560"/>
              </a:spcBef>
              <a:buClr>
                <a:srgbClr val="6A221D"/>
              </a:buClr>
              <a:buFont typeface="Arial"/>
              <a:buChar char="–"/>
              <a:defRPr/>
            </a:lvl2pPr>
            <a:lvl3pPr marL="1143000" indent="12700" algn="l" rtl="0">
              <a:spcBef>
                <a:spcPts val="480"/>
              </a:spcBef>
              <a:buClr>
                <a:srgbClr val="6A221D"/>
              </a:buClr>
              <a:buFont typeface="Arial"/>
              <a:buChar char="•"/>
              <a:defRPr/>
            </a:lvl3pPr>
            <a:lvl4pPr marL="1600200" indent="-12700" algn="l" rtl="0">
              <a:spcBef>
                <a:spcPts val="400"/>
              </a:spcBef>
              <a:buClr>
                <a:srgbClr val="6A221D"/>
              </a:buClr>
              <a:buFont typeface="Arial"/>
              <a:buChar char="–"/>
              <a:defRPr/>
            </a:lvl4pPr>
            <a:lvl5pPr marL="2057400" indent="-12700" algn="l" rtl="0">
              <a:spcBef>
                <a:spcPts val="400"/>
              </a:spcBef>
              <a:buClr>
                <a:srgbClr val="6A221D"/>
              </a:buClr>
              <a:buFont typeface="Arial"/>
              <a:buChar char="»"/>
              <a:defRPr/>
            </a:lvl5pPr>
            <a:lvl6pPr marL="2514600" indent="-12700" algn="l" rtl="0">
              <a:spcBef>
                <a:spcPts val="400"/>
              </a:spcBef>
              <a:buClr>
                <a:schemeClr val="dk1"/>
              </a:buClr>
              <a:buFont typeface="Arial"/>
              <a:buChar char="•"/>
              <a:defRPr/>
            </a:lvl6pPr>
            <a:lvl7pPr marL="2971800" indent="-12700" algn="l" rtl="0">
              <a:spcBef>
                <a:spcPts val="400"/>
              </a:spcBef>
              <a:buClr>
                <a:schemeClr val="dk1"/>
              </a:buClr>
              <a:buFont typeface="Arial"/>
              <a:buChar char="•"/>
              <a:defRPr/>
            </a:lvl7pPr>
            <a:lvl8pPr marL="3429000" indent="-12700" algn="l" rtl="0">
              <a:spcBef>
                <a:spcPts val="400"/>
              </a:spcBef>
              <a:buClr>
                <a:schemeClr val="dk1"/>
              </a:buClr>
              <a:buFont typeface="Arial"/>
              <a:buChar char="•"/>
              <a:defRPr/>
            </a:lvl8pPr>
            <a:lvl9pPr marL="3886200" indent="-12700" algn="l" rtl="0">
              <a:spcBef>
                <a:spcPts val="400"/>
              </a:spcBef>
              <a:buClr>
                <a:schemeClr val="dk1"/>
              </a:buClr>
              <a:buFont typeface="Arial"/>
              <a:buChar char="•"/>
              <a:defRPr/>
            </a:lvl9pPr>
          </a:lstStyle>
          <a:p>
            <a:endParaRPr/>
          </a:p>
        </p:txBody>
      </p:sp>
      <p:sp>
        <p:nvSpPr>
          <p:cNvPr id="19" name="Shape 19"/>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0" name="Shape 20"/>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1" name="Shape 21"/>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1"/>
          </p:nvPr>
        </p:nvSpPr>
        <p:spPr>
          <a:xfrm>
            <a:off x="1475654" y="1600200"/>
            <a:ext cx="3456382"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2"/>
          </p:nvPr>
        </p:nvSpPr>
        <p:spPr>
          <a:xfrm>
            <a:off x="5220071" y="1600200"/>
            <a:ext cx="3466726"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 name="Shape 26"/>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7" name="Shape 27"/>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8" name="Shape 28"/>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1043608" y="4077071"/>
            <a:ext cx="7772400" cy="2016224"/>
          </a:xfrm>
          <a:prstGeom prst="rect">
            <a:avLst/>
          </a:prstGeom>
          <a:noFill/>
          <a:ln>
            <a:noFill/>
          </a:ln>
        </p:spPr>
        <p:txBody>
          <a:bodyPr lIns="91425" tIns="91425" rIns="91425" bIns="91425" anchor="t" anchorCtr="0"/>
          <a:lstStyle>
            <a:lvl1pPr algn="ct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1" name="Shape 31"/>
          <p:cNvSpPr txBox="1">
            <a:spLocks noGrp="1"/>
          </p:cNvSpPr>
          <p:nvPr>
            <p:ph type="body" idx="1"/>
          </p:nvPr>
        </p:nvSpPr>
        <p:spPr>
          <a:xfrm>
            <a:off x="1115616" y="2204864"/>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Arial"/>
              <a:buNone/>
              <a:defRPr/>
            </a:lvl1pPr>
            <a:lvl2pPr marL="457200" indent="0" rtl="0">
              <a:spcBef>
                <a:spcPts val="0"/>
              </a:spcBef>
              <a:buClr>
                <a:srgbClr val="888888"/>
              </a:buClr>
              <a:buFont typeface="Arial"/>
              <a:buNone/>
              <a:defRPr/>
            </a:lvl2pPr>
            <a:lvl3pPr marL="914400" indent="0" rtl="0">
              <a:spcBef>
                <a:spcPts val="0"/>
              </a:spcBef>
              <a:buClr>
                <a:srgbClr val="888888"/>
              </a:buClr>
              <a:buFont typeface="Arial"/>
              <a:buNone/>
              <a:defRPr/>
            </a:lvl3pPr>
            <a:lvl4pPr marL="1371600" indent="0" rtl="0">
              <a:spcBef>
                <a:spcPts val="0"/>
              </a:spcBef>
              <a:buClr>
                <a:srgbClr val="888888"/>
              </a:buClr>
              <a:buFont typeface="Arial"/>
              <a:buNone/>
              <a:defRPr/>
            </a:lvl4pPr>
            <a:lvl5pPr marL="1828800" indent="0" rtl="0">
              <a:spcBef>
                <a:spcPts val="0"/>
              </a:spcBef>
              <a:buClr>
                <a:srgbClr val="888888"/>
              </a:buClr>
              <a:buFont typeface="Arial"/>
              <a:buNone/>
              <a:defRPr/>
            </a:lvl5pPr>
            <a:lvl6pPr marL="2286000" indent="0" rtl="0">
              <a:spcBef>
                <a:spcPts val="0"/>
              </a:spcBef>
              <a:buClr>
                <a:srgbClr val="888888"/>
              </a:buClr>
              <a:buFont typeface="Calibri"/>
              <a:buNone/>
              <a:defRPr/>
            </a:lvl6pPr>
            <a:lvl7pPr marL="2743200" indent="0" rtl="0">
              <a:spcBef>
                <a:spcPts val="0"/>
              </a:spcBef>
              <a:buClr>
                <a:srgbClr val="888888"/>
              </a:buClr>
              <a:buFont typeface="Calibri"/>
              <a:buNone/>
              <a:defRPr/>
            </a:lvl7pPr>
            <a:lvl8pPr marL="3200400" indent="0" rtl="0">
              <a:spcBef>
                <a:spcPts val="0"/>
              </a:spcBef>
              <a:buClr>
                <a:srgbClr val="888888"/>
              </a:buClr>
              <a:buFont typeface="Calibri"/>
              <a:buNone/>
              <a:defRPr/>
            </a:lvl8pPr>
            <a:lvl9pPr marL="3657600" indent="0" rtl="0">
              <a:spcBef>
                <a:spcPts val="0"/>
              </a:spcBef>
              <a:buClr>
                <a:srgbClr val="888888"/>
              </a:buClr>
              <a:buFont typeface="Calibri"/>
              <a:buNone/>
              <a:defRPr/>
            </a:lvl9pPr>
          </a:lstStyle>
          <a:p>
            <a:endParaRPr/>
          </a:p>
        </p:txBody>
      </p:sp>
      <p:sp>
        <p:nvSpPr>
          <p:cNvPr id="32" name="Shape 32"/>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3" name="Shape 33"/>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4" name="Shape 34"/>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body" idx="1"/>
          </p:nvPr>
        </p:nvSpPr>
        <p:spPr>
          <a:xfrm>
            <a:off x="1331640" y="1535112"/>
            <a:ext cx="3528390" cy="639762"/>
          </a:xfrm>
          <a:prstGeom prst="rect">
            <a:avLst/>
          </a:prstGeom>
          <a:noFill/>
          <a:ln>
            <a:noFill/>
          </a:ln>
        </p:spPr>
        <p:txBody>
          <a:bodyPr lIns="91425" tIns="91425" rIns="91425" bIns="91425" anchor="b" anchorCtr="0"/>
          <a:lstStyle>
            <a:lvl1pPr marL="0" indent="0" algn="ctr"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38" name="Shape 38"/>
          <p:cNvSpPr txBox="1">
            <a:spLocks noGrp="1"/>
          </p:cNvSpPr>
          <p:nvPr>
            <p:ph type="body" idx="2"/>
          </p:nvPr>
        </p:nvSpPr>
        <p:spPr>
          <a:xfrm>
            <a:off x="1331640" y="2174875"/>
            <a:ext cx="3528390" cy="39512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 name="Shape 39"/>
          <p:cNvSpPr txBox="1">
            <a:spLocks noGrp="1"/>
          </p:cNvSpPr>
          <p:nvPr>
            <p:ph type="body" idx="3"/>
          </p:nvPr>
        </p:nvSpPr>
        <p:spPr>
          <a:xfrm>
            <a:off x="5004048" y="1535112"/>
            <a:ext cx="3682752"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0" name="Shape 40"/>
          <p:cNvSpPr txBox="1">
            <a:spLocks noGrp="1"/>
          </p:cNvSpPr>
          <p:nvPr>
            <p:ph type="body" idx="4"/>
          </p:nvPr>
        </p:nvSpPr>
        <p:spPr>
          <a:xfrm>
            <a:off x="5004048" y="2174875"/>
            <a:ext cx="3682752" cy="39512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 name="Shape 41"/>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2" name="Shape 42"/>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3" name="Shape 43"/>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7" name="Shape 47"/>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8" name="Shape 48"/>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49"/>
        <p:cNvGrpSpPr/>
        <p:nvPr/>
      </p:nvGrpSpPr>
      <p:grpSpPr>
        <a:xfrm>
          <a:off x="0" y="0"/>
          <a:ext cx="0" cy="0"/>
          <a:chOff x="0" y="0"/>
          <a:chExt cx="0" cy="0"/>
        </a:xfrm>
      </p:grpSpPr>
      <p:sp>
        <p:nvSpPr>
          <p:cNvPr id="50" name="Shape 50"/>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1" name="Shape 51"/>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2" name="Shape 52"/>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3050"/>
            <a:ext cx="3008313" cy="1162048"/>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1"/>
          </p:nvPr>
        </p:nvSpPr>
        <p:spPr>
          <a:xfrm>
            <a:off x="3575050" y="273050"/>
            <a:ext cx="5111750" cy="5853111"/>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57" name="Shape 57"/>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8" name="Shape 58"/>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9" name="Shape 59"/>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2109934" y="4800600"/>
            <a:ext cx="5486399" cy="566736"/>
          </a:xfrm>
          <a:prstGeom prst="rect">
            <a:avLst/>
          </a:prstGeom>
          <a:noFill/>
          <a:ln>
            <a:noFill/>
          </a:ln>
        </p:spPr>
        <p:txBody>
          <a:bodyPr lIns="91425" tIns="91425" rIns="91425" bIns="91425" anchor="b" anchorCtr="0"/>
          <a:lstStyle>
            <a:lvl1pPr algn="ct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a:spLocks noGrp="1"/>
          </p:cNvSpPr>
          <p:nvPr>
            <p:ph type="pic" idx="2"/>
          </p:nvPr>
        </p:nvSpPr>
        <p:spPr>
          <a:xfrm>
            <a:off x="2109934" y="612775"/>
            <a:ext cx="5486399" cy="4114800"/>
          </a:xfrm>
          <a:prstGeom prst="rect">
            <a:avLst/>
          </a:prstGeom>
          <a:noFill/>
          <a:ln>
            <a:noFill/>
          </a:ln>
        </p:spPr>
      </p:sp>
      <p:sp>
        <p:nvSpPr>
          <p:cNvPr id="63" name="Shape 63"/>
          <p:cNvSpPr txBox="1">
            <a:spLocks noGrp="1"/>
          </p:cNvSpPr>
          <p:nvPr>
            <p:ph type="body" idx="1"/>
          </p:nvPr>
        </p:nvSpPr>
        <p:spPr>
          <a:xfrm>
            <a:off x="2109934" y="5367337"/>
            <a:ext cx="5486399" cy="804861"/>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4" name="Shape 64"/>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5" name="Shape 65"/>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6" name="Shape 66"/>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6A221D"/>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 name="Shape 6"/>
          <p:cNvSpPr txBox="1">
            <a:spLocks noGrp="1"/>
          </p:cNvSpPr>
          <p:nvPr>
            <p:ph type="body" idx="1"/>
          </p:nvPr>
        </p:nvSpPr>
        <p:spPr>
          <a:xfrm>
            <a:off x="1331640" y="1600200"/>
            <a:ext cx="7355159" cy="4525963"/>
          </a:xfrm>
          <a:prstGeom prst="rect">
            <a:avLst/>
          </a:prstGeom>
          <a:noFill/>
          <a:ln>
            <a:noFill/>
          </a:ln>
        </p:spPr>
        <p:txBody>
          <a:bodyPr lIns="91425" tIns="91425" rIns="91425" bIns="91425" anchor="t" anchorCtr="0"/>
          <a:lstStyle>
            <a:lvl1pPr marL="342900" marR="0" indent="-50800" algn="l" rtl="0">
              <a:lnSpc>
                <a:spcPct val="100000"/>
              </a:lnSpc>
              <a:spcBef>
                <a:spcPts val="640"/>
              </a:spcBef>
              <a:spcAft>
                <a:spcPts val="0"/>
              </a:spcAft>
              <a:buClr>
                <a:srgbClr val="6A221D"/>
              </a:buClr>
              <a:buFont typeface="Arial"/>
              <a:buChar char="•"/>
              <a:defRPr/>
            </a:lvl1pPr>
            <a:lvl2pPr marL="742950" marR="0" indent="-19050" algn="l" rtl="0">
              <a:lnSpc>
                <a:spcPct val="100000"/>
              </a:lnSpc>
              <a:spcBef>
                <a:spcPts val="560"/>
              </a:spcBef>
              <a:spcAft>
                <a:spcPts val="0"/>
              </a:spcAft>
              <a:buClr>
                <a:srgbClr val="6A221D"/>
              </a:buClr>
              <a:buFont typeface="Arial"/>
              <a:buChar char="–"/>
              <a:defRPr/>
            </a:lvl2pPr>
            <a:lvl3pPr marL="1143000" marR="0" indent="12700" algn="l" rtl="0">
              <a:lnSpc>
                <a:spcPct val="100000"/>
              </a:lnSpc>
              <a:spcBef>
                <a:spcPts val="480"/>
              </a:spcBef>
              <a:spcAft>
                <a:spcPts val="0"/>
              </a:spcAft>
              <a:buClr>
                <a:srgbClr val="6A221D"/>
              </a:buClr>
              <a:buFont typeface="Arial"/>
              <a:buChar char="•"/>
              <a:defRPr/>
            </a:lvl3pPr>
            <a:lvl4pPr marL="1600200" marR="0" indent="-12700" algn="l" rtl="0">
              <a:lnSpc>
                <a:spcPct val="100000"/>
              </a:lnSpc>
              <a:spcBef>
                <a:spcPts val="400"/>
              </a:spcBef>
              <a:spcAft>
                <a:spcPts val="0"/>
              </a:spcAft>
              <a:buClr>
                <a:srgbClr val="6A221D"/>
              </a:buClr>
              <a:buFont typeface="Arial"/>
              <a:buChar char="–"/>
              <a:defRPr/>
            </a:lvl4pPr>
            <a:lvl5pPr marL="2057400" marR="0" indent="-12700" algn="l" rtl="0">
              <a:lnSpc>
                <a:spcPct val="100000"/>
              </a:lnSpc>
              <a:spcBef>
                <a:spcPts val="400"/>
              </a:spcBef>
              <a:spcAft>
                <a:spcPts val="0"/>
              </a:spcAft>
              <a:buClr>
                <a:srgbClr val="6A221D"/>
              </a:buClr>
              <a:buFont typeface="Arial"/>
              <a:buChar char="»"/>
              <a:defRPr/>
            </a:lvl5pPr>
            <a:lvl6pPr marL="2514600" marR="0" indent="-12700" algn="l" rtl="0">
              <a:lnSpc>
                <a:spcPct val="100000"/>
              </a:lnSpc>
              <a:spcBef>
                <a:spcPts val="400"/>
              </a:spcBef>
              <a:spcAft>
                <a:spcPts val="0"/>
              </a:spcAft>
              <a:buClr>
                <a:schemeClr val="dk1"/>
              </a:buClr>
              <a:buFont typeface="Arial"/>
              <a:buChar char="•"/>
              <a:defRPr/>
            </a:lvl6pPr>
            <a:lvl7pPr marL="2971800" marR="0" indent="-12700" algn="l" rtl="0">
              <a:lnSpc>
                <a:spcPct val="100000"/>
              </a:lnSpc>
              <a:spcBef>
                <a:spcPts val="400"/>
              </a:spcBef>
              <a:spcAft>
                <a:spcPts val="0"/>
              </a:spcAft>
              <a:buClr>
                <a:schemeClr val="dk1"/>
              </a:buClr>
              <a:buFont typeface="Arial"/>
              <a:buChar char="•"/>
              <a:defRPr/>
            </a:lvl7pPr>
            <a:lvl8pPr marL="3429000" marR="0" indent="-12700" algn="l" rtl="0">
              <a:lnSpc>
                <a:spcPct val="100000"/>
              </a:lnSpc>
              <a:spcBef>
                <a:spcPts val="400"/>
              </a:spcBef>
              <a:spcAft>
                <a:spcPts val="0"/>
              </a:spcAft>
              <a:buClr>
                <a:schemeClr val="dk1"/>
              </a:buClr>
              <a:buFont typeface="Arial"/>
              <a:buChar char="•"/>
              <a:defRPr/>
            </a:lvl8pPr>
            <a:lvl9pPr marL="3886200" marR="0" indent="-12700" algn="l" rtl="0">
              <a:lnSpc>
                <a:spcPct val="100000"/>
              </a:lnSpc>
              <a:spcBef>
                <a:spcPts val="400"/>
              </a:spcBef>
              <a:spcAft>
                <a:spcPts val="0"/>
              </a:spcAft>
              <a:buClr>
                <a:schemeClr val="dk1"/>
              </a:buClr>
              <a:buFont typeface="Arial"/>
              <a:buChar char="•"/>
              <a:defRPr/>
            </a:lvl9pPr>
          </a:lstStyle>
          <a:p>
            <a:endParaRPr/>
          </a:p>
        </p:txBody>
      </p:sp>
      <p:sp>
        <p:nvSpPr>
          <p:cNvPr id="7" name="Shape 7"/>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8" name="Shape 8"/>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9" name="Shape 9"/>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economia.unam.mx/profesores/aaparicio/Econom%C3%ADa.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sedena.gob.mx/pdf/momentos/fasciculo_7.pdf" TargetMode="External"/><Relationship Id="rId4" Type="http://schemas.openxmlformats.org/officeDocument/2006/relationships/hyperlink" Target="http://www.uaeh.edu.mx/docencia/P_Lectura/prepa4/2014/1/Ensayo%20-%20Revolucion%20Mexicana.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ctrTitle"/>
          </p:nvPr>
        </p:nvSpPr>
        <p:spPr>
          <a:xfrm>
            <a:off x="1403648" y="1785925"/>
            <a:ext cx="7054552" cy="1470023"/>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UNIVERSIDAD AUTÓNOMA DEL ESTADO DE HIDALGO</a:t>
            </a:r>
          </a:p>
        </p:txBody>
      </p:sp>
      <p:sp>
        <p:nvSpPr>
          <p:cNvPr id="69" name="Shape 69"/>
          <p:cNvSpPr txBox="1">
            <a:spLocks noGrp="1"/>
          </p:cNvSpPr>
          <p:nvPr>
            <p:ph type="subTitle" idx="1"/>
          </p:nvPr>
        </p:nvSpPr>
        <p:spPr>
          <a:xfrm>
            <a:off x="1371600" y="4105292"/>
            <a:ext cx="7088830" cy="17526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C0C0C"/>
              </a:buClr>
              <a:buSzPct val="25000"/>
              <a:buFont typeface="Arial"/>
              <a:buNone/>
            </a:pPr>
            <a:r>
              <a:rPr lang="es-ES" sz="3200" b="1" i="0" u="none" strike="noStrike" cap="none" baseline="0" dirty="0">
                <a:solidFill>
                  <a:srgbClr val="632423"/>
                </a:solidFill>
                <a:latin typeface="Arial"/>
                <a:ea typeface="Arial"/>
                <a:cs typeface="Arial"/>
                <a:sym typeface="Arial"/>
              </a:rPr>
              <a:t>Instituto de Ciencias Económico Administrativas</a:t>
            </a: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1372485" y="660400"/>
            <a:ext cx="7485795" cy="5768996"/>
          </a:xfrm>
          <a:prstGeom prst="rect">
            <a:avLst/>
          </a:prstGeom>
          <a:noFill/>
          <a:ln>
            <a:noFill/>
          </a:ln>
        </p:spPr>
        <p:txBody>
          <a:bodyPr lIns="91425" tIns="45700" rIns="91425" bIns="45700" anchor="t" anchorCtr="0">
            <a:noAutofit/>
          </a:bodyPr>
          <a:lstStyle/>
          <a:p>
            <a:pPr marL="742950" marR="0" lvl="1" indent="-285750" algn="l" rtl="0">
              <a:lnSpc>
                <a:spcPct val="100000"/>
              </a:lnSpc>
              <a:spcBef>
                <a:spcPts val="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Área Académica: Licenciatura en </a:t>
            </a:r>
            <a:r>
              <a:rPr lang="es-ES" sz="2800" b="0" i="0" u="none" strike="noStrike" cap="none" baseline="0" dirty="0" smtClean="0">
                <a:solidFill>
                  <a:srgbClr val="6A221D"/>
                </a:solidFill>
                <a:latin typeface="Arial"/>
                <a:ea typeface="Arial"/>
                <a:cs typeface="Arial"/>
                <a:sym typeface="Arial"/>
              </a:rPr>
              <a:t>Economía</a:t>
            </a:r>
          </a:p>
          <a:p>
            <a:pPr marL="742950" marR="0" lvl="1" indent="-285750" algn="l" rtl="0">
              <a:lnSpc>
                <a:spcPct val="100000"/>
              </a:lnSpc>
              <a:spcBef>
                <a:spcPts val="0"/>
              </a:spcBef>
              <a:spcAft>
                <a:spcPts val="0"/>
              </a:spcAft>
              <a:buClr>
                <a:srgbClr val="6A221D"/>
              </a:buClr>
              <a:buSzPct val="100000"/>
              <a:buFont typeface="Arial"/>
              <a:buChar char="–"/>
            </a:pPr>
            <a:endParaRPr lang="es-ES" sz="2800" b="0" i="0" u="none" strike="noStrike" cap="none" baseline="0" dirty="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Tema: Revolución Mexicana y el Periodo Post-Revolucionario.(1911-1934</a:t>
            </a:r>
            <a:r>
              <a:rPr lang="es-ES" sz="2800" b="0" i="0" u="none" strike="noStrike" cap="none" baseline="0" dirty="0" smtClean="0">
                <a:solidFill>
                  <a:srgbClr val="6A221D"/>
                </a:solidFill>
                <a:latin typeface="Arial"/>
                <a:ea typeface="Arial"/>
                <a:cs typeface="Arial"/>
                <a:sym typeface="Arial"/>
              </a:rPr>
              <a:t>)</a:t>
            </a:r>
          </a:p>
          <a:p>
            <a:pPr marL="742950" marR="0" lvl="1" indent="-285750" algn="l" rtl="0">
              <a:lnSpc>
                <a:spcPct val="100000"/>
              </a:lnSpc>
              <a:spcBef>
                <a:spcPts val="560"/>
              </a:spcBef>
              <a:spcAft>
                <a:spcPts val="0"/>
              </a:spcAft>
              <a:buClr>
                <a:srgbClr val="6A221D"/>
              </a:buClr>
              <a:buSzPct val="100000"/>
              <a:buFont typeface="Arial"/>
              <a:buChar char="–"/>
            </a:pPr>
            <a:endParaRPr lang="es-ES" sz="2800" b="0" i="0" u="none" strike="noStrike" cap="none" baseline="0" dirty="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Materia: Historia comparada de la Economía Mexicana.</a:t>
            </a:r>
          </a:p>
          <a:p>
            <a:pPr marL="742950" marR="0" lvl="1" indent="-158750" algn="l" rtl="0">
              <a:lnSpc>
                <a:spcPct val="100000"/>
              </a:lnSpc>
              <a:spcBef>
                <a:spcPts val="400"/>
              </a:spcBef>
              <a:spcAft>
                <a:spcPts val="0"/>
              </a:spcAft>
              <a:buClr>
                <a:srgbClr val="6A221D"/>
              </a:buClr>
              <a:buFont typeface="Arial"/>
              <a:buNone/>
            </a:pPr>
            <a:endParaRPr sz="2000" b="1" i="0" u="none" strike="noStrike" cap="none" baseline="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smtClean="0">
                <a:solidFill>
                  <a:srgbClr val="6A221D"/>
                </a:solidFill>
                <a:latin typeface="Arial"/>
                <a:ea typeface="Arial"/>
                <a:cs typeface="Arial"/>
                <a:sym typeface="Arial"/>
              </a:rPr>
              <a:t>Profesor: </a:t>
            </a:r>
            <a:r>
              <a:rPr lang="es-ES" sz="2800" b="0" i="0" u="none" strike="noStrike" cap="none" baseline="0" dirty="0">
                <a:solidFill>
                  <a:srgbClr val="6A221D"/>
                </a:solidFill>
                <a:latin typeface="Arial"/>
                <a:ea typeface="Arial"/>
                <a:cs typeface="Arial"/>
                <a:sym typeface="Arial"/>
              </a:rPr>
              <a:t>Elías Gaona Rivera</a:t>
            </a:r>
          </a:p>
          <a:p>
            <a:pPr marL="742950" marR="0" lvl="1" indent="-158750" algn="l" rtl="0">
              <a:lnSpc>
                <a:spcPct val="100000"/>
              </a:lnSpc>
              <a:spcBef>
                <a:spcPts val="400"/>
              </a:spcBef>
              <a:spcAft>
                <a:spcPts val="0"/>
              </a:spcAft>
              <a:buClr>
                <a:srgbClr val="6A221D"/>
              </a:buClr>
              <a:buFont typeface="Arial"/>
              <a:buNone/>
            </a:pPr>
            <a:endParaRPr sz="2000" b="0" i="0" u="none" strike="noStrike" cap="none" baseline="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Periodo: Enero-Junio 2015</a:t>
            </a:r>
          </a:p>
          <a:p>
            <a:pPr marL="342900" marR="0" lvl="0" indent="-139700" algn="l" rtl="0">
              <a:lnSpc>
                <a:spcPct val="100000"/>
              </a:lnSpc>
              <a:spcBef>
                <a:spcPts val="640"/>
              </a:spcBef>
              <a:spcAft>
                <a:spcPts val="0"/>
              </a:spcAft>
              <a:buClr>
                <a:srgbClr val="6A221D"/>
              </a:buClr>
              <a:buFont typeface="Arial"/>
              <a:buNone/>
            </a:pPr>
            <a:endParaRPr sz="3200" b="0" i="0" u="none" strike="noStrike" cap="none" baseline="0">
              <a:solidFill>
                <a:srgbClr val="6A221D"/>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2800" b="1" i="0" u="sng" strike="noStrike" cap="none" baseline="0" dirty="0">
                <a:solidFill>
                  <a:srgbClr val="6A221D"/>
                </a:solidFill>
                <a:latin typeface="Arial"/>
                <a:ea typeface="Arial"/>
                <a:cs typeface="Arial"/>
                <a:sym typeface="Arial"/>
              </a:rPr>
              <a:t>Tema:</a:t>
            </a:r>
            <a:r>
              <a:rPr lang="es-ES" sz="2800" b="1" i="0" strike="noStrike" cap="none" baseline="0" dirty="0">
                <a:solidFill>
                  <a:srgbClr val="6A221D"/>
                </a:solidFill>
                <a:latin typeface="Arial"/>
                <a:ea typeface="Arial"/>
                <a:cs typeface="Arial"/>
                <a:sym typeface="Arial"/>
              </a:rPr>
              <a:t> Mexican Revolution and Post- </a:t>
            </a:r>
            <a:r>
              <a:rPr lang="es-ES" sz="2800" b="1" i="0" strike="noStrike" cap="none" baseline="0" dirty="0" err="1">
                <a:solidFill>
                  <a:srgbClr val="6A221D"/>
                </a:solidFill>
                <a:latin typeface="Arial"/>
                <a:ea typeface="Arial"/>
                <a:cs typeface="Arial"/>
                <a:sym typeface="Arial"/>
              </a:rPr>
              <a:t>Revolutionary</a:t>
            </a:r>
            <a:r>
              <a:rPr lang="es-ES" sz="2800" b="1" i="0" strike="noStrike" cap="none" baseline="0" dirty="0">
                <a:solidFill>
                  <a:srgbClr val="6A221D"/>
                </a:solidFill>
                <a:latin typeface="Arial"/>
                <a:ea typeface="Arial"/>
                <a:cs typeface="Arial"/>
                <a:sym typeface="Arial"/>
              </a:rPr>
              <a:t> </a:t>
            </a:r>
            <a:r>
              <a:rPr lang="es-ES" sz="2800" b="1" i="0" strike="noStrike" cap="none" baseline="0" dirty="0" err="1">
                <a:solidFill>
                  <a:srgbClr val="6A221D"/>
                </a:solidFill>
                <a:latin typeface="Arial"/>
                <a:ea typeface="Arial"/>
                <a:cs typeface="Arial"/>
                <a:sym typeface="Arial"/>
              </a:rPr>
              <a:t>Period</a:t>
            </a:r>
            <a:r>
              <a:rPr lang="es-ES" sz="2800" b="1" i="0" strike="noStrike" cap="none" baseline="0" dirty="0">
                <a:solidFill>
                  <a:srgbClr val="6A221D"/>
                </a:solidFill>
                <a:latin typeface="Arial"/>
                <a:ea typeface="Arial"/>
                <a:cs typeface="Arial"/>
                <a:sym typeface="Arial"/>
              </a:rPr>
              <a:t> (1911-1934).</a:t>
            </a:r>
          </a:p>
        </p:txBody>
      </p:sp>
      <p:sp>
        <p:nvSpPr>
          <p:cNvPr id="86" name="Shape 86"/>
          <p:cNvSpPr txBox="1">
            <a:spLocks noGrp="1"/>
          </p:cNvSpPr>
          <p:nvPr>
            <p:ph type="body" idx="1"/>
          </p:nvPr>
        </p:nvSpPr>
        <p:spPr>
          <a:xfrm>
            <a:off x="1331640" y="1600200"/>
            <a:ext cx="7355099" cy="4526100"/>
          </a:xfrm>
          <a:prstGeom prst="rect">
            <a:avLst/>
          </a:prstGeom>
          <a:noFill/>
          <a:ln>
            <a:noFill/>
          </a:ln>
        </p:spPr>
        <p:txBody>
          <a:bodyPr lIns="91425" tIns="45700" rIns="91425" bIns="45700" anchor="t" anchorCtr="0">
            <a:noAutofit/>
          </a:bodyPr>
          <a:lstStyle/>
          <a:p>
            <a:pPr marL="342900" marR="0" lvl="0" indent="-342900" algn="ctr" rtl="0">
              <a:lnSpc>
                <a:spcPct val="75000"/>
              </a:lnSpc>
              <a:spcBef>
                <a:spcPts val="0"/>
              </a:spcBef>
              <a:spcAft>
                <a:spcPts val="0"/>
              </a:spcAft>
              <a:buClr>
                <a:srgbClr val="6A221D"/>
              </a:buClr>
              <a:buSzPct val="25000"/>
              <a:buFont typeface="Arial"/>
              <a:buNone/>
            </a:pPr>
            <a:r>
              <a:rPr lang="es-ES" sz="2250" b="1" i="0" u="sng" strike="noStrike" cap="none" baseline="0" dirty="0">
                <a:solidFill>
                  <a:srgbClr val="6A221D"/>
                </a:solidFill>
                <a:latin typeface="Arial"/>
                <a:ea typeface="Arial"/>
                <a:cs typeface="Arial"/>
                <a:sym typeface="Arial"/>
              </a:rPr>
              <a:t> </a:t>
            </a:r>
            <a:r>
              <a:rPr lang="es-ES" sz="2250" b="1" i="0" u="sng" strike="noStrike" cap="none" baseline="0" dirty="0" err="1">
                <a:solidFill>
                  <a:srgbClr val="6A221D"/>
                </a:solidFill>
                <a:latin typeface="Arial"/>
                <a:ea typeface="Arial"/>
                <a:cs typeface="Arial"/>
                <a:sym typeface="Arial"/>
              </a:rPr>
              <a:t>Abstract</a:t>
            </a:r>
            <a:r>
              <a:rPr lang="es-ES" sz="2250" b="1" i="0" u="sng" strike="noStrike" cap="none" baseline="0" dirty="0">
                <a:solidFill>
                  <a:srgbClr val="6A221D"/>
                </a:solidFill>
                <a:latin typeface="Arial"/>
                <a:ea typeface="Arial"/>
                <a:cs typeface="Arial"/>
                <a:sym typeface="Arial"/>
              </a:rPr>
              <a:t>:</a:t>
            </a:r>
          </a:p>
          <a:p>
            <a:pPr marL="342900" marR="0" lvl="0" indent="-342900" algn="just" rtl="0">
              <a:lnSpc>
                <a:spcPct val="75000"/>
              </a:lnSpc>
              <a:spcBef>
                <a:spcPts val="0"/>
              </a:spcBef>
              <a:spcAft>
                <a:spcPts val="0"/>
              </a:spcAft>
              <a:buClr>
                <a:schemeClr val="dk1"/>
              </a:buClr>
              <a:buFont typeface="Arial"/>
              <a:buNone/>
            </a:pPr>
            <a:endParaRPr sz="2250" b="1" i="0" u="sng" strike="noStrike" cap="none" baseline="0">
              <a:solidFill>
                <a:srgbClr val="6A221D"/>
              </a:solidFill>
              <a:latin typeface="Arial"/>
              <a:ea typeface="Arial"/>
              <a:cs typeface="Arial"/>
              <a:sym typeface="Arial"/>
            </a:endParaRPr>
          </a:p>
          <a:p>
            <a:pPr marL="0" marR="0" lvl="0" indent="0" algn="just" rtl="0">
              <a:spcBef>
                <a:spcPts val="0"/>
              </a:spcBef>
              <a:spcAft>
                <a:spcPts val="0"/>
              </a:spcAft>
              <a:buClr>
                <a:schemeClr val="dk1"/>
              </a:buClr>
              <a:buSzPct val="25000"/>
              <a:buFont typeface="Arial"/>
              <a:buNone/>
            </a:pP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following</a:t>
            </a:r>
            <a:r>
              <a:rPr lang="es-ES" sz="2250" b="0" i="0" u="none" strike="noStrike" cap="none" baseline="0" dirty="0">
                <a:solidFill>
                  <a:srgbClr val="6A221D"/>
                </a:solidFill>
                <a:latin typeface="Arial"/>
                <a:ea typeface="Arial"/>
                <a:cs typeface="Arial"/>
                <a:sym typeface="Arial"/>
              </a:rPr>
              <a:t> material </a:t>
            </a:r>
            <a:r>
              <a:rPr lang="es-ES" sz="2250" b="0" i="0" u="none" strike="noStrike" cap="none" baseline="0" dirty="0" err="1">
                <a:solidFill>
                  <a:srgbClr val="6A221D"/>
                </a:solidFill>
                <a:latin typeface="Arial"/>
                <a:ea typeface="Arial"/>
                <a:cs typeface="Arial"/>
                <a:sym typeface="Arial"/>
              </a:rPr>
              <a:t>presents</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program</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Comparative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History</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Mexican</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smtClean="0">
                <a:solidFill>
                  <a:srgbClr val="6A221D"/>
                </a:solidFill>
                <a:latin typeface="Arial"/>
                <a:ea typeface="Arial"/>
                <a:cs typeface="Arial"/>
                <a:sym typeface="Arial"/>
              </a:rPr>
              <a:t>economy</a:t>
            </a:r>
            <a:r>
              <a:rPr lang="es-ES" sz="2250" b="0" i="0" u="none" strike="noStrike" cap="none" baseline="0" dirty="0" smtClean="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coursing</a:t>
            </a:r>
            <a:r>
              <a:rPr lang="es-ES" sz="2250" b="0" i="0" u="none" strike="noStrike" cap="none" baseline="0" dirty="0">
                <a:solidFill>
                  <a:srgbClr val="6A221D"/>
                </a:solidFill>
                <a:latin typeface="Arial"/>
                <a:ea typeface="Arial"/>
                <a:cs typeface="Arial"/>
                <a:sym typeface="Arial"/>
              </a:rPr>
              <a:t> in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second</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semester</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Bachelor</a:t>
            </a:r>
            <a:r>
              <a:rPr lang="es-ES" sz="2250" b="0" i="0" u="none" strike="noStrike" cap="none" baseline="0" dirty="0">
                <a:solidFill>
                  <a:srgbClr val="6A221D"/>
                </a:solidFill>
                <a:latin typeface="Arial"/>
                <a:ea typeface="Arial"/>
                <a:cs typeface="Arial"/>
                <a:sym typeface="Arial"/>
              </a:rPr>
              <a:t> in </a:t>
            </a:r>
            <a:r>
              <a:rPr lang="es-ES" sz="2250" b="0" i="0" u="none" strike="noStrike" cap="none" baseline="0" dirty="0" err="1">
                <a:solidFill>
                  <a:srgbClr val="6A221D"/>
                </a:solidFill>
                <a:latin typeface="Arial"/>
                <a:ea typeface="Arial"/>
                <a:cs typeface="Arial"/>
                <a:sym typeface="Arial"/>
              </a:rPr>
              <a:t>Economy</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We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study</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issues</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concerning</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economic</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Mexican</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smtClean="0">
                <a:solidFill>
                  <a:srgbClr val="6A221D"/>
                </a:solidFill>
                <a:latin typeface="Arial"/>
                <a:ea typeface="Arial"/>
                <a:cs typeface="Arial"/>
                <a:sym typeface="Arial"/>
              </a:rPr>
              <a:t>Revolution</a:t>
            </a:r>
            <a:r>
              <a:rPr lang="es-ES" sz="2250" b="0" i="0" u="none" strike="noStrike" cap="none" baseline="0" dirty="0" smtClean="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national</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covenant</a:t>
            </a:r>
            <a:r>
              <a:rPr lang="es-ES" sz="2250" dirty="0">
                <a:solidFill>
                  <a:srgbClr val="6A221D"/>
                </a:solidFill>
              </a:rPr>
              <a:t> and </a:t>
            </a:r>
            <a:r>
              <a:rPr lang="es-ES" sz="2250" dirty="0" err="1">
                <a:solidFill>
                  <a:srgbClr val="6A221D"/>
                </a:solidFill>
              </a:rPr>
              <a:t>the</a:t>
            </a:r>
            <a:r>
              <a:rPr lang="es-ES" sz="2250" dirty="0">
                <a:solidFill>
                  <a:srgbClr val="6A221D"/>
                </a:solidFill>
              </a:rPr>
              <a:t> </a:t>
            </a:r>
            <a:r>
              <a:rPr lang="es-ES" sz="2250" dirty="0" err="1">
                <a:solidFill>
                  <a:srgbClr val="6A221D"/>
                </a:solidFill>
              </a:rPr>
              <a:t>M</a:t>
            </a:r>
            <a:r>
              <a:rPr lang="es-ES" sz="2250" b="0" i="0" u="none" strike="noStrike" cap="none" baseline="0" dirty="0" err="1">
                <a:solidFill>
                  <a:srgbClr val="6A221D"/>
                </a:solidFill>
                <a:latin typeface="Arial"/>
                <a:ea typeface="Arial"/>
                <a:cs typeface="Arial"/>
                <a:sym typeface="Arial"/>
              </a:rPr>
              <a:t>aximato</a:t>
            </a:r>
            <a:r>
              <a:rPr lang="es-ES" sz="2250" b="0" i="0" u="none" strike="noStrike" cap="none" baseline="0" dirty="0">
                <a:solidFill>
                  <a:srgbClr val="6A221D"/>
                </a:solidFill>
                <a:latin typeface="Arial"/>
                <a:ea typeface="Arial"/>
                <a:cs typeface="Arial"/>
                <a:sym typeface="Arial"/>
              </a:rPr>
              <a:t> .</a:t>
            </a:r>
          </a:p>
          <a:p>
            <a:pPr marL="342900" marR="0" lvl="0" indent="-342900" algn="just" rtl="0">
              <a:spcBef>
                <a:spcPts val="0"/>
              </a:spcBef>
              <a:spcAft>
                <a:spcPts val="0"/>
              </a:spcAft>
              <a:buClr>
                <a:schemeClr val="dk1"/>
              </a:buClr>
              <a:buFont typeface="Arial"/>
              <a:buNone/>
            </a:pPr>
            <a:endParaRPr sz="2250">
              <a:solidFill>
                <a:srgbClr val="6A221D"/>
              </a:solidFill>
            </a:endParaRPr>
          </a:p>
          <a:p>
            <a:pPr marL="1608138" marR="0" lvl="0" indent="-1608138" algn="just" rtl="0">
              <a:spcBef>
                <a:spcPts val="0"/>
              </a:spcBef>
              <a:spcAft>
                <a:spcPts val="0"/>
              </a:spcAft>
              <a:buClr>
                <a:schemeClr val="dk1"/>
              </a:buClr>
              <a:buSzPct val="25000"/>
              <a:buFont typeface="Arial"/>
              <a:buNone/>
            </a:pPr>
            <a:r>
              <a:rPr lang="es-ES" sz="2250" b="1" i="0" u="sng" strike="noStrike" cap="none" baseline="0" dirty="0" err="1">
                <a:solidFill>
                  <a:srgbClr val="6A221D"/>
                </a:solidFill>
                <a:latin typeface="Arial"/>
                <a:ea typeface="Arial"/>
                <a:cs typeface="Arial"/>
                <a:sym typeface="Arial"/>
              </a:rPr>
              <a:t>Keywords</a:t>
            </a:r>
            <a:r>
              <a:rPr lang="es-ES" sz="2250" b="1" i="0" u="sng" strike="noStrike" cap="none" baseline="0" dirty="0">
                <a:solidFill>
                  <a:srgbClr val="6A221D"/>
                </a:solidFill>
                <a:latin typeface="Arial"/>
                <a:ea typeface="Arial"/>
                <a:cs typeface="Arial"/>
                <a:sym typeface="Arial"/>
              </a:rPr>
              <a:t>:</a:t>
            </a:r>
            <a:r>
              <a:rPr lang="es-ES" sz="2250" b="1" i="0" strike="noStrike" cap="none" baseline="0" dirty="0">
                <a:solidFill>
                  <a:srgbClr val="6A221D"/>
                </a:solidFill>
                <a:latin typeface="Arial"/>
                <a:ea typeface="Arial"/>
                <a:cs typeface="Arial"/>
                <a:sym typeface="Arial"/>
              </a:rPr>
              <a:t> </a:t>
            </a:r>
            <a:r>
              <a:rPr lang="es-ES" sz="2250" b="0" i="0" u="none" strike="noStrike" cap="none" baseline="0" dirty="0" smtClean="0">
                <a:solidFill>
                  <a:srgbClr val="6A221D"/>
                </a:solidFill>
                <a:latin typeface="Arial"/>
                <a:ea typeface="Arial"/>
                <a:cs typeface="Arial"/>
                <a:sym typeface="Arial"/>
              </a:rPr>
              <a:t>Colonial </a:t>
            </a:r>
            <a:r>
              <a:rPr lang="es-ES" sz="2250" b="0" i="0" u="none" strike="noStrike" cap="none" baseline="0" dirty="0" err="1" smtClean="0">
                <a:solidFill>
                  <a:srgbClr val="6A221D"/>
                </a:solidFill>
                <a:latin typeface="Arial"/>
                <a:ea typeface="Arial"/>
                <a:cs typeface="Arial"/>
                <a:sym typeface="Arial"/>
              </a:rPr>
              <a:t>economy</a:t>
            </a:r>
            <a:r>
              <a:rPr lang="es-ES" sz="2250" b="0" i="0" u="none" strike="noStrike" cap="none" baseline="0" dirty="0" smtClean="0">
                <a:solidFill>
                  <a:srgbClr val="6A221D"/>
                </a:solidFill>
                <a:latin typeface="Arial"/>
                <a:ea typeface="Arial"/>
                <a:cs typeface="Arial"/>
                <a:sym typeface="Arial"/>
              </a:rPr>
              <a:t>, </a:t>
            </a:r>
            <a:r>
              <a:rPr lang="es-ES" sz="2250" b="0" i="0" u="none" strike="noStrike" cap="none" baseline="0" dirty="0">
                <a:solidFill>
                  <a:srgbClr val="6A221D"/>
                </a:solidFill>
                <a:latin typeface="Arial"/>
                <a:ea typeface="Arial"/>
                <a:cs typeface="Arial"/>
                <a:sym typeface="Arial"/>
              </a:rPr>
              <a:t>Independence, Bourbon </a:t>
            </a:r>
            <a:r>
              <a:rPr lang="es-ES" sz="2250" b="0" i="0" u="none" strike="noStrike" cap="none" baseline="0" dirty="0" err="1" smtClean="0">
                <a:solidFill>
                  <a:srgbClr val="6A221D"/>
                </a:solidFill>
                <a:latin typeface="Arial"/>
                <a:ea typeface="Arial"/>
                <a:cs typeface="Arial"/>
                <a:sym typeface="Arial"/>
              </a:rPr>
              <a:t>Reforms</a:t>
            </a:r>
            <a:r>
              <a:rPr lang="es-ES" sz="2250" b="0" i="0" u="none" strike="noStrike" cap="none" baseline="0" dirty="0" smtClean="0">
                <a:solidFill>
                  <a:srgbClr val="6A221D"/>
                </a:solidFill>
                <a:latin typeface="Arial"/>
                <a:ea typeface="Arial"/>
                <a:cs typeface="Arial"/>
                <a:sym typeface="Arial"/>
              </a:rPr>
              <a:t>. </a:t>
            </a:r>
            <a:endParaRPr lang="es-ES" sz="2250" b="0" i="0" u="none" strike="noStrike" cap="none" baseline="0" dirty="0">
              <a:solidFill>
                <a:srgbClr val="6A221D"/>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Aspectos económicos del periodo.</a:t>
            </a:r>
          </a:p>
        </p:txBody>
      </p:sp>
      <p:sp>
        <p:nvSpPr>
          <p:cNvPr id="92" name="Shape 92"/>
          <p:cNvSpPr txBox="1">
            <a:spLocks noGrp="1"/>
          </p:cNvSpPr>
          <p:nvPr>
            <p:ph type="body" idx="1"/>
          </p:nvPr>
        </p:nvSpPr>
        <p:spPr>
          <a:xfrm>
            <a:off x="1643041" y="1831995"/>
            <a:ext cx="7043756" cy="4525963"/>
          </a:xfrm>
          <a:prstGeom prst="rect">
            <a:avLst/>
          </a:prstGeom>
          <a:noFill/>
          <a:ln>
            <a:noFill/>
          </a:ln>
        </p:spPr>
        <p:txBody>
          <a:bodyPr lIns="91425" tIns="45700" rIns="91425" bIns="45700" anchor="t" anchorCtr="0">
            <a:noAutofit/>
          </a:bodyPr>
          <a:lstStyle/>
          <a:p>
            <a:pPr marL="173038" marR="0" lvl="0" indent="0" algn="just" rtl="0">
              <a:lnSpc>
                <a:spcPct val="100000"/>
              </a:lnSpc>
              <a:spcBef>
                <a:spcPts val="0"/>
              </a:spcBef>
              <a:spcAft>
                <a:spcPts val="0"/>
              </a:spcAft>
              <a:buClr>
                <a:srgbClr val="6A221D"/>
              </a:buClr>
              <a:buSzPct val="25000"/>
              <a:buFont typeface="Arial"/>
              <a:buNone/>
            </a:pPr>
            <a:r>
              <a:rPr lang="es-ES" sz="2250" dirty="0">
                <a:solidFill>
                  <a:srgbClr val="6A221D"/>
                </a:solidFill>
              </a:rPr>
              <a:t>Fue un conflicto armado, iniciado el 20 de noviembre de 1910 Se caracterizó por varios movimientos socialistas, liberales, anarquistas, populistas y agrarios. Aunque en principio era una lucha contra el orden establecido, con el tiempo se transformó en una guerra civil, la cual estaba bajo el férreo control del dictador Porfirio Díaz y aunque su política económica favoreció el progreso comercial y la producción mexicana, los beneficios se repartían entre los miembros de una oligarquía excluyente. (Ángeles</a:t>
            </a:r>
            <a:r>
              <a:rPr lang="es-ES" sz="2250" dirty="0" smtClean="0">
                <a:solidFill>
                  <a:srgbClr val="6A221D"/>
                </a:solidFill>
              </a:rPr>
              <a:t>, P</a:t>
            </a:r>
            <a:r>
              <a:rPr lang="es-ES" sz="2250" dirty="0">
                <a:solidFill>
                  <a:srgbClr val="6A221D"/>
                </a:solidFill>
              </a:rPr>
              <a:t>. 2014)</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Aspectos económicos del periodo.</a:t>
            </a:r>
          </a:p>
        </p:txBody>
      </p:sp>
      <p:sp>
        <p:nvSpPr>
          <p:cNvPr id="98" name="Shape 98"/>
          <p:cNvSpPr/>
          <p:nvPr/>
        </p:nvSpPr>
        <p:spPr>
          <a:xfrm>
            <a:off x="1643050" y="1600200"/>
            <a:ext cx="3638400" cy="3043246"/>
          </a:xfrm>
          <a:prstGeom prst="rect">
            <a:avLst/>
          </a:prstGeom>
          <a:solidFill>
            <a:schemeClr val="lt1"/>
          </a:solidFill>
          <a:ln w="19050" cap="flat" cmpd="sng">
            <a:solidFill>
              <a:srgbClr val="660000"/>
            </a:solidFill>
            <a:prstDash val="solid"/>
            <a:round/>
            <a:headEnd type="none" w="med" len="med"/>
            <a:tailEnd type="none" w="med" len="med"/>
          </a:ln>
        </p:spPr>
        <p:txBody>
          <a:bodyPr lIns="91425" tIns="91425" rIns="91425" bIns="91425" anchor="ctr" anchorCtr="0">
            <a:noAutofit/>
          </a:bodyPr>
          <a:lstStyle/>
          <a:p>
            <a:pPr algn="just">
              <a:spcBef>
                <a:spcPts val="0"/>
              </a:spcBef>
              <a:buNone/>
            </a:pPr>
            <a:r>
              <a:rPr lang="es-ES" sz="1600" dirty="0">
                <a:solidFill>
                  <a:srgbClr val="660000"/>
                </a:solidFill>
              </a:rPr>
              <a:t> En 1905 se abandonó el patrón bimetálico, que volvió las relaciones mercantiles más rígidas e hizo más vulnerable a la economía nacional ante las oscilaciones en el mercado mundial del precio de los metales preciosos, además de desatar la especulación cambiaria. En esos años la política económica tuvo un efecto procíclico que aceleró la tendencia decreciente de la producción</a:t>
            </a:r>
          </a:p>
        </p:txBody>
      </p:sp>
      <p:sp>
        <p:nvSpPr>
          <p:cNvPr id="99" name="Shape 99"/>
          <p:cNvSpPr/>
          <p:nvPr/>
        </p:nvSpPr>
        <p:spPr>
          <a:xfrm>
            <a:off x="1690600" y="4866358"/>
            <a:ext cx="3543300" cy="1491600"/>
          </a:xfrm>
          <a:prstGeom prst="rect">
            <a:avLst/>
          </a:prstGeom>
          <a:solidFill>
            <a:schemeClr val="lt1"/>
          </a:solidFill>
          <a:ln w="19050" cap="flat" cmpd="sng">
            <a:solidFill>
              <a:srgbClr val="660000"/>
            </a:solidFill>
            <a:prstDash val="solid"/>
            <a:round/>
            <a:headEnd type="none" w="med" len="med"/>
            <a:tailEnd type="none" w="med" len="med"/>
          </a:ln>
        </p:spPr>
        <p:txBody>
          <a:bodyPr lIns="91425" tIns="91425" rIns="91425" bIns="91425" anchor="ctr" anchorCtr="0">
            <a:noAutofit/>
          </a:bodyPr>
          <a:lstStyle/>
          <a:p>
            <a:pPr lvl="0" algn="just" rtl="0">
              <a:spcBef>
                <a:spcPts val="0"/>
              </a:spcBef>
              <a:buNone/>
            </a:pPr>
            <a:r>
              <a:rPr lang="es-ES" sz="1600" dirty="0">
                <a:solidFill>
                  <a:srgbClr val="660000"/>
                </a:solidFill>
              </a:rPr>
              <a:t> Hubo una crisis agrícola a consecuencia de las sequías de 1908-1909, lo que elevó el precio de los principales productos alimenticios para el mercado interno. </a:t>
            </a:r>
          </a:p>
        </p:txBody>
      </p:sp>
      <p:sp>
        <p:nvSpPr>
          <p:cNvPr id="100" name="Shape 100"/>
          <p:cNvSpPr/>
          <p:nvPr/>
        </p:nvSpPr>
        <p:spPr>
          <a:xfrm>
            <a:off x="5418300" y="2427616"/>
            <a:ext cx="3461700" cy="3287400"/>
          </a:xfrm>
          <a:prstGeom prst="rect">
            <a:avLst/>
          </a:prstGeom>
          <a:solidFill>
            <a:schemeClr val="lt1"/>
          </a:solidFill>
          <a:ln w="19050" cap="flat" cmpd="sng">
            <a:solidFill>
              <a:srgbClr val="660000"/>
            </a:solidFill>
            <a:prstDash val="solid"/>
            <a:round/>
            <a:headEnd type="none" w="med" len="med"/>
            <a:tailEnd type="none" w="med" len="med"/>
          </a:ln>
        </p:spPr>
        <p:txBody>
          <a:bodyPr lIns="91425" tIns="91425" rIns="91425" bIns="91425" anchor="ctr" anchorCtr="0">
            <a:noAutofit/>
          </a:bodyPr>
          <a:lstStyle/>
          <a:p>
            <a:pPr lvl="0" algn="just" rtl="0">
              <a:spcBef>
                <a:spcPts val="0"/>
              </a:spcBef>
              <a:buNone/>
            </a:pPr>
            <a:r>
              <a:rPr lang="es-ES" sz="1600" dirty="0">
                <a:solidFill>
                  <a:srgbClr val="660000"/>
                </a:solidFill>
              </a:rPr>
              <a:t> Los Estados Unidos y Europa entraron en una crisis económica en 1907, lo que redujo considerablemente el precio y la cantidad de las exportaciones mexicanas, lo que evidenció las limitaciones de la economía exportadora y jugó el papel de catalizador del descontento social y de los agravios políticos-sociales. (Aparicio, A. 2010)</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El Pacto Nacional (Constitución de 1917).</a:t>
            </a:r>
          </a:p>
        </p:txBody>
      </p:sp>
      <p:sp>
        <p:nvSpPr>
          <p:cNvPr id="106" name="Shape 106"/>
          <p:cNvSpPr txBox="1">
            <a:spLocks noGrp="1"/>
          </p:cNvSpPr>
          <p:nvPr>
            <p:ph type="body" idx="1"/>
          </p:nvPr>
        </p:nvSpPr>
        <p:spPr>
          <a:xfrm>
            <a:off x="1643041" y="1600200"/>
            <a:ext cx="7043756" cy="4525963"/>
          </a:xfrm>
          <a:prstGeom prst="rect">
            <a:avLst/>
          </a:prstGeom>
          <a:noFill/>
          <a:ln>
            <a:noFill/>
          </a:ln>
        </p:spPr>
        <p:txBody>
          <a:bodyPr lIns="91425" tIns="45700" rIns="91425" bIns="45700" anchor="t" anchorCtr="0">
            <a:noAutofit/>
          </a:bodyPr>
          <a:lstStyle/>
          <a:p>
            <a:pPr marL="173038" marR="0" lvl="0" indent="0" algn="just" rtl="0">
              <a:lnSpc>
                <a:spcPct val="100000"/>
              </a:lnSpc>
              <a:spcBef>
                <a:spcPts val="0"/>
              </a:spcBef>
              <a:spcAft>
                <a:spcPts val="0"/>
              </a:spcAft>
              <a:buClr>
                <a:srgbClr val="6A221D"/>
              </a:buClr>
              <a:buSzPct val="25000"/>
              <a:buFont typeface="Arial"/>
              <a:buNone/>
            </a:pPr>
            <a:r>
              <a:rPr lang="es-ES" sz="2000" dirty="0">
                <a:solidFill>
                  <a:srgbClr val="6A221D"/>
                </a:solidFill>
              </a:rPr>
              <a:t>Venustiano Carranza presentó un proyecto constitucional de reformas a la Constitución de 1857, ante el Congreso. Introdujo reformas, estableció principios nuevos, sobre todo en la cuestión agraria, lo que impulsó la distribución de la tierra; en lo laboral, se buscó la protección de la clase obrera y en lo social, atender lo relacionado con la educación y con la religión</a:t>
            </a:r>
            <a:r>
              <a:rPr lang="es-ES" sz="2000" dirty="0" smtClean="0">
                <a:solidFill>
                  <a:srgbClr val="6A221D"/>
                </a:solidFill>
              </a:rPr>
              <a:t>.</a:t>
            </a:r>
          </a:p>
          <a:p>
            <a:pPr marL="173038" marR="0" lvl="0" indent="0" algn="just" rtl="0">
              <a:lnSpc>
                <a:spcPct val="100000"/>
              </a:lnSpc>
              <a:spcBef>
                <a:spcPts val="0"/>
              </a:spcBef>
              <a:spcAft>
                <a:spcPts val="0"/>
              </a:spcAft>
              <a:buClr>
                <a:srgbClr val="6A221D"/>
              </a:buClr>
              <a:buSzPct val="25000"/>
              <a:buFont typeface="Arial"/>
              <a:buNone/>
            </a:pPr>
            <a:endParaRPr lang="es-ES" sz="2000" dirty="0">
              <a:solidFill>
                <a:srgbClr val="6A221D"/>
              </a:solidFill>
            </a:endParaRPr>
          </a:p>
          <a:p>
            <a:pPr marL="173038" marR="0" lvl="0" indent="0" algn="just" rtl="0">
              <a:lnSpc>
                <a:spcPct val="100000"/>
              </a:lnSpc>
              <a:spcBef>
                <a:spcPts val="0"/>
              </a:spcBef>
              <a:spcAft>
                <a:spcPts val="0"/>
              </a:spcAft>
              <a:buClr>
                <a:srgbClr val="6A221D"/>
              </a:buClr>
              <a:buSzPct val="25000"/>
              <a:buFont typeface="Arial"/>
              <a:buNone/>
            </a:pPr>
            <a:r>
              <a:rPr lang="es-ES" sz="2000" dirty="0">
                <a:solidFill>
                  <a:srgbClr val="6A221D"/>
                </a:solidFill>
              </a:rPr>
              <a:t>La Constitución de 1917 reafirmó y conjugó la convivencia social, que ya se había establecido en la de 1857, en la que figuraban las garantías individuales. Lo que realmente dio una gran aportación a estos trabajos, fueron las cuestiones sociales que se legislaron, como el reparto agrario y la cuestión laboral.</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El Maximato.</a:t>
            </a:r>
          </a:p>
        </p:txBody>
      </p:sp>
      <p:sp>
        <p:nvSpPr>
          <p:cNvPr id="112" name="Shape 112"/>
          <p:cNvSpPr txBox="1">
            <a:spLocks noGrp="1"/>
          </p:cNvSpPr>
          <p:nvPr>
            <p:ph type="body" idx="1"/>
          </p:nvPr>
        </p:nvSpPr>
        <p:spPr>
          <a:xfrm>
            <a:off x="1446900" y="1974734"/>
            <a:ext cx="7197066" cy="4526100"/>
          </a:xfrm>
          <a:prstGeom prst="rect">
            <a:avLst/>
          </a:prstGeom>
          <a:noFill/>
          <a:ln>
            <a:noFill/>
          </a:ln>
        </p:spPr>
        <p:txBody>
          <a:bodyPr lIns="91425" tIns="45700" rIns="91425" bIns="45700" anchor="t" anchorCtr="0">
            <a:noAutofit/>
          </a:bodyPr>
          <a:lstStyle/>
          <a:p>
            <a:pPr marL="358775" marR="0" lvl="0" indent="-3175" algn="just" rtl="0">
              <a:lnSpc>
                <a:spcPct val="100000"/>
              </a:lnSpc>
              <a:spcBef>
                <a:spcPts val="0"/>
              </a:spcBef>
              <a:spcAft>
                <a:spcPts val="0"/>
              </a:spcAft>
              <a:buClr>
                <a:srgbClr val="6A221D"/>
              </a:buClr>
              <a:buSzPct val="127272"/>
              <a:buFont typeface="Arial"/>
              <a:buNone/>
            </a:pPr>
            <a:r>
              <a:rPr lang="es-ES" sz="2200" dirty="0">
                <a:solidFill>
                  <a:srgbClr val="6A221D"/>
                </a:solidFill>
              </a:rPr>
              <a:t>La inestabilidad de la vida nacional caracterizó al período de 1929 a 1934, época de control político por el Jefe Máximo de la Revolución: Plutarco Elías Calles. Se suceden tres presidentes en ese tiempo: Emilio Portes Gil, interino a la muerte de </a:t>
            </a:r>
            <a:r>
              <a:rPr lang="es-ES" sz="2200" dirty="0" smtClean="0">
                <a:solidFill>
                  <a:srgbClr val="6A221D"/>
                </a:solidFill>
              </a:rPr>
              <a:t>Álvaro </a:t>
            </a:r>
            <a:r>
              <a:rPr lang="es-ES" sz="2200" dirty="0">
                <a:solidFill>
                  <a:srgbClr val="6A221D"/>
                </a:solidFill>
              </a:rPr>
              <a:t>Obregón; Pascual Ortiz Rubio, que inaugura la época de los gobernantes designados por el partido oficial: el Partido Nacional Revolucionario; y Abelardo L. Rodríguez, que supliría a Ortiz Rubio por renuncia del presidente y concluiría su mandato. </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El </a:t>
            </a:r>
            <a:r>
              <a:rPr lang="es-ES" sz="3600" b="0" i="0" u="none" strike="noStrike" cap="none" baseline="0" dirty="0" smtClean="0">
                <a:solidFill>
                  <a:srgbClr val="6A221D"/>
                </a:solidFill>
                <a:latin typeface="Arial"/>
                <a:ea typeface="Arial"/>
                <a:cs typeface="Arial"/>
                <a:sym typeface="Arial"/>
              </a:rPr>
              <a:t>Maximato</a:t>
            </a:r>
            <a:endParaRPr lang="es-ES" sz="3600" b="0" i="0" u="none" strike="noStrike" cap="none" baseline="0" dirty="0">
              <a:solidFill>
                <a:srgbClr val="6A221D"/>
              </a:solidFill>
              <a:latin typeface="Arial"/>
              <a:ea typeface="Arial"/>
              <a:cs typeface="Arial"/>
              <a:sym typeface="Arial"/>
            </a:endParaRPr>
          </a:p>
        </p:txBody>
      </p:sp>
      <p:sp>
        <p:nvSpPr>
          <p:cNvPr id="118" name="Shape 118"/>
          <p:cNvSpPr txBox="1">
            <a:spLocks noGrp="1"/>
          </p:cNvSpPr>
          <p:nvPr>
            <p:ph type="body" idx="1"/>
          </p:nvPr>
        </p:nvSpPr>
        <p:spPr>
          <a:xfrm>
            <a:off x="1446899" y="1716478"/>
            <a:ext cx="7197067" cy="5141546"/>
          </a:xfrm>
          <a:prstGeom prst="rect">
            <a:avLst/>
          </a:prstGeom>
          <a:noFill/>
          <a:ln>
            <a:noFill/>
          </a:ln>
        </p:spPr>
        <p:txBody>
          <a:bodyPr lIns="91425" tIns="45700" rIns="91425" bIns="45700" anchor="t" anchorCtr="0">
            <a:noAutofit/>
          </a:bodyPr>
          <a:lstStyle/>
          <a:p>
            <a:pPr marL="358775" lvl="0" indent="-3175" algn="just" rtl="0">
              <a:spcBef>
                <a:spcPts val="0"/>
              </a:spcBef>
              <a:buClr>
                <a:srgbClr val="6A221D"/>
              </a:buClr>
              <a:buSzPct val="127272"/>
              <a:buFont typeface="Arial"/>
              <a:buNone/>
            </a:pPr>
            <a:r>
              <a:rPr lang="es-ES" sz="2200" dirty="0">
                <a:solidFill>
                  <a:srgbClr val="6A221D"/>
                </a:solidFill>
              </a:rPr>
              <a:t>En 1929 se integra el Partido Nacional Revolucionario, a partir de cuotas obligatorias de los burócratas, y se institucionaliza el corporativismo de Estado. La crisis política generalizada impulsa al Jefe Máximo durante la segunda convención del PNR, realizada en Querétaro, a postular al candidato a la presidencia e integrar un Plan Sexenal, como programa de gobierno para la nueva administración federal. La designación recaería en el general Lázaro Cárdenas del Río, quien fortalecería los mecanismos de conducción y organización institucional del país de 1936 a 1940. </a:t>
            </a:r>
          </a:p>
          <a:p>
            <a:pPr marL="635000" marR="0" lvl="0" indent="-279400" algn="l" rtl="0">
              <a:lnSpc>
                <a:spcPct val="100000"/>
              </a:lnSpc>
              <a:spcBef>
                <a:spcPts val="0"/>
              </a:spcBef>
              <a:spcAft>
                <a:spcPts val="0"/>
              </a:spcAft>
              <a:buClr>
                <a:srgbClr val="6A221D"/>
              </a:buClr>
              <a:buFont typeface="Arial"/>
              <a:buNone/>
            </a:pPr>
            <a:endParaRPr sz="2200">
              <a:solidFill>
                <a:srgbClr val="6A221D"/>
              </a:solidFill>
            </a:endParaRP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Referencias Bibliográficas</a:t>
            </a:r>
          </a:p>
        </p:txBody>
      </p:sp>
      <p:sp>
        <p:nvSpPr>
          <p:cNvPr id="124" name="Shape 124"/>
          <p:cNvSpPr txBox="1">
            <a:spLocks noGrp="1"/>
          </p:cNvSpPr>
          <p:nvPr>
            <p:ph type="body" idx="1"/>
          </p:nvPr>
        </p:nvSpPr>
        <p:spPr>
          <a:xfrm>
            <a:off x="1439341" y="1654525"/>
            <a:ext cx="7043699" cy="4526100"/>
          </a:xfrm>
          <a:prstGeom prst="rect">
            <a:avLst/>
          </a:prstGeom>
          <a:noFill/>
          <a:ln>
            <a:noFill/>
          </a:ln>
        </p:spPr>
        <p:txBody>
          <a:bodyPr lIns="91425" tIns="45700" rIns="91425" bIns="45700" anchor="t" anchorCtr="0">
            <a:noAutofit/>
          </a:bodyPr>
          <a:lstStyle/>
          <a:p>
            <a:pPr marL="0" marR="0" indent="0" algn="l" rtl="0">
              <a:lnSpc>
                <a:spcPct val="100000"/>
              </a:lnSpc>
              <a:spcBef>
                <a:spcPts val="0"/>
              </a:spcBef>
              <a:spcAft>
                <a:spcPts val="0"/>
              </a:spcAft>
              <a:buNone/>
            </a:pPr>
            <a:endParaRPr/>
          </a:p>
          <a:p>
            <a:pPr marL="0" marR="0" indent="0" algn="l" rtl="0">
              <a:lnSpc>
                <a:spcPct val="100000"/>
              </a:lnSpc>
              <a:spcBef>
                <a:spcPts val="0"/>
              </a:spcBef>
              <a:spcAft>
                <a:spcPts val="0"/>
              </a:spcAft>
              <a:buNone/>
            </a:pPr>
            <a:r>
              <a:rPr lang="es-ES" sz="2000" u="sng" dirty="0">
                <a:solidFill>
                  <a:schemeClr val="hlink"/>
                </a:solidFill>
                <a:hlinkClick r:id="rId3"/>
              </a:rPr>
              <a:t>http://www.economia.unam.mx/profesores/aaparicio/Econom%C3%ADa.pdf</a:t>
            </a:r>
          </a:p>
          <a:p>
            <a:pPr marL="0" marR="0" indent="0" algn="l" rtl="0">
              <a:lnSpc>
                <a:spcPct val="100000"/>
              </a:lnSpc>
              <a:spcBef>
                <a:spcPts val="0"/>
              </a:spcBef>
              <a:spcAft>
                <a:spcPts val="0"/>
              </a:spcAft>
              <a:buNone/>
            </a:pPr>
            <a:r>
              <a:rPr lang="es-ES" sz="2000" dirty="0">
                <a:solidFill>
                  <a:srgbClr val="6A221D"/>
                </a:solidFill>
              </a:rPr>
              <a:t>Aparicio, A. 2010 “</a:t>
            </a:r>
            <a:r>
              <a:rPr lang="es-ES" sz="2000" i="1" dirty="0">
                <a:solidFill>
                  <a:srgbClr val="6A221D"/>
                </a:solidFill>
              </a:rPr>
              <a:t>Economía Mexicana 1910-2010: Balance de un Siglo”.</a:t>
            </a:r>
          </a:p>
          <a:p>
            <a:pPr marL="0" marR="0" indent="0" algn="l" rtl="0">
              <a:lnSpc>
                <a:spcPct val="100000"/>
              </a:lnSpc>
              <a:spcBef>
                <a:spcPts val="0"/>
              </a:spcBef>
              <a:spcAft>
                <a:spcPts val="0"/>
              </a:spcAft>
              <a:buNone/>
            </a:pPr>
            <a:endParaRPr sz="2000" i="1">
              <a:solidFill>
                <a:srgbClr val="6A221D"/>
              </a:solidFill>
            </a:endParaRPr>
          </a:p>
          <a:p>
            <a:pPr marL="0" marR="0" indent="0" algn="l" rtl="0">
              <a:lnSpc>
                <a:spcPct val="100000"/>
              </a:lnSpc>
              <a:spcBef>
                <a:spcPts val="0"/>
              </a:spcBef>
              <a:spcAft>
                <a:spcPts val="0"/>
              </a:spcAft>
              <a:buNone/>
            </a:pPr>
            <a:r>
              <a:rPr lang="es-ES" sz="2000" u="sng" dirty="0">
                <a:solidFill>
                  <a:schemeClr val="hlink"/>
                </a:solidFill>
                <a:hlinkClick r:id="rId4"/>
              </a:rPr>
              <a:t>http://www.uaeh.edu.mx/docencia/P_Lectura/prepa4/2014/1/Ensayo%20-%20Revolucion%20Mexicana.pdf</a:t>
            </a:r>
            <a:r>
              <a:rPr lang="es-ES" sz="2000" dirty="0">
                <a:solidFill>
                  <a:srgbClr val="6A221D"/>
                </a:solidFill>
              </a:rPr>
              <a:t> </a:t>
            </a:r>
          </a:p>
          <a:p>
            <a:pPr marL="0" marR="0" indent="0" algn="l" rtl="0">
              <a:lnSpc>
                <a:spcPct val="100000"/>
              </a:lnSpc>
              <a:spcBef>
                <a:spcPts val="0"/>
              </a:spcBef>
              <a:spcAft>
                <a:spcPts val="0"/>
              </a:spcAft>
              <a:buNone/>
            </a:pPr>
            <a:r>
              <a:rPr lang="es-ES" sz="2000" dirty="0">
                <a:solidFill>
                  <a:srgbClr val="6A221D"/>
                </a:solidFill>
              </a:rPr>
              <a:t>Ángeles</a:t>
            </a:r>
            <a:r>
              <a:rPr lang="es-ES" sz="2000" dirty="0" smtClean="0">
                <a:solidFill>
                  <a:srgbClr val="6A221D"/>
                </a:solidFill>
              </a:rPr>
              <a:t>, P</a:t>
            </a:r>
            <a:r>
              <a:rPr lang="es-ES" sz="2000" dirty="0">
                <a:solidFill>
                  <a:srgbClr val="6A221D"/>
                </a:solidFill>
              </a:rPr>
              <a:t>. 2014 </a:t>
            </a:r>
            <a:r>
              <a:rPr lang="es-ES" sz="2000" i="1" dirty="0">
                <a:solidFill>
                  <a:srgbClr val="6A221D"/>
                </a:solidFill>
              </a:rPr>
              <a:t>“REVOLUCIÓN MEXICANA”.</a:t>
            </a:r>
          </a:p>
          <a:p>
            <a:pPr marL="0" marR="0" indent="0" algn="l" rtl="0">
              <a:lnSpc>
                <a:spcPct val="100000"/>
              </a:lnSpc>
              <a:spcBef>
                <a:spcPts val="0"/>
              </a:spcBef>
              <a:spcAft>
                <a:spcPts val="0"/>
              </a:spcAft>
              <a:buNone/>
            </a:pPr>
            <a:endParaRPr sz="2000" i="1">
              <a:solidFill>
                <a:srgbClr val="6A221D"/>
              </a:solidFill>
            </a:endParaRPr>
          </a:p>
          <a:p>
            <a:pPr marL="0" marR="0" indent="0" algn="l" rtl="0">
              <a:lnSpc>
                <a:spcPct val="100000"/>
              </a:lnSpc>
              <a:spcBef>
                <a:spcPts val="0"/>
              </a:spcBef>
              <a:spcAft>
                <a:spcPts val="0"/>
              </a:spcAft>
              <a:buNone/>
            </a:pPr>
            <a:r>
              <a:rPr lang="es-ES" sz="2000" u="sng" dirty="0">
                <a:solidFill>
                  <a:schemeClr val="hlink"/>
                </a:solidFill>
                <a:hlinkClick r:id="rId5"/>
              </a:rPr>
              <a:t>http://www.sedena.gob.mx/pdf/momentos/fasciculo_7.pdf</a:t>
            </a:r>
            <a:r>
              <a:rPr lang="es-ES" sz="2000" dirty="0">
                <a:solidFill>
                  <a:srgbClr val="6A221D"/>
                </a:solidFill>
              </a:rPr>
              <a:t> “</a:t>
            </a:r>
            <a:r>
              <a:rPr lang="es-ES" sz="2000" i="1" dirty="0">
                <a:solidFill>
                  <a:srgbClr val="6A221D"/>
                </a:solidFill>
              </a:rPr>
              <a:t>La constitución de 1917 y la consolidación de las instituciones”</a:t>
            </a:r>
          </a:p>
          <a:p>
            <a:pPr marL="0" lvl="0" indent="0" rtl="0">
              <a:spcBef>
                <a:spcPts val="0"/>
              </a:spcBef>
              <a:buNone/>
            </a:pPr>
            <a:r>
              <a:rPr lang="es-ES" sz="2200" dirty="0">
                <a:solidFill>
                  <a:srgbClr val="6A221D"/>
                </a:solidFill>
              </a:rPr>
              <a:t>Domínguez, H; Carrillo, R. 2009. “</a:t>
            </a:r>
            <a:r>
              <a:rPr lang="es-ES" sz="2200" i="1" dirty="0">
                <a:solidFill>
                  <a:srgbClr val="6A221D"/>
                </a:solidFill>
              </a:rPr>
              <a:t>El maximato: inicio del corporativismo (1929-1934) ” </a:t>
            </a:r>
            <a:r>
              <a:rPr lang="es-ES" sz="2200" dirty="0">
                <a:solidFill>
                  <a:srgbClr val="6A221D"/>
                </a:solidFill>
              </a:rPr>
              <a:t>México, UNAM</a:t>
            </a:r>
          </a:p>
          <a:p>
            <a:pPr marL="0" marR="0" lvl="0" indent="0" algn="l" rtl="0">
              <a:lnSpc>
                <a:spcPct val="100000"/>
              </a:lnSpc>
              <a:spcBef>
                <a:spcPts val="0"/>
              </a:spcBef>
              <a:spcAft>
                <a:spcPts val="0"/>
              </a:spcAft>
              <a:buNone/>
            </a:pPr>
            <a:endParaRPr sz="2400">
              <a:solidFill>
                <a:srgbClr val="6A221D"/>
              </a:solidFill>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764</Words>
  <Application>Microsoft Office PowerPoint</Application>
  <PresentationFormat>Presentación en pantalla (4:3)</PresentationFormat>
  <Paragraphs>41</Paragraphs>
  <Slides>9</Slides>
  <Notes>9</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UNIVERSIDAD AUTÓNOMA DEL ESTADO DE HIDALGO</vt:lpstr>
      <vt:lpstr>Diapositiva 2</vt:lpstr>
      <vt:lpstr>Tema: Mexican Revolution and Post- Revolutionary Period (1911-1934).</vt:lpstr>
      <vt:lpstr>Aspectos económicos del periodo.</vt:lpstr>
      <vt:lpstr>Aspectos económicos del periodo.</vt:lpstr>
      <vt:lpstr>El Pacto Nacional (Constitución de 1917).</vt:lpstr>
      <vt:lpstr>El Maximato.</vt:lpstr>
      <vt:lpstr>El Maximato</vt:lpstr>
      <vt:lpstr>Referencias Bibliográficas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DEL ESTADO DE HIDALGO</dc:title>
  <dc:creator>El Ro</dc:creator>
  <cp:lastModifiedBy>JHP</cp:lastModifiedBy>
  <cp:revision>6</cp:revision>
  <dcterms:modified xsi:type="dcterms:W3CDTF">2015-06-30T18:39:25Z</dcterms:modified>
</cp:coreProperties>
</file>