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60" r:id="rId5"/>
    <p:sldId id="262" r:id="rId6"/>
    <p:sldId id="263" r:id="rId7"/>
    <p:sldId id="264" r:id="rId8"/>
    <p:sldId id="268" r:id="rId9"/>
    <p:sldId id="267" r:id="rId10"/>
    <p:sldId id="266" r:id="rId11"/>
    <p:sldId id="265" r:id="rId12"/>
    <p:sldId id="272" r:id="rId13"/>
    <p:sldId id="271" r:id="rId14"/>
    <p:sldId id="270" r:id="rId15"/>
    <p:sldId id="261" r:id="rId1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86" autoAdjust="0"/>
  </p:normalViewPr>
  <p:slideViewPr>
    <p:cSldViewPr>
      <p:cViewPr varScale="1">
        <p:scale>
          <a:sx n="64" d="100"/>
          <a:sy n="64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DB30A6-D265-4499-B93D-F0AE7576EF19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3F76CDC-FBE5-43E3-A6A5-A8106FC05748}">
      <dgm:prSet phldrT="[Texto]"/>
      <dgm:spPr/>
      <dgm:t>
        <a:bodyPr/>
        <a:lstStyle/>
        <a:p>
          <a:r>
            <a:rPr lang="es-MX" dirty="0" smtClean="0"/>
            <a:t>Función financiera de toda empresa</a:t>
          </a:r>
          <a:endParaRPr lang="es-MX" dirty="0"/>
        </a:p>
      </dgm:t>
    </dgm:pt>
    <dgm:pt modelId="{23D78AC2-AB27-4225-BE60-CF331A1CDA82}" type="parTrans" cxnId="{948612B5-132C-4280-BC11-048637EED5D1}">
      <dgm:prSet/>
      <dgm:spPr/>
      <dgm:t>
        <a:bodyPr/>
        <a:lstStyle/>
        <a:p>
          <a:endParaRPr lang="es-MX"/>
        </a:p>
      </dgm:t>
    </dgm:pt>
    <dgm:pt modelId="{5D024668-996C-4065-A008-8867B8031043}" type="sibTrans" cxnId="{948612B5-132C-4280-BC11-048637EED5D1}">
      <dgm:prSet/>
      <dgm:spPr/>
      <dgm:t>
        <a:bodyPr/>
        <a:lstStyle/>
        <a:p>
          <a:endParaRPr lang="es-MX"/>
        </a:p>
      </dgm:t>
    </dgm:pt>
    <dgm:pt modelId="{BEC5CC8D-97F1-42E9-B255-5458EF2986F8}" type="asst">
      <dgm:prSet phldrT="[Texto]"/>
      <dgm:spPr/>
      <dgm:t>
        <a:bodyPr/>
        <a:lstStyle/>
        <a:p>
          <a:r>
            <a:rPr lang="es-MX" dirty="0" smtClean="0"/>
            <a:t>Esta tiene 2 etapas:</a:t>
          </a:r>
          <a:endParaRPr lang="es-MX" dirty="0"/>
        </a:p>
      </dgm:t>
    </dgm:pt>
    <dgm:pt modelId="{8F853918-EEC9-47EB-A06F-2CD6DEE05CE6}" type="parTrans" cxnId="{514EDCE0-9EA7-4660-8FD4-957E4036FCD6}">
      <dgm:prSet/>
      <dgm:spPr/>
      <dgm:t>
        <a:bodyPr/>
        <a:lstStyle/>
        <a:p>
          <a:endParaRPr lang="es-MX" dirty="0"/>
        </a:p>
      </dgm:t>
    </dgm:pt>
    <dgm:pt modelId="{38C0B862-7570-48D6-8048-1F8AD4671295}" type="sibTrans" cxnId="{514EDCE0-9EA7-4660-8FD4-957E4036FCD6}">
      <dgm:prSet/>
      <dgm:spPr/>
      <dgm:t>
        <a:bodyPr/>
        <a:lstStyle/>
        <a:p>
          <a:endParaRPr lang="es-MX"/>
        </a:p>
      </dgm:t>
    </dgm:pt>
    <dgm:pt modelId="{84DE5EDE-22A6-40E8-AC1C-0F6C386FD199}">
      <dgm:prSet phldrT="[Texto]"/>
      <dgm:spPr/>
      <dgm:t>
        <a:bodyPr/>
        <a:lstStyle/>
        <a:p>
          <a:r>
            <a:rPr lang="es-MX" dirty="0" smtClean="0"/>
            <a:t>Financiamiento u obtención de recursos.</a:t>
          </a:r>
          <a:endParaRPr lang="es-MX" dirty="0"/>
        </a:p>
      </dgm:t>
    </dgm:pt>
    <dgm:pt modelId="{8125DC78-B40C-4E13-9412-3B3E104288D3}" type="parTrans" cxnId="{4078D93D-46B1-43E8-B06E-121B640D69B0}">
      <dgm:prSet/>
      <dgm:spPr/>
      <dgm:t>
        <a:bodyPr/>
        <a:lstStyle/>
        <a:p>
          <a:endParaRPr lang="es-MX" dirty="0"/>
        </a:p>
      </dgm:t>
    </dgm:pt>
    <dgm:pt modelId="{4BE371D2-80D7-4EFD-8C70-84E0A06EBB6E}" type="sibTrans" cxnId="{4078D93D-46B1-43E8-B06E-121B640D69B0}">
      <dgm:prSet/>
      <dgm:spPr/>
      <dgm:t>
        <a:bodyPr/>
        <a:lstStyle/>
        <a:p>
          <a:endParaRPr lang="es-MX"/>
        </a:p>
      </dgm:t>
    </dgm:pt>
    <dgm:pt modelId="{0D4577D1-44C1-4FAB-88CD-53BF084B27C1}">
      <dgm:prSet phldrT="[Texto]"/>
      <dgm:spPr/>
      <dgm:t>
        <a:bodyPr/>
        <a:lstStyle/>
        <a:p>
          <a:r>
            <a:rPr lang="es-MX" dirty="0" smtClean="0"/>
            <a:t>Planeación y control de recursos.</a:t>
          </a:r>
          <a:endParaRPr lang="es-MX" dirty="0"/>
        </a:p>
      </dgm:t>
    </dgm:pt>
    <dgm:pt modelId="{A59BD625-BCB4-48B9-A960-CC5447706402}" type="parTrans" cxnId="{C90FBED6-D892-4F64-B69D-4463CD5DE39B}">
      <dgm:prSet/>
      <dgm:spPr/>
      <dgm:t>
        <a:bodyPr/>
        <a:lstStyle/>
        <a:p>
          <a:endParaRPr lang="es-MX" dirty="0"/>
        </a:p>
      </dgm:t>
    </dgm:pt>
    <dgm:pt modelId="{88A6B322-9963-44F6-A2FD-2D70E522FF9F}" type="sibTrans" cxnId="{C90FBED6-D892-4F64-B69D-4463CD5DE39B}">
      <dgm:prSet/>
      <dgm:spPr/>
      <dgm:t>
        <a:bodyPr/>
        <a:lstStyle/>
        <a:p>
          <a:endParaRPr lang="es-MX"/>
        </a:p>
      </dgm:t>
    </dgm:pt>
    <dgm:pt modelId="{0860BBFE-7AB4-4C7F-880D-DBA51AC7B3E7}" type="pres">
      <dgm:prSet presAssocID="{7EDB30A6-D265-4499-B93D-F0AE7576EF1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DA6B2827-CEC3-4682-B48C-F4B9E904CF62}" type="pres">
      <dgm:prSet presAssocID="{53F76CDC-FBE5-43E3-A6A5-A8106FC05748}" presName="hierRoot1" presStyleCnt="0">
        <dgm:presLayoutVars>
          <dgm:hierBranch val="init"/>
        </dgm:presLayoutVars>
      </dgm:prSet>
      <dgm:spPr/>
    </dgm:pt>
    <dgm:pt modelId="{7D90BA5B-082B-4064-B3DB-31DADFF00317}" type="pres">
      <dgm:prSet presAssocID="{53F76CDC-FBE5-43E3-A6A5-A8106FC05748}" presName="rootComposite1" presStyleCnt="0"/>
      <dgm:spPr/>
    </dgm:pt>
    <dgm:pt modelId="{CF6F28D2-712F-4904-BFD1-34967D9FCDB8}" type="pres">
      <dgm:prSet presAssocID="{53F76CDC-FBE5-43E3-A6A5-A8106FC0574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F47B2D9-E836-47AB-8553-97719E2DD860}" type="pres">
      <dgm:prSet presAssocID="{53F76CDC-FBE5-43E3-A6A5-A8106FC05748}" presName="rootConnector1" presStyleLbl="node1" presStyleIdx="0" presStyleCnt="0"/>
      <dgm:spPr/>
      <dgm:t>
        <a:bodyPr/>
        <a:lstStyle/>
        <a:p>
          <a:endParaRPr lang="es-MX"/>
        </a:p>
      </dgm:t>
    </dgm:pt>
    <dgm:pt modelId="{28DEB687-FF5E-484C-8663-5C1CBE956B9E}" type="pres">
      <dgm:prSet presAssocID="{53F76CDC-FBE5-43E3-A6A5-A8106FC05748}" presName="hierChild2" presStyleCnt="0"/>
      <dgm:spPr/>
    </dgm:pt>
    <dgm:pt modelId="{E50B8EAA-3417-4FDE-8E86-0A385D1E1C90}" type="pres">
      <dgm:prSet presAssocID="{8125DC78-B40C-4E13-9412-3B3E104288D3}" presName="Name37" presStyleLbl="parChTrans1D2" presStyleIdx="0" presStyleCnt="3"/>
      <dgm:spPr/>
      <dgm:t>
        <a:bodyPr/>
        <a:lstStyle/>
        <a:p>
          <a:endParaRPr lang="es-MX"/>
        </a:p>
      </dgm:t>
    </dgm:pt>
    <dgm:pt modelId="{6ED785C3-600A-46C2-A4C6-E4617032D7C3}" type="pres">
      <dgm:prSet presAssocID="{84DE5EDE-22A6-40E8-AC1C-0F6C386FD199}" presName="hierRoot2" presStyleCnt="0">
        <dgm:presLayoutVars>
          <dgm:hierBranch val="init"/>
        </dgm:presLayoutVars>
      </dgm:prSet>
      <dgm:spPr/>
    </dgm:pt>
    <dgm:pt modelId="{A47B6730-6314-4A0D-B64D-FB96FCFFB0D0}" type="pres">
      <dgm:prSet presAssocID="{84DE5EDE-22A6-40E8-AC1C-0F6C386FD199}" presName="rootComposite" presStyleCnt="0"/>
      <dgm:spPr/>
    </dgm:pt>
    <dgm:pt modelId="{60F0E6E0-941A-4F63-8EA4-7A9E0882AA73}" type="pres">
      <dgm:prSet presAssocID="{84DE5EDE-22A6-40E8-AC1C-0F6C386FD199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F082EEE-F5CE-4554-B935-ED2724775D64}" type="pres">
      <dgm:prSet presAssocID="{84DE5EDE-22A6-40E8-AC1C-0F6C386FD199}" presName="rootConnector" presStyleLbl="node2" presStyleIdx="0" presStyleCnt="2"/>
      <dgm:spPr/>
      <dgm:t>
        <a:bodyPr/>
        <a:lstStyle/>
        <a:p>
          <a:endParaRPr lang="es-MX"/>
        </a:p>
      </dgm:t>
    </dgm:pt>
    <dgm:pt modelId="{575B4EF3-63B2-4400-9CA2-5D233041D0CC}" type="pres">
      <dgm:prSet presAssocID="{84DE5EDE-22A6-40E8-AC1C-0F6C386FD199}" presName="hierChild4" presStyleCnt="0"/>
      <dgm:spPr/>
    </dgm:pt>
    <dgm:pt modelId="{ECC4144A-6490-40DD-8868-B25BF4ABFB80}" type="pres">
      <dgm:prSet presAssocID="{84DE5EDE-22A6-40E8-AC1C-0F6C386FD199}" presName="hierChild5" presStyleCnt="0"/>
      <dgm:spPr/>
    </dgm:pt>
    <dgm:pt modelId="{AE799561-0C24-46B2-A449-59919162B215}" type="pres">
      <dgm:prSet presAssocID="{A59BD625-BCB4-48B9-A960-CC544770640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0F714143-E48E-4C8B-81D6-858E0CDCD29D}" type="pres">
      <dgm:prSet presAssocID="{0D4577D1-44C1-4FAB-88CD-53BF084B27C1}" presName="hierRoot2" presStyleCnt="0">
        <dgm:presLayoutVars>
          <dgm:hierBranch val="init"/>
        </dgm:presLayoutVars>
      </dgm:prSet>
      <dgm:spPr/>
    </dgm:pt>
    <dgm:pt modelId="{BA9BE6BF-7CB9-4C53-A8B6-3B759F414555}" type="pres">
      <dgm:prSet presAssocID="{0D4577D1-44C1-4FAB-88CD-53BF084B27C1}" presName="rootComposite" presStyleCnt="0"/>
      <dgm:spPr/>
    </dgm:pt>
    <dgm:pt modelId="{85E1767A-2E5A-41A6-A30B-5A5A021BB3E8}" type="pres">
      <dgm:prSet presAssocID="{0D4577D1-44C1-4FAB-88CD-53BF084B27C1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973516C-204C-4BEA-B33E-FD5482A2AC3C}" type="pres">
      <dgm:prSet presAssocID="{0D4577D1-44C1-4FAB-88CD-53BF084B27C1}" presName="rootConnector" presStyleLbl="node2" presStyleIdx="1" presStyleCnt="2"/>
      <dgm:spPr/>
      <dgm:t>
        <a:bodyPr/>
        <a:lstStyle/>
        <a:p>
          <a:endParaRPr lang="es-MX"/>
        </a:p>
      </dgm:t>
    </dgm:pt>
    <dgm:pt modelId="{3347371F-AA3D-496E-855F-C3585C7C04ED}" type="pres">
      <dgm:prSet presAssocID="{0D4577D1-44C1-4FAB-88CD-53BF084B27C1}" presName="hierChild4" presStyleCnt="0"/>
      <dgm:spPr/>
    </dgm:pt>
    <dgm:pt modelId="{CBBF2413-67D1-4C75-87B9-DF214717EDAB}" type="pres">
      <dgm:prSet presAssocID="{0D4577D1-44C1-4FAB-88CD-53BF084B27C1}" presName="hierChild5" presStyleCnt="0"/>
      <dgm:spPr/>
    </dgm:pt>
    <dgm:pt modelId="{2343F44A-44DD-4010-8BF8-D5DC02BC1003}" type="pres">
      <dgm:prSet presAssocID="{53F76CDC-FBE5-43E3-A6A5-A8106FC05748}" presName="hierChild3" presStyleCnt="0"/>
      <dgm:spPr/>
    </dgm:pt>
    <dgm:pt modelId="{EBD11BB0-2208-4C42-A078-565F31F3BA69}" type="pres">
      <dgm:prSet presAssocID="{8F853918-EEC9-47EB-A06F-2CD6DEE05CE6}" presName="Name111" presStyleLbl="parChTrans1D2" presStyleIdx="2" presStyleCnt="3"/>
      <dgm:spPr/>
      <dgm:t>
        <a:bodyPr/>
        <a:lstStyle/>
        <a:p>
          <a:endParaRPr lang="es-MX"/>
        </a:p>
      </dgm:t>
    </dgm:pt>
    <dgm:pt modelId="{E8FBA438-D69D-41AB-8484-2ADD93F01C48}" type="pres">
      <dgm:prSet presAssocID="{BEC5CC8D-97F1-42E9-B255-5458EF2986F8}" presName="hierRoot3" presStyleCnt="0">
        <dgm:presLayoutVars>
          <dgm:hierBranch val="init"/>
        </dgm:presLayoutVars>
      </dgm:prSet>
      <dgm:spPr/>
    </dgm:pt>
    <dgm:pt modelId="{84EBDAAE-7D07-4D3A-BF3D-C1F99929D6B7}" type="pres">
      <dgm:prSet presAssocID="{BEC5CC8D-97F1-42E9-B255-5458EF2986F8}" presName="rootComposite3" presStyleCnt="0"/>
      <dgm:spPr/>
    </dgm:pt>
    <dgm:pt modelId="{7E7015D8-BCB0-49A3-8E26-E2D1440AACDC}" type="pres">
      <dgm:prSet presAssocID="{BEC5CC8D-97F1-42E9-B255-5458EF2986F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0F79BDC-A873-4A27-A64E-3CECB04628F6}" type="pres">
      <dgm:prSet presAssocID="{BEC5CC8D-97F1-42E9-B255-5458EF2986F8}" presName="rootConnector3" presStyleLbl="asst1" presStyleIdx="0" presStyleCnt="1"/>
      <dgm:spPr/>
      <dgm:t>
        <a:bodyPr/>
        <a:lstStyle/>
        <a:p>
          <a:endParaRPr lang="es-MX"/>
        </a:p>
      </dgm:t>
    </dgm:pt>
    <dgm:pt modelId="{6A7698F0-35EA-430F-89FD-55E95DE8C041}" type="pres">
      <dgm:prSet presAssocID="{BEC5CC8D-97F1-42E9-B255-5458EF2986F8}" presName="hierChild6" presStyleCnt="0"/>
      <dgm:spPr/>
    </dgm:pt>
    <dgm:pt modelId="{3E0E41A5-3886-4F1F-916C-4BAFC4C73F05}" type="pres">
      <dgm:prSet presAssocID="{BEC5CC8D-97F1-42E9-B255-5458EF2986F8}" presName="hierChild7" presStyleCnt="0"/>
      <dgm:spPr/>
    </dgm:pt>
  </dgm:ptLst>
  <dgm:cxnLst>
    <dgm:cxn modelId="{64D610FB-3B92-4EEE-A14E-801AF8309A50}" type="presOf" srcId="{BEC5CC8D-97F1-42E9-B255-5458EF2986F8}" destId="{7E7015D8-BCB0-49A3-8E26-E2D1440AACDC}" srcOrd="0" destOrd="0" presId="urn:microsoft.com/office/officeart/2005/8/layout/orgChart1"/>
    <dgm:cxn modelId="{B6831CE9-02CE-4F9A-8681-D0AD9ED0D896}" type="presOf" srcId="{53F76CDC-FBE5-43E3-A6A5-A8106FC05748}" destId="{CF6F28D2-712F-4904-BFD1-34967D9FCDB8}" srcOrd="0" destOrd="0" presId="urn:microsoft.com/office/officeart/2005/8/layout/orgChart1"/>
    <dgm:cxn modelId="{4078D93D-46B1-43E8-B06E-121B640D69B0}" srcId="{53F76CDC-FBE5-43E3-A6A5-A8106FC05748}" destId="{84DE5EDE-22A6-40E8-AC1C-0F6C386FD199}" srcOrd="1" destOrd="0" parTransId="{8125DC78-B40C-4E13-9412-3B3E104288D3}" sibTransId="{4BE371D2-80D7-4EFD-8C70-84E0A06EBB6E}"/>
    <dgm:cxn modelId="{4435BEFA-C6EC-4745-9653-76EFBEB85798}" type="presOf" srcId="{84DE5EDE-22A6-40E8-AC1C-0F6C386FD199}" destId="{60F0E6E0-941A-4F63-8EA4-7A9E0882AA73}" srcOrd="0" destOrd="0" presId="urn:microsoft.com/office/officeart/2005/8/layout/orgChart1"/>
    <dgm:cxn modelId="{D4C03A82-2449-4D8A-8EEB-D91EA6D67B30}" type="presOf" srcId="{7EDB30A6-D265-4499-B93D-F0AE7576EF19}" destId="{0860BBFE-7AB4-4C7F-880D-DBA51AC7B3E7}" srcOrd="0" destOrd="0" presId="urn:microsoft.com/office/officeart/2005/8/layout/orgChart1"/>
    <dgm:cxn modelId="{C1333A8F-0609-4C64-8312-8A687F97AC79}" type="presOf" srcId="{8125DC78-B40C-4E13-9412-3B3E104288D3}" destId="{E50B8EAA-3417-4FDE-8E86-0A385D1E1C90}" srcOrd="0" destOrd="0" presId="urn:microsoft.com/office/officeart/2005/8/layout/orgChart1"/>
    <dgm:cxn modelId="{D7DF00E4-E923-4F09-A429-6F5612943959}" type="presOf" srcId="{53F76CDC-FBE5-43E3-A6A5-A8106FC05748}" destId="{CF47B2D9-E836-47AB-8553-97719E2DD860}" srcOrd="1" destOrd="0" presId="urn:microsoft.com/office/officeart/2005/8/layout/orgChart1"/>
    <dgm:cxn modelId="{948612B5-132C-4280-BC11-048637EED5D1}" srcId="{7EDB30A6-D265-4499-B93D-F0AE7576EF19}" destId="{53F76CDC-FBE5-43E3-A6A5-A8106FC05748}" srcOrd="0" destOrd="0" parTransId="{23D78AC2-AB27-4225-BE60-CF331A1CDA82}" sibTransId="{5D024668-996C-4065-A008-8867B8031043}"/>
    <dgm:cxn modelId="{B0AABC88-FB4D-4D70-AE2C-4F9FBF4E8362}" type="presOf" srcId="{0D4577D1-44C1-4FAB-88CD-53BF084B27C1}" destId="{D973516C-204C-4BEA-B33E-FD5482A2AC3C}" srcOrd="1" destOrd="0" presId="urn:microsoft.com/office/officeart/2005/8/layout/orgChart1"/>
    <dgm:cxn modelId="{942A8080-79B5-4BA9-93E6-F4883F36738C}" type="presOf" srcId="{0D4577D1-44C1-4FAB-88CD-53BF084B27C1}" destId="{85E1767A-2E5A-41A6-A30B-5A5A021BB3E8}" srcOrd="0" destOrd="0" presId="urn:microsoft.com/office/officeart/2005/8/layout/orgChart1"/>
    <dgm:cxn modelId="{35093834-5C90-494E-92AC-646945FE87B3}" type="presOf" srcId="{8F853918-EEC9-47EB-A06F-2CD6DEE05CE6}" destId="{EBD11BB0-2208-4C42-A078-565F31F3BA69}" srcOrd="0" destOrd="0" presId="urn:microsoft.com/office/officeart/2005/8/layout/orgChart1"/>
    <dgm:cxn modelId="{C90FBED6-D892-4F64-B69D-4463CD5DE39B}" srcId="{53F76CDC-FBE5-43E3-A6A5-A8106FC05748}" destId="{0D4577D1-44C1-4FAB-88CD-53BF084B27C1}" srcOrd="2" destOrd="0" parTransId="{A59BD625-BCB4-48B9-A960-CC5447706402}" sibTransId="{88A6B322-9963-44F6-A2FD-2D70E522FF9F}"/>
    <dgm:cxn modelId="{4C4BD251-2A87-44D4-B5E2-BF3F2DE42E7A}" type="presOf" srcId="{BEC5CC8D-97F1-42E9-B255-5458EF2986F8}" destId="{B0F79BDC-A873-4A27-A64E-3CECB04628F6}" srcOrd="1" destOrd="0" presId="urn:microsoft.com/office/officeart/2005/8/layout/orgChart1"/>
    <dgm:cxn modelId="{B898C657-6E6C-4665-9EAF-6AF09951CE06}" type="presOf" srcId="{84DE5EDE-22A6-40E8-AC1C-0F6C386FD199}" destId="{1F082EEE-F5CE-4554-B935-ED2724775D64}" srcOrd="1" destOrd="0" presId="urn:microsoft.com/office/officeart/2005/8/layout/orgChart1"/>
    <dgm:cxn modelId="{514EDCE0-9EA7-4660-8FD4-957E4036FCD6}" srcId="{53F76CDC-FBE5-43E3-A6A5-A8106FC05748}" destId="{BEC5CC8D-97F1-42E9-B255-5458EF2986F8}" srcOrd="0" destOrd="0" parTransId="{8F853918-EEC9-47EB-A06F-2CD6DEE05CE6}" sibTransId="{38C0B862-7570-48D6-8048-1F8AD4671295}"/>
    <dgm:cxn modelId="{2033EE02-691C-48CF-A876-31DC1995C3A4}" type="presOf" srcId="{A59BD625-BCB4-48B9-A960-CC5447706402}" destId="{AE799561-0C24-46B2-A449-59919162B215}" srcOrd="0" destOrd="0" presId="urn:microsoft.com/office/officeart/2005/8/layout/orgChart1"/>
    <dgm:cxn modelId="{74285010-CB56-4712-8DF4-3B4CCB5B6445}" type="presParOf" srcId="{0860BBFE-7AB4-4C7F-880D-DBA51AC7B3E7}" destId="{DA6B2827-CEC3-4682-B48C-F4B9E904CF62}" srcOrd="0" destOrd="0" presId="urn:microsoft.com/office/officeart/2005/8/layout/orgChart1"/>
    <dgm:cxn modelId="{5809AA3B-9704-432A-97A4-85EB997BA28E}" type="presParOf" srcId="{DA6B2827-CEC3-4682-B48C-F4B9E904CF62}" destId="{7D90BA5B-082B-4064-B3DB-31DADFF00317}" srcOrd="0" destOrd="0" presId="urn:microsoft.com/office/officeart/2005/8/layout/orgChart1"/>
    <dgm:cxn modelId="{B670B3E3-B407-4D85-8D37-6CB0FB465C80}" type="presParOf" srcId="{7D90BA5B-082B-4064-B3DB-31DADFF00317}" destId="{CF6F28D2-712F-4904-BFD1-34967D9FCDB8}" srcOrd="0" destOrd="0" presId="urn:microsoft.com/office/officeart/2005/8/layout/orgChart1"/>
    <dgm:cxn modelId="{870477F6-38CA-4644-BD6D-5BB06905E392}" type="presParOf" srcId="{7D90BA5B-082B-4064-B3DB-31DADFF00317}" destId="{CF47B2D9-E836-47AB-8553-97719E2DD860}" srcOrd="1" destOrd="0" presId="urn:microsoft.com/office/officeart/2005/8/layout/orgChart1"/>
    <dgm:cxn modelId="{B2DD75C8-AE00-4995-B0B9-46B04659FB8B}" type="presParOf" srcId="{DA6B2827-CEC3-4682-B48C-F4B9E904CF62}" destId="{28DEB687-FF5E-484C-8663-5C1CBE956B9E}" srcOrd="1" destOrd="0" presId="urn:microsoft.com/office/officeart/2005/8/layout/orgChart1"/>
    <dgm:cxn modelId="{D99ABF68-539E-4739-A757-10E2FE01F3B4}" type="presParOf" srcId="{28DEB687-FF5E-484C-8663-5C1CBE956B9E}" destId="{E50B8EAA-3417-4FDE-8E86-0A385D1E1C90}" srcOrd="0" destOrd="0" presId="urn:microsoft.com/office/officeart/2005/8/layout/orgChart1"/>
    <dgm:cxn modelId="{8B9DB14E-7BA9-4BB5-B7E3-5F1D1244BDB7}" type="presParOf" srcId="{28DEB687-FF5E-484C-8663-5C1CBE956B9E}" destId="{6ED785C3-600A-46C2-A4C6-E4617032D7C3}" srcOrd="1" destOrd="0" presId="urn:microsoft.com/office/officeart/2005/8/layout/orgChart1"/>
    <dgm:cxn modelId="{787669F8-6444-4C1C-A036-AE359007A5FD}" type="presParOf" srcId="{6ED785C3-600A-46C2-A4C6-E4617032D7C3}" destId="{A47B6730-6314-4A0D-B64D-FB96FCFFB0D0}" srcOrd="0" destOrd="0" presId="urn:microsoft.com/office/officeart/2005/8/layout/orgChart1"/>
    <dgm:cxn modelId="{3D1451D8-1A49-4700-952D-1C6A8E1B6ED7}" type="presParOf" srcId="{A47B6730-6314-4A0D-B64D-FB96FCFFB0D0}" destId="{60F0E6E0-941A-4F63-8EA4-7A9E0882AA73}" srcOrd="0" destOrd="0" presId="urn:microsoft.com/office/officeart/2005/8/layout/orgChart1"/>
    <dgm:cxn modelId="{145E8DEE-FA7D-4803-8FF7-5F8E0E6298D7}" type="presParOf" srcId="{A47B6730-6314-4A0D-B64D-FB96FCFFB0D0}" destId="{1F082EEE-F5CE-4554-B935-ED2724775D64}" srcOrd="1" destOrd="0" presId="urn:microsoft.com/office/officeart/2005/8/layout/orgChart1"/>
    <dgm:cxn modelId="{DC19474C-BD21-4D02-8C5E-1AD38B46D868}" type="presParOf" srcId="{6ED785C3-600A-46C2-A4C6-E4617032D7C3}" destId="{575B4EF3-63B2-4400-9CA2-5D233041D0CC}" srcOrd="1" destOrd="0" presId="urn:microsoft.com/office/officeart/2005/8/layout/orgChart1"/>
    <dgm:cxn modelId="{B204CE73-B85D-4903-ACFC-4EF17F784C8C}" type="presParOf" srcId="{6ED785C3-600A-46C2-A4C6-E4617032D7C3}" destId="{ECC4144A-6490-40DD-8868-B25BF4ABFB80}" srcOrd="2" destOrd="0" presId="urn:microsoft.com/office/officeart/2005/8/layout/orgChart1"/>
    <dgm:cxn modelId="{96B43682-AB7A-4CAA-910E-A862073F03EB}" type="presParOf" srcId="{28DEB687-FF5E-484C-8663-5C1CBE956B9E}" destId="{AE799561-0C24-46B2-A449-59919162B215}" srcOrd="2" destOrd="0" presId="urn:microsoft.com/office/officeart/2005/8/layout/orgChart1"/>
    <dgm:cxn modelId="{9BAAB91A-5494-46CA-87F3-2B616EBAB124}" type="presParOf" srcId="{28DEB687-FF5E-484C-8663-5C1CBE956B9E}" destId="{0F714143-E48E-4C8B-81D6-858E0CDCD29D}" srcOrd="3" destOrd="0" presId="urn:microsoft.com/office/officeart/2005/8/layout/orgChart1"/>
    <dgm:cxn modelId="{7583F9F0-C5D1-4BBA-9A4A-52A7F440CD1B}" type="presParOf" srcId="{0F714143-E48E-4C8B-81D6-858E0CDCD29D}" destId="{BA9BE6BF-7CB9-4C53-A8B6-3B759F414555}" srcOrd="0" destOrd="0" presId="urn:microsoft.com/office/officeart/2005/8/layout/orgChart1"/>
    <dgm:cxn modelId="{882F9D2D-A8C9-47B4-9F98-DA5389FEA259}" type="presParOf" srcId="{BA9BE6BF-7CB9-4C53-A8B6-3B759F414555}" destId="{85E1767A-2E5A-41A6-A30B-5A5A021BB3E8}" srcOrd="0" destOrd="0" presId="urn:microsoft.com/office/officeart/2005/8/layout/orgChart1"/>
    <dgm:cxn modelId="{5334CC81-A028-4063-919E-942670317FFF}" type="presParOf" srcId="{BA9BE6BF-7CB9-4C53-A8B6-3B759F414555}" destId="{D973516C-204C-4BEA-B33E-FD5482A2AC3C}" srcOrd="1" destOrd="0" presId="urn:microsoft.com/office/officeart/2005/8/layout/orgChart1"/>
    <dgm:cxn modelId="{C3DEFF0E-063A-4350-8F4C-F5D13890F37B}" type="presParOf" srcId="{0F714143-E48E-4C8B-81D6-858E0CDCD29D}" destId="{3347371F-AA3D-496E-855F-C3585C7C04ED}" srcOrd="1" destOrd="0" presId="urn:microsoft.com/office/officeart/2005/8/layout/orgChart1"/>
    <dgm:cxn modelId="{9D81F813-1149-4B63-9180-B0EAA8B2B172}" type="presParOf" srcId="{0F714143-E48E-4C8B-81D6-858E0CDCD29D}" destId="{CBBF2413-67D1-4C75-87B9-DF214717EDAB}" srcOrd="2" destOrd="0" presId="urn:microsoft.com/office/officeart/2005/8/layout/orgChart1"/>
    <dgm:cxn modelId="{16C140A5-D1C0-4337-93DB-1B3F24289CD0}" type="presParOf" srcId="{DA6B2827-CEC3-4682-B48C-F4B9E904CF62}" destId="{2343F44A-44DD-4010-8BF8-D5DC02BC1003}" srcOrd="2" destOrd="0" presId="urn:microsoft.com/office/officeart/2005/8/layout/orgChart1"/>
    <dgm:cxn modelId="{1521D8E4-4415-4973-B048-4618B49BD6B3}" type="presParOf" srcId="{2343F44A-44DD-4010-8BF8-D5DC02BC1003}" destId="{EBD11BB0-2208-4C42-A078-565F31F3BA69}" srcOrd="0" destOrd="0" presId="urn:microsoft.com/office/officeart/2005/8/layout/orgChart1"/>
    <dgm:cxn modelId="{12A5EA3C-8D75-4C28-9E8C-FF8E21A934DF}" type="presParOf" srcId="{2343F44A-44DD-4010-8BF8-D5DC02BC1003}" destId="{E8FBA438-D69D-41AB-8484-2ADD93F01C48}" srcOrd="1" destOrd="0" presId="urn:microsoft.com/office/officeart/2005/8/layout/orgChart1"/>
    <dgm:cxn modelId="{BC9B7FDE-C248-4E63-BC8E-00B6C60A9EE5}" type="presParOf" srcId="{E8FBA438-D69D-41AB-8484-2ADD93F01C48}" destId="{84EBDAAE-7D07-4D3A-BF3D-C1F99929D6B7}" srcOrd="0" destOrd="0" presId="urn:microsoft.com/office/officeart/2005/8/layout/orgChart1"/>
    <dgm:cxn modelId="{0F1C6DB8-20BB-4217-964D-24CCFB15B4C1}" type="presParOf" srcId="{84EBDAAE-7D07-4D3A-BF3D-C1F99929D6B7}" destId="{7E7015D8-BCB0-49A3-8E26-E2D1440AACDC}" srcOrd="0" destOrd="0" presId="urn:microsoft.com/office/officeart/2005/8/layout/orgChart1"/>
    <dgm:cxn modelId="{ECCD36F3-DEC7-4586-BB1E-EA7FED60E8F2}" type="presParOf" srcId="{84EBDAAE-7D07-4D3A-BF3D-C1F99929D6B7}" destId="{B0F79BDC-A873-4A27-A64E-3CECB04628F6}" srcOrd="1" destOrd="0" presId="urn:microsoft.com/office/officeart/2005/8/layout/orgChart1"/>
    <dgm:cxn modelId="{4E5A4C89-C286-477C-8E2E-214FF5B1E0F4}" type="presParOf" srcId="{E8FBA438-D69D-41AB-8484-2ADD93F01C48}" destId="{6A7698F0-35EA-430F-89FD-55E95DE8C041}" srcOrd="1" destOrd="0" presId="urn:microsoft.com/office/officeart/2005/8/layout/orgChart1"/>
    <dgm:cxn modelId="{4329A22C-07EA-41A2-977A-5D9E167C7C93}" type="presParOf" srcId="{E8FBA438-D69D-41AB-8484-2ADD93F01C48}" destId="{3E0E41A5-3886-4F1F-916C-4BAFC4C73F0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1DC656-E0B9-4A1A-AE26-A30D9F6E0FB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374A43B-B2B4-40BB-B38F-E40DCAD9C847}">
      <dgm:prSet phldrT="[Texto]"/>
      <dgm:spPr/>
      <dgm:t>
        <a:bodyPr/>
        <a:lstStyle/>
        <a:p>
          <a:r>
            <a:rPr lang="es-MX" dirty="0" smtClean="0"/>
            <a:t>La función financiera esta manejada:</a:t>
          </a:r>
          <a:endParaRPr lang="es-MX" dirty="0"/>
        </a:p>
      </dgm:t>
    </dgm:pt>
    <dgm:pt modelId="{63604B6F-D451-4DE4-B26F-8C927F40D6AB}" type="parTrans" cxnId="{394CA3D7-3589-40E8-BC00-D159FD6095AE}">
      <dgm:prSet/>
      <dgm:spPr/>
      <dgm:t>
        <a:bodyPr/>
        <a:lstStyle/>
        <a:p>
          <a:endParaRPr lang="es-MX"/>
        </a:p>
      </dgm:t>
    </dgm:pt>
    <dgm:pt modelId="{2F2B2965-7D8A-467E-B1B8-2C98AF278BF9}" type="sibTrans" cxnId="{394CA3D7-3589-40E8-BC00-D159FD6095AE}">
      <dgm:prSet/>
      <dgm:spPr/>
      <dgm:t>
        <a:bodyPr/>
        <a:lstStyle/>
        <a:p>
          <a:endParaRPr lang="es-MX"/>
        </a:p>
      </dgm:t>
    </dgm:pt>
    <dgm:pt modelId="{DFF58F48-B699-48F2-B1A7-9F325C0E76BD}">
      <dgm:prSet phldrT="[Texto]"/>
      <dgm:spPr/>
      <dgm:t>
        <a:bodyPr/>
        <a:lstStyle/>
        <a:p>
          <a:r>
            <a:rPr lang="es-MX" dirty="0" smtClean="0"/>
            <a:t>Por un administrador financiero, el cual puede ser</a:t>
          </a:r>
          <a:endParaRPr lang="es-MX" dirty="0"/>
        </a:p>
      </dgm:t>
    </dgm:pt>
    <dgm:pt modelId="{0A64AFEC-5531-4C6D-B8FF-4721D5DA0EB5}" type="parTrans" cxnId="{CAF618C1-9934-44DF-AA26-991DEA523F5D}">
      <dgm:prSet/>
      <dgm:spPr/>
      <dgm:t>
        <a:bodyPr/>
        <a:lstStyle/>
        <a:p>
          <a:endParaRPr lang="es-MX"/>
        </a:p>
      </dgm:t>
    </dgm:pt>
    <dgm:pt modelId="{82B8C52B-11F5-442C-967B-D658C44E9FEF}" type="sibTrans" cxnId="{CAF618C1-9934-44DF-AA26-991DEA523F5D}">
      <dgm:prSet/>
      <dgm:spPr/>
      <dgm:t>
        <a:bodyPr/>
        <a:lstStyle/>
        <a:p>
          <a:endParaRPr lang="es-MX"/>
        </a:p>
      </dgm:t>
    </dgm:pt>
    <dgm:pt modelId="{23F480A4-7A97-47BB-B211-A016C2DBAFC6}" type="pres">
      <dgm:prSet presAssocID="{A71DC656-E0B9-4A1A-AE26-A30D9F6E0FB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2C422F52-8B63-41A2-B822-FCF7A010BA49}" type="pres">
      <dgm:prSet presAssocID="{D374A43B-B2B4-40BB-B38F-E40DCAD9C847}" presName="boxAndChildren" presStyleCnt="0"/>
      <dgm:spPr/>
    </dgm:pt>
    <dgm:pt modelId="{0BA19E4D-A70C-4514-9590-8C149DA9A718}" type="pres">
      <dgm:prSet presAssocID="{D374A43B-B2B4-40BB-B38F-E40DCAD9C847}" presName="parentTextBox" presStyleLbl="node1" presStyleIdx="0" presStyleCnt="1"/>
      <dgm:spPr/>
      <dgm:t>
        <a:bodyPr/>
        <a:lstStyle/>
        <a:p>
          <a:endParaRPr lang="es-MX"/>
        </a:p>
      </dgm:t>
    </dgm:pt>
    <dgm:pt modelId="{6209C8F9-8E3C-45A7-ACE5-F14B39FB81E7}" type="pres">
      <dgm:prSet presAssocID="{D374A43B-B2B4-40BB-B38F-E40DCAD9C847}" presName="entireBox" presStyleLbl="node1" presStyleIdx="0" presStyleCnt="1"/>
      <dgm:spPr/>
      <dgm:t>
        <a:bodyPr/>
        <a:lstStyle/>
        <a:p>
          <a:endParaRPr lang="es-MX"/>
        </a:p>
      </dgm:t>
    </dgm:pt>
    <dgm:pt modelId="{BBBE446E-12C7-4782-9D1C-BD572396CEB0}" type="pres">
      <dgm:prSet presAssocID="{D374A43B-B2B4-40BB-B38F-E40DCAD9C847}" presName="descendantBox" presStyleCnt="0"/>
      <dgm:spPr/>
    </dgm:pt>
    <dgm:pt modelId="{A6BB7200-B1AA-49AD-A0D6-DEAA0B5E609F}" type="pres">
      <dgm:prSet presAssocID="{DFF58F48-B699-48F2-B1A7-9F325C0E76BD}" presName="childTextBox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94CA3D7-3589-40E8-BC00-D159FD6095AE}" srcId="{A71DC656-E0B9-4A1A-AE26-A30D9F6E0FBB}" destId="{D374A43B-B2B4-40BB-B38F-E40DCAD9C847}" srcOrd="0" destOrd="0" parTransId="{63604B6F-D451-4DE4-B26F-8C927F40D6AB}" sibTransId="{2F2B2965-7D8A-467E-B1B8-2C98AF278BF9}"/>
    <dgm:cxn modelId="{8B598686-AA8F-4D65-8D84-0E93CC88A797}" type="presOf" srcId="{D374A43B-B2B4-40BB-B38F-E40DCAD9C847}" destId="{6209C8F9-8E3C-45A7-ACE5-F14B39FB81E7}" srcOrd="1" destOrd="0" presId="urn:microsoft.com/office/officeart/2005/8/layout/process4"/>
    <dgm:cxn modelId="{44A1450D-C100-434A-B1B3-40A1367E844B}" type="presOf" srcId="{A71DC656-E0B9-4A1A-AE26-A30D9F6E0FBB}" destId="{23F480A4-7A97-47BB-B211-A016C2DBAFC6}" srcOrd="0" destOrd="0" presId="urn:microsoft.com/office/officeart/2005/8/layout/process4"/>
    <dgm:cxn modelId="{1AF99560-3ACD-438A-8B77-E0F4C3193B77}" type="presOf" srcId="{D374A43B-B2B4-40BB-B38F-E40DCAD9C847}" destId="{0BA19E4D-A70C-4514-9590-8C149DA9A718}" srcOrd="0" destOrd="0" presId="urn:microsoft.com/office/officeart/2005/8/layout/process4"/>
    <dgm:cxn modelId="{5648E17C-5768-4F20-A5CC-6A8731F5CD0E}" type="presOf" srcId="{DFF58F48-B699-48F2-B1A7-9F325C0E76BD}" destId="{A6BB7200-B1AA-49AD-A0D6-DEAA0B5E609F}" srcOrd="0" destOrd="0" presId="urn:microsoft.com/office/officeart/2005/8/layout/process4"/>
    <dgm:cxn modelId="{CAF618C1-9934-44DF-AA26-991DEA523F5D}" srcId="{D374A43B-B2B4-40BB-B38F-E40DCAD9C847}" destId="{DFF58F48-B699-48F2-B1A7-9F325C0E76BD}" srcOrd="0" destOrd="0" parTransId="{0A64AFEC-5531-4C6D-B8FF-4721D5DA0EB5}" sibTransId="{82B8C52B-11F5-442C-967B-D658C44E9FEF}"/>
    <dgm:cxn modelId="{C93402E6-B20E-41C6-89BE-BF5BF3180049}" type="presParOf" srcId="{23F480A4-7A97-47BB-B211-A016C2DBAFC6}" destId="{2C422F52-8B63-41A2-B822-FCF7A010BA49}" srcOrd="0" destOrd="0" presId="urn:microsoft.com/office/officeart/2005/8/layout/process4"/>
    <dgm:cxn modelId="{2EEFB2A7-B8D7-48F0-8FB6-C162DCF3CA54}" type="presParOf" srcId="{2C422F52-8B63-41A2-B822-FCF7A010BA49}" destId="{0BA19E4D-A70C-4514-9590-8C149DA9A718}" srcOrd="0" destOrd="0" presId="urn:microsoft.com/office/officeart/2005/8/layout/process4"/>
    <dgm:cxn modelId="{8112DD80-63B1-46F8-ADDA-39B3BB27ED36}" type="presParOf" srcId="{2C422F52-8B63-41A2-B822-FCF7A010BA49}" destId="{6209C8F9-8E3C-45A7-ACE5-F14B39FB81E7}" srcOrd="1" destOrd="0" presId="urn:microsoft.com/office/officeart/2005/8/layout/process4"/>
    <dgm:cxn modelId="{75A665FA-7CD4-4E62-8022-60099D875516}" type="presParOf" srcId="{2C422F52-8B63-41A2-B822-FCF7A010BA49}" destId="{BBBE446E-12C7-4782-9D1C-BD572396CEB0}" srcOrd="2" destOrd="0" presId="urn:microsoft.com/office/officeart/2005/8/layout/process4"/>
    <dgm:cxn modelId="{9F67CBB0-FA90-4009-8284-B0319B0267D0}" type="presParOf" srcId="{BBBE446E-12C7-4782-9D1C-BD572396CEB0}" destId="{A6BB7200-B1AA-49AD-A0D6-DEAA0B5E609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D11BB0-2208-4C42-A078-565F31F3BA69}">
      <dsp:nvSpPr>
        <dsp:cNvPr id="0" name=""/>
        <dsp:cNvSpPr/>
      </dsp:nvSpPr>
      <dsp:spPr>
        <a:xfrm>
          <a:off x="3634946" y="1164127"/>
          <a:ext cx="244122" cy="1069490"/>
        </a:xfrm>
        <a:custGeom>
          <a:avLst/>
          <a:gdLst/>
          <a:ahLst/>
          <a:cxnLst/>
          <a:rect l="0" t="0" r="0" b="0"/>
          <a:pathLst>
            <a:path>
              <a:moveTo>
                <a:pt x="244122" y="0"/>
              </a:moveTo>
              <a:lnTo>
                <a:pt x="244122" y="1069490"/>
              </a:lnTo>
              <a:lnTo>
                <a:pt x="0" y="10694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799561-0C24-46B2-A449-59919162B215}">
      <dsp:nvSpPr>
        <dsp:cNvPr id="0" name=""/>
        <dsp:cNvSpPr/>
      </dsp:nvSpPr>
      <dsp:spPr>
        <a:xfrm>
          <a:off x="3879069" y="1164127"/>
          <a:ext cx="1406612" cy="21389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4857"/>
              </a:lnTo>
              <a:lnTo>
                <a:pt x="1406612" y="1894857"/>
              </a:lnTo>
              <a:lnTo>
                <a:pt x="1406612" y="21389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0B8EAA-3417-4FDE-8E86-0A385D1E1C90}">
      <dsp:nvSpPr>
        <dsp:cNvPr id="0" name=""/>
        <dsp:cNvSpPr/>
      </dsp:nvSpPr>
      <dsp:spPr>
        <a:xfrm>
          <a:off x="2472456" y="1164127"/>
          <a:ext cx="1406612" cy="2138980"/>
        </a:xfrm>
        <a:custGeom>
          <a:avLst/>
          <a:gdLst/>
          <a:ahLst/>
          <a:cxnLst/>
          <a:rect l="0" t="0" r="0" b="0"/>
          <a:pathLst>
            <a:path>
              <a:moveTo>
                <a:pt x="1406612" y="0"/>
              </a:moveTo>
              <a:lnTo>
                <a:pt x="1406612" y="1894857"/>
              </a:lnTo>
              <a:lnTo>
                <a:pt x="0" y="1894857"/>
              </a:lnTo>
              <a:lnTo>
                <a:pt x="0" y="21389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6F28D2-712F-4904-BFD1-34967D9FCDB8}">
      <dsp:nvSpPr>
        <dsp:cNvPr id="0" name=""/>
        <dsp:cNvSpPr/>
      </dsp:nvSpPr>
      <dsp:spPr>
        <a:xfrm>
          <a:off x="2716579" y="1638"/>
          <a:ext cx="2324979" cy="116248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Función financiera de toda empresa</a:t>
          </a:r>
          <a:endParaRPr lang="es-MX" sz="2600" kern="1200" dirty="0"/>
        </a:p>
      </dsp:txBody>
      <dsp:txXfrm>
        <a:off x="2716579" y="1638"/>
        <a:ext cx="2324979" cy="1162489"/>
      </dsp:txXfrm>
    </dsp:sp>
    <dsp:sp modelId="{60F0E6E0-941A-4F63-8EA4-7A9E0882AA73}">
      <dsp:nvSpPr>
        <dsp:cNvPr id="0" name=""/>
        <dsp:cNvSpPr/>
      </dsp:nvSpPr>
      <dsp:spPr>
        <a:xfrm>
          <a:off x="1309967" y="3303108"/>
          <a:ext cx="2324979" cy="116248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Financiamiento u obtención de recursos.</a:t>
          </a:r>
          <a:endParaRPr lang="es-MX" sz="2600" kern="1200" dirty="0"/>
        </a:p>
      </dsp:txBody>
      <dsp:txXfrm>
        <a:off x="1309967" y="3303108"/>
        <a:ext cx="2324979" cy="1162489"/>
      </dsp:txXfrm>
    </dsp:sp>
    <dsp:sp modelId="{85E1767A-2E5A-41A6-A30B-5A5A021BB3E8}">
      <dsp:nvSpPr>
        <dsp:cNvPr id="0" name=""/>
        <dsp:cNvSpPr/>
      </dsp:nvSpPr>
      <dsp:spPr>
        <a:xfrm>
          <a:off x="4123191" y="3303108"/>
          <a:ext cx="2324979" cy="116248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Planeación y control de recursos.</a:t>
          </a:r>
          <a:endParaRPr lang="es-MX" sz="2600" kern="1200" dirty="0"/>
        </a:p>
      </dsp:txBody>
      <dsp:txXfrm>
        <a:off x="4123191" y="3303108"/>
        <a:ext cx="2324979" cy="1162489"/>
      </dsp:txXfrm>
    </dsp:sp>
    <dsp:sp modelId="{7E7015D8-BCB0-49A3-8E26-E2D1440AACDC}">
      <dsp:nvSpPr>
        <dsp:cNvPr id="0" name=""/>
        <dsp:cNvSpPr/>
      </dsp:nvSpPr>
      <dsp:spPr>
        <a:xfrm>
          <a:off x="1309967" y="1652373"/>
          <a:ext cx="2324979" cy="116248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Esta tiene 2 etapas:</a:t>
          </a:r>
          <a:endParaRPr lang="es-MX" sz="2600" kern="1200" dirty="0"/>
        </a:p>
      </dsp:txBody>
      <dsp:txXfrm>
        <a:off x="1309967" y="1652373"/>
        <a:ext cx="2324979" cy="116248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09C8F9-8E3C-45A7-ACE5-F14B39FB81E7}">
      <dsp:nvSpPr>
        <dsp:cNvPr id="0" name=""/>
        <dsp:cNvSpPr/>
      </dsp:nvSpPr>
      <dsp:spPr>
        <a:xfrm>
          <a:off x="0" y="0"/>
          <a:ext cx="8229600" cy="1779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La función financiera esta manejada:</a:t>
          </a:r>
          <a:endParaRPr lang="es-MX" sz="3400" kern="1200" dirty="0"/>
        </a:p>
      </dsp:txBody>
      <dsp:txXfrm>
        <a:off x="0" y="0"/>
        <a:ext cx="8229600" cy="960978"/>
      </dsp:txXfrm>
    </dsp:sp>
    <dsp:sp modelId="{A6BB7200-B1AA-49AD-A0D6-DEAA0B5E609F}">
      <dsp:nvSpPr>
        <dsp:cNvPr id="0" name=""/>
        <dsp:cNvSpPr/>
      </dsp:nvSpPr>
      <dsp:spPr>
        <a:xfrm>
          <a:off x="0" y="925386"/>
          <a:ext cx="8229600" cy="8186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38100" rIns="21336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Por un administrador financiero, el cual puede ser</a:t>
          </a:r>
          <a:endParaRPr lang="es-MX" sz="3000" kern="1200" dirty="0"/>
        </a:p>
      </dsp:txBody>
      <dsp:txXfrm>
        <a:off x="0" y="925386"/>
        <a:ext cx="8229600" cy="818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27/05/2015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7336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27/05/2015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00683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27/05/2015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2713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27/05/2015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00500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27/05/2015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67700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27/05/2015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0382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27/05/2015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5769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27/05/2015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69493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27/05/2015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27345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27/05/2015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252879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27/05/2015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66628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27/05/2015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241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27/05/2015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334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27/05/2015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5143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27/05/2015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1253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27/05/2015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0132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27/05/2015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42647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27/05/2015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1750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27/05/2015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57916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27/05/2015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3519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27/05/2015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2702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27/05/2015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876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1B9-89BD-4F1B-8A83-0DCC119A1F26}" type="datetimeFigureOut">
              <a:rPr lang="es-MX" smtClean="0"/>
              <a:pPr/>
              <a:t>27/05/2015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71991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27/05/2015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1776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FUNDAMENTOS DE LA ADMINISTRACION FINANCIERA</a:t>
            </a:r>
            <a:endParaRPr lang="es-MX" dirty="0"/>
          </a:p>
        </p:txBody>
      </p:sp>
      <p:sp>
        <p:nvSpPr>
          <p:cNvPr id="4" name="3 Subtítulo"/>
          <p:cNvSpPr txBox="1">
            <a:spLocks noGrp="1"/>
          </p:cNvSpPr>
          <p:nvPr>
            <p:ph type="subTitle" idx="1"/>
          </p:nvPr>
        </p:nvSpPr>
        <p:spPr>
          <a:xfrm>
            <a:off x="1043608" y="3717032"/>
            <a:ext cx="7776864" cy="305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Área Académica:</a:t>
            </a:r>
            <a:r>
              <a:rPr lang="es-MX" sz="2000" dirty="0" smtClean="0"/>
              <a:t> FINANZAS</a:t>
            </a:r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Profesor(a):</a:t>
            </a:r>
            <a:r>
              <a:rPr lang="es-MX" sz="2000" dirty="0" smtClean="0"/>
              <a:t>L.A. MARTIN EDUARDO BAEZA RAMIREZ</a:t>
            </a: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Periodo:</a:t>
            </a:r>
            <a:r>
              <a:rPr lang="es-MX" sz="2000" dirty="0" smtClean="0"/>
              <a:t>ulio-Diciembre-2015</a:t>
            </a:r>
            <a:endParaRPr lang="es-MX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942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TEMA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s-MX" b="1" dirty="0">
                <a:latin typeface="Arial" pitchFamily="34" charset="0"/>
                <a:cs typeface="Arial" pitchFamily="34" charset="0"/>
              </a:rPr>
              <a:t>Resumen</a:t>
            </a: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r>
              <a:rPr lang="es-MX" dirty="0" smtClean="0"/>
              <a:t>Los estudiantes comprenderán los conceptos básicos de las finanzas y el papel que tienen en las organizaciones a través del análisis , la adquisición, gestión y administración de fondos. El objetivo es presentar las finanzas y la estructura funcional de las organizaciones</a:t>
            </a:r>
            <a:endParaRPr lang="es-MX" b="1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s-MX" b="1" dirty="0" err="1">
                <a:latin typeface="Arial" pitchFamily="34" charset="0"/>
                <a:cs typeface="Arial" pitchFamily="34" charset="0"/>
              </a:rPr>
              <a:t>Abstract</a:t>
            </a:r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n-US" dirty="0" smtClean="0"/>
              <a:t>Students will understand the basics of finance and the role they have in organizations through analysis, procurement, management and administration of funds.</a:t>
            </a:r>
            <a:endParaRPr lang="es-MX" dirty="0" smtClean="0"/>
          </a:p>
          <a:p>
            <a:pPr algn="just">
              <a:buNone/>
            </a:pPr>
            <a:r>
              <a:rPr lang="en-US" dirty="0" smtClean="0"/>
              <a:t>The goal is to present the finances and the functional structure of organizations.</a:t>
            </a: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MX" b="1" dirty="0" err="1">
                <a:latin typeface="Arial" pitchFamily="34" charset="0"/>
                <a:cs typeface="Arial" pitchFamily="34" charset="0"/>
              </a:rPr>
              <a:t>Keywords</a:t>
            </a:r>
            <a:r>
              <a:rPr lang="es-MX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dirty="0" smtClean="0"/>
              <a:t> Risk, solvency, liquidity and profitability</a:t>
            </a:r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86271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s-MX" sz="3600" dirty="0" smtClean="0"/>
              <a:t>FINANZAS:</a:t>
            </a:r>
          </a:p>
          <a:p>
            <a:pPr>
              <a:buNone/>
            </a:pPr>
            <a:endParaRPr lang="es-MX" dirty="0" smtClean="0"/>
          </a:p>
          <a:p>
            <a:pPr algn="just"/>
            <a:r>
              <a:rPr lang="es-MX" dirty="0" smtClean="0"/>
              <a:t>Técnica por cuyo medio la entidad económica (publica y privada), se encargara de estudiar diversas formas por las que habrá de ha llagarse de los recursos necesarios para su vida y funcionamiento y la forma de aplicar estos recursos.</a:t>
            </a: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FUNDAMENTOS DE LA </a:t>
            </a:r>
            <a:r>
              <a:rPr lang="es-MX" dirty="0" smtClean="0"/>
              <a:t>ADMINISTRACIÓN </a:t>
            </a:r>
            <a:r>
              <a:rPr lang="es-MX" dirty="0" smtClean="0"/>
              <a:t>FINANCIERA</a:t>
            </a:r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88541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928662" y="1857364"/>
          <a:ext cx="7758138" cy="4467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1779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Flecha derecha"/>
          <p:cNvSpPr/>
          <p:nvPr/>
        </p:nvSpPr>
        <p:spPr>
          <a:xfrm rot="7512427">
            <a:off x="1125416" y="3867195"/>
            <a:ext cx="1214446" cy="1285884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5 Flecha abajo"/>
          <p:cNvSpPr/>
          <p:nvPr/>
        </p:nvSpPr>
        <p:spPr>
          <a:xfrm>
            <a:off x="3857620" y="4071942"/>
            <a:ext cx="1357322" cy="107157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6 Flecha derecha"/>
          <p:cNvSpPr/>
          <p:nvPr/>
        </p:nvSpPr>
        <p:spPr>
          <a:xfrm rot="3479584">
            <a:off x="6747148" y="3842558"/>
            <a:ext cx="1143008" cy="121444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Rectángulo redondeado"/>
          <p:cNvSpPr/>
          <p:nvPr/>
        </p:nvSpPr>
        <p:spPr>
          <a:xfrm>
            <a:off x="3286116" y="5214950"/>
            <a:ext cx="2500330" cy="78581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Contador publico</a:t>
            </a:r>
            <a:endParaRPr lang="es-MX" dirty="0"/>
          </a:p>
        </p:txBody>
      </p:sp>
      <p:sp>
        <p:nvSpPr>
          <p:cNvPr id="9" name="8 Rectángulo redondeado"/>
          <p:cNvSpPr/>
          <p:nvPr/>
        </p:nvSpPr>
        <p:spPr>
          <a:xfrm>
            <a:off x="7072330" y="5357826"/>
            <a:ext cx="1857356" cy="7143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Licenciado en administración</a:t>
            </a:r>
            <a:endParaRPr lang="es-MX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1571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Funciones del administrador financiero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2643183"/>
            <a:ext cx="8229600" cy="3786214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PLANEACIÓN FINANCIERA:</a:t>
            </a:r>
          </a:p>
          <a:p>
            <a:endParaRPr lang="es-MX" dirty="0" smtClean="0"/>
          </a:p>
          <a:p>
            <a:pPr lvl="3"/>
            <a:r>
              <a:rPr lang="es-MX" sz="2800" dirty="0" smtClean="0"/>
              <a:t>A CORTO PLAZO:</a:t>
            </a:r>
          </a:p>
          <a:p>
            <a:pPr lvl="3" algn="just">
              <a:buNone/>
            </a:pPr>
            <a:r>
              <a:rPr lang="es-MX" sz="2500" dirty="0" smtClean="0"/>
              <a:t>Comprende el sistema presupuestal o presupuestos de operación, derivándose los estados financieros proforma (Balance General y Estados de Resultados) y el presupuesto del flujo de efectivo (entradas y salidas). Es aquí donde entran todo tipo de conciliaciones.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2332037"/>
            <a:ext cx="8229600" cy="3668731"/>
          </a:xfrm>
        </p:spPr>
        <p:txBody>
          <a:bodyPr/>
          <a:lstStyle/>
          <a:p>
            <a:pPr lvl="3"/>
            <a:r>
              <a:rPr lang="es-MX" sz="2800" dirty="0" smtClean="0"/>
              <a:t>A LARGO PLAZO:</a:t>
            </a:r>
          </a:p>
          <a:p>
            <a:pPr lvl="3" algn="just">
              <a:buNone/>
            </a:pPr>
            <a:r>
              <a:rPr lang="es-MX" sz="2500" dirty="0" smtClean="0"/>
              <a:t>Contempla la expansión de la planta, el reemplazo de maquinaria y equipo, la diversificación de actividades.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525963"/>
          </a:xfrm>
        </p:spPr>
        <p:txBody>
          <a:bodyPr/>
          <a:lstStyle/>
          <a:p>
            <a:r>
              <a:rPr lang="es-MX" sz="3600" dirty="0" smtClean="0"/>
              <a:t>ADMINISTRACIÓN DE ACTIVOS:</a:t>
            </a:r>
          </a:p>
          <a:p>
            <a:pPr>
              <a:buNone/>
            </a:pPr>
            <a:endParaRPr lang="es-MX" dirty="0" smtClean="0"/>
          </a:p>
          <a:p>
            <a:pPr algn="just">
              <a:buNone/>
            </a:pPr>
            <a:r>
              <a:rPr lang="es-MX" dirty="0" smtClean="0"/>
              <a:t>Cada peso invertido tendrá usos alternos; se podrá asignar al disponible (caja-bancos) al circulante en inventarios o cartera-documentos y ventas por cobrar al fijo o al diferido.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sz="3600" dirty="0" smtClean="0"/>
          </a:p>
          <a:p>
            <a:r>
              <a:rPr lang="es-MX" sz="3600" dirty="0" smtClean="0"/>
              <a:t>OBTENCIÓN DE FONDOS:</a:t>
            </a:r>
          </a:p>
          <a:p>
            <a:endParaRPr lang="es-MX" dirty="0" smtClean="0"/>
          </a:p>
          <a:p>
            <a:pPr algn="just">
              <a:buNone/>
            </a:pPr>
            <a:r>
              <a:rPr lang="es-MX" dirty="0" smtClean="0"/>
              <a:t>Si las salidas de efectivo exceden a los de entrada y si el saldo de bancos es insuficiente; la administración financiera obtendrá fuentes externas de financiamiento</a:t>
            </a:r>
            <a:endParaRPr lang="es-MX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3600" dirty="0" smtClean="0"/>
              <a:t>SOLUCIÓN DE PROBLEMAS ESPECIALES:</a:t>
            </a:r>
          </a:p>
          <a:p>
            <a:pPr>
              <a:buNone/>
            </a:pPr>
            <a:endParaRPr lang="es-MX" dirty="0" smtClean="0"/>
          </a:p>
          <a:p>
            <a:pPr algn="just">
              <a:buNone/>
            </a:pPr>
            <a:r>
              <a:rPr lang="es-MX" dirty="0" smtClean="0"/>
              <a:t>Venta de empresas, liquidación, planeación fiscal financiera.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525963"/>
          </a:xfrm>
        </p:spPr>
        <p:txBody>
          <a:bodyPr/>
          <a:lstStyle/>
          <a:p>
            <a:r>
              <a:rPr lang="es-MX" sz="3600" dirty="0" smtClean="0"/>
              <a:t>ANÁLISIS </a:t>
            </a:r>
            <a:r>
              <a:rPr lang="es-MX" sz="3600" dirty="0" smtClean="0"/>
              <a:t>DE DATOS FINANCIERO:</a:t>
            </a:r>
          </a:p>
          <a:p>
            <a:endParaRPr lang="es-MX" dirty="0" smtClean="0"/>
          </a:p>
          <a:p>
            <a:pPr algn="just">
              <a:buNone/>
            </a:pPr>
            <a:r>
              <a:rPr lang="es-MX" dirty="0" smtClean="0"/>
              <a:t>Transformar los datos numéricos en decisiones financieras (financiamientos futuros).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3600" dirty="0" smtClean="0"/>
              <a:t>DETERMINACIÓN </a:t>
            </a:r>
            <a:r>
              <a:rPr lang="es-MX" sz="3600" dirty="0" smtClean="0"/>
              <a:t>DE LA </a:t>
            </a:r>
            <a:r>
              <a:rPr lang="es-MX" sz="3600" dirty="0" smtClean="0"/>
              <a:t>COMPOSICIÓN </a:t>
            </a:r>
            <a:r>
              <a:rPr lang="es-MX" sz="3600" dirty="0" smtClean="0"/>
              <a:t>DE ACTIVOS:</a:t>
            </a:r>
          </a:p>
          <a:p>
            <a:endParaRPr lang="es-MX" dirty="0" smtClean="0"/>
          </a:p>
          <a:p>
            <a:pPr algn="just">
              <a:buNone/>
            </a:pPr>
            <a:r>
              <a:rPr lang="es-MX" dirty="0" smtClean="0"/>
              <a:t>Mantener ciertos niveles óptimos en cuanto a los activos circulantes, que activos fijos son los mejores, cuando se vuelven obsoletos, la forma de reemplazarlos</a:t>
            </a:r>
            <a:endParaRPr lang="es-MX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143116"/>
            <a:ext cx="8229600" cy="4525963"/>
          </a:xfrm>
        </p:spPr>
        <p:txBody>
          <a:bodyPr/>
          <a:lstStyle/>
          <a:p>
            <a:r>
              <a:rPr lang="es-MX" sz="3600" dirty="0" smtClean="0"/>
              <a:t>DETERMINACIÓN </a:t>
            </a:r>
            <a:r>
              <a:rPr lang="es-MX" sz="3600" dirty="0" smtClean="0"/>
              <a:t>DE LA ESTRUCTURA DE CAPITAL:</a:t>
            </a:r>
          </a:p>
          <a:p>
            <a:endParaRPr lang="es-MX" dirty="0" smtClean="0"/>
          </a:p>
          <a:p>
            <a:pPr algn="just">
              <a:buNone/>
            </a:pPr>
            <a:r>
              <a:rPr lang="es-MX" dirty="0" smtClean="0"/>
              <a:t>Se ocupa de pasivo y el capital de las empresas.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pPr marL="0" indent="0"/>
            <a:r>
              <a:rPr lang="es-MX" b="1" dirty="0">
                <a:latin typeface="Arial" pitchFamily="34" charset="0"/>
                <a:cs typeface="Arial" pitchFamily="34" charset="0"/>
              </a:rPr>
              <a:t>Referencias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928662" y="1643050"/>
            <a:ext cx="72866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/>
            <a:r>
              <a:rPr lang="es-MX" sz="2800" dirty="0" smtClean="0"/>
              <a:t>Weston J. Fred y Eugene F. </a:t>
            </a:r>
            <a:r>
              <a:rPr lang="es-MX" sz="2800" dirty="0" err="1" smtClean="0"/>
              <a:t>Brighman</a:t>
            </a:r>
            <a:r>
              <a:rPr lang="es-MX" sz="2800" dirty="0" smtClean="0"/>
              <a:t>, Fundamentos de Administración. México D.F.: Mc-</a:t>
            </a:r>
            <a:r>
              <a:rPr lang="es-MX" sz="2800" dirty="0" err="1" smtClean="0"/>
              <a:t>Grawhill</a:t>
            </a:r>
            <a:r>
              <a:rPr lang="es-MX" sz="2800" dirty="0" smtClean="0"/>
              <a:t>.</a:t>
            </a:r>
          </a:p>
          <a:p>
            <a:pPr lvl="2" algn="just"/>
            <a:endParaRPr lang="es-MX" sz="2800" dirty="0" smtClean="0"/>
          </a:p>
          <a:p>
            <a:pPr lvl="2" algn="just"/>
            <a:r>
              <a:rPr lang="es-MX" sz="2800" dirty="0" smtClean="0"/>
              <a:t>Moreno Fernández Joaquín, Las finanzas de la empresa, México, Última edición.</a:t>
            </a:r>
            <a:endParaRPr lang="es-MX" sz="2800" dirty="0"/>
          </a:p>
        </p:txBody>
      </p:sp>
    </p:spTree>
    <p:extLst>
      <p:ext uri="{BB962C8B-B14F-4D97-AF65-F5344CB8AC3E}">
        <p14:creationId xmlns="" xmlns:p14="http://schemas.microsoft.com/office/powerpoint/2010/main" val="161079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465</Words>
  <Application>Microsoft Office PowerPoint</Application>
  <PresentationFormat>Presentación en pantalla (4:3)</PresentationFormat>
  <Paragraphs>64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16" baseType="lpstr">
      <vt:lpstr>Tema de Office</vt:lpstr>
      <vt:lpstr>1_Tema de Office</vt:lpstr>
      <vt:lpstr>FUNDAMENTOS DE LA ADMINISTRACION FINANCIERA</vt:lpstr>
      <vt:lpstr>TEMA</vt:lpstr>
      <vt:lpstr>FUNDAMENTOS DE LA ADMINISTRACIÓN FINANCIERA</vt:lpstr>
      <vt:lpstr>Diapositiva 4</vt:lpstr>
      <vt:lpstr>Diapositiva 5</vt:lpstr>
      <vt:lpstr>Funciones del administrador financiero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Referencias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Citlali</dc:creator>
  <cp:lastModifiedBy>uaeh</cp:lastModifiedBy>
  <cp:revision>20</cp:revision>
  <dcterms:created xsi:type="dcterms:W3CDTF">2012-12-04T21:22:09Z</dcterms:created>
  <dcterms:modified xsi:type="dcterms:W3CDTF">2015-05-27T19:22:25Z</dcterms:modified>
</cp:coreProperties>
</file>