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9" r:id="rId2"/>
    <p:sldId id="256" r:id="rId3"/>
    <p:sldId id="257" r:id="rId4"/>
    <p:sldId id="316" r:id="rId5"/>
    <p:sldId id="267" r:id="rId6"/>
    <p:sldId id="268" r:id="rId7"/>
    <p:sldId id="269" r:id="rId8"/>
    <p:sldId id="270" r:id="rId9"/>
    <p:sldId id="286" r:id="rId10"/>
    <p:sldId id="271" r:id="rId11"/>
    <p:sldId id="272" r:id="rId12"/>
    <p:sldId id="273" r:id="rId13"/>
    <p:sldId id="274" r:id="rId14"/>
    <p:sldId id="275" r:id="rId15"/>
    <p:sldId id="276" r:id="rId16"/>
    <p:sldId id="277" r:id="rId17"/>
    <p:sldId id="278" r:id="rId18"/>
    <p:sldId id="287" r:id="rId19"/>
    <p:sldId id="279" r:id="rId20"/>
    <p:sldId id="280" r:id="rId21"/>
    <p:sldId id="281" r:id="rId22"/>
    <p:sldId id="282" r:id="rId23"/>
    <p:sldId id="283" r:id="rId24"/>
    <p:sldId id="284" r:id="rId25"/>
    <p:sldId id="285" r:id="rId26"/>
    <p:sldId id="261" r:id="rId27"/>
    <p:sldId id="262" r:id="rId28"/>
    <p:sldId id="263" r:id="rId29"/>
    <p:sldId id="264" r:id="rId30"/>
    <p:sldId id="266" r:id="rId31"/>
    <p:sldId id="336" r:id="rId32"/>
    <p:sldId id="288" r:id="rId33"/>
    <p:sldId id="289" r:id="rId34"/>
    <p:sldId id="324" r:id="rId35"/>
    <p:sldId id="290" r:id="rId36"/>
    <p:sldId id="337" r:id="rId37"/>
    <p:sldId id="323" r:id="rId38"/>
    <p:sldId id="291" r:id="rId39"/>
    <p:sldId id="292" r:id="rId40"/>
    <p:sldId id="293" r:id="rId41"/>
    <p:sldId id="294" r:id="rId42"/>
    <p:sldId id="295" r:id="rId43"/>
    <p:sldId id="305" r:id="rId44"/>
    <p:sldId id="296" r:id="rId45"/>
    <p:sldId id="306" r:id="rId46"/>
    <p:sldId id="297" r:id="rId47"/>
    <p:sldId id="325" r:id="rId48"/>
    <p:sldId id="298" r:id="rId49"/>
    <p:sldId id="299" r:id="rId50"/>
    <p:sldId id="326" r:id="rId51"/>
    <p:sldId id="327" r:id="rId52"/>
    <p:sldId id="328" r:id="rId53"/>
    <p:sldId id="329" r:id="rId54"/>
    <p:sldId id="317" r:id="rId55"/>
    <p:sldId id="330" r:id="rId56"/>
    <p:sldId id="331" r:id="rId57"/>
    <p:sldId id="332" r:id="rId58"/>
    <p:sldId id="318" r:id="rId59"/>
    <p:sldId id="319" r:id="rId60"/>
    <p:sldId id="321" r:id="rId61"/>
    <p:sldId id="322" r:id="rId62"/>
    <p:sldId id="309" r:id="rId63"/>
    <p:sldId id="310" r:id="rId64"/>
    <p:sldId id="311" r:id="rId65"/>
    <p:sldId id="312" r:id="rId66"/>
    <p:sldId id="313" r:id="rId67"/>
    <p:sldId id="314" r:id="rId68"/>
    <p:sldId id="315" r:id="rId69"/>
    <p:sldId id="338" r:id="rId70"/>
    <p:sldId id="339" r:id="rId71"/>
    <p:sldId id="334" r:id="rId72"/>
    <p:sldId id="333" r:id="rId73"/>
    <p:sldId id="340" r:id="rId7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A221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2" d="100"/>
          <a:sy n="72" d="100"/>
        </p:scale>
        <p:origin x="-1830" y="-318"/>
      </p:cViewPr>
      <p:guideLst>
        <p:guide orient="horz" pos="2160"/>
        <p:guide pos="2880"/>
      </p:guideLst>
    </p:cSldViewPr>
  </p:slideViewPr>
  <p:notesTextViewPr>
    <p:cViewPr>
      <p:scale>
        <a:sx n="1" d="1"/>
        <a:sy n="1" d="1"/>
      </p:scale>
      <p:origin x="0" y="0"/>
    </p:cViewPr>
  </p:notesTextViewPr>
  <p:sorterViewPr>
    <p:cViewPr>
      <p:scale>
        <a:sx n="100" d="100"/>
        <a:sy n="100" d="100"/>
      </p:scale>
      <p:origin x="0" y="793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153F84-CD43-41E7-B741-868B3FF7EEE6}" type="datetimeFigureOut">
              <a:rPr lang="es-MX" smtClean="0"/>
              <a:pPr/>
              <a:t>30/06/2015</a:t>
            </a:fld>
            <a:endParaRPr lang="es-MX" dirty="0"/>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8EF7FB-34B2-41A3-9077-2B5ADDCF47B8}" type="slidenum">
              <a:rPr lang="es-MX" smtClean="0"/>
              <a:pPr/>
              <a:t>‹Nº›</a:t>
            </a:fld>
            <a:endParaRPr lang="es-MX" dirty="0"/>
          </a:p>
        </p:txBody>
      </p:sp>
    </p:spTree>
    <p:extLst>
      <p:ext uri="{BB962C8B-B14F-4D97-AF65-F5344CB8AC3E}">
        <p14:creationId xmlns="" xmlns:p14="http://schemas.microsoft.com/office/powerpoint/2010/main" val="1395292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1403648" y="2130425"/>
            <a:ext cx="7054552"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7088832" cy="1752600"/>
          </a:xfrm>
        </p:spPr>
        <p:txBody>
          <a:bodyPr/>
          <a:lstStyle>
            <a:lvl1pPr marL="0" indent="0" algn="ctr">
              <a:buNone/>
              <a:defRPr>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35635770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683105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43608" y="4077072"/>
            <a:ext cx="7772400" cy="2016224"/>
          </a:xfrm>
        </p:spPr>
        <p:txBody>
          <a:bodyPr anchor="t"/>
          <a:lstStyle>
            <a:lvl1pPr algn="ctr">
              <a:defRPr sz="36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1115616" y="220486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17480850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1475656" y="1600200"/>
            <a:ext cx="34563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5220072" y="1600200"/>
            <a:ext cx="346672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14584986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1331640" y="1535113"/>
            <a:ext cx="3528392" cy="639762"/>
          </a:xfrm>
        </p:spPr>
        <p:txBody>
          <a:bodyPr anchor="b">
            <a:noAutofit/>
          </a:bodyPr>
          <a:lstStyle>
            <a:lvl1pPr marL="0" indent="0" algn="ctr">
              <a:buNone/>
              <a:defRPr sz="1800" b="0">
                <a:effectLst>
                  <a:outerShdw blurRad="38100" dist="38100" dir="2700000" algn="tl">
                    <a:srgbClr val="000000">
                      <a:alpha val="43137"/>
                    </a:srgb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smtClean="0"/>
              <a:t>Haga clic para modificar el estilo de texto del patrón</a:t>
            </a:r>
          </a:p>
        </p:txBody>
      </p:sp>
      <p:sp>
        <p:nvSpPr>
          <p:cNvPr id="4" name="3 Marcador de contenido"/>
          <p:cNvSpPr>
            <a:spLocks noGrp="1"/>
          </p:cNvSpPr>
          <p:nvPr>
            <p:ph sz="half" idx="2"/>
          </p:nvPr>
        </p:nvSpPr>
        <p:spPr>
          <a:xfrm>
            <a:off x="1331640" y="2174875"/>
            <a:ext cx="352839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5004048" y="1535113"/>
            <a:ext cx="3682752" cy="639762"/>
          </a:xfrm>
        </p:spPr>
        <p:txBody>
          <a:bodyPr anchor="b">
            <a:noAutofit/>
          </a:bodyPr>
          <a:lstStyle>
            <a:lvl1pPr marL="0" indent="0">
              <a:buNone/>
              <a:defRPr sz="1800" b="0">
                <a:effectLst>
                  <a:outerShdw blurRad="38100" dist="38100" dir="2700000" algn="tl">
                    <a:srgbClr val="000000">
                      <a:alpha val="43137"/>
                    </a:srgb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smtClean="0"/>
              <a:t>Haga clic para modificar el estilo de texto del patrón</a:t>
            </a:r>
          </a:p>
        </p:txBody>
      </p:sp>
      <p:sp>
        <p:nvSpPr>
          <p:cNvPr id="6" name="5 Marcador de contenido"/>
          <p:cNvSpPr>
            <a:spLocks noGrp="1"/>
          </p:cNvSpPr>
          <p:nvPr>
            <p:ph sz="quarter" idx="4"/>
          </p:nvPr>
        </p:nvSpPr>
        <p:spPr>
          <a:xfrm>
            <a:off x="5004048" y="2174875"/>
            <a:ext cx="368275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8" name="7 Marcador de pie de página"/>
          <p:cNvSpPr>
            <a:spLocks noGrp="1"/>
          </p:cNvSpPr>
          <p:nvPr>
            <p:ph type="ftr" sz="quarter" idx="11"/>
          </p:nvPr>
        </p:nvSpPr>
        <p:spPr/>
        <p:txBody>
          <a:bodyPr/>
          <a:lstStyle/>
          <a:p>
            <a:endParaRPr lang="es-MX" dirty="0"/>
          </a:p>
        </p:txBody>
      </p:sp>
      <p:sp>
        <p:nvSpPr>
          <p:cNvPr id="9" name="8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293429420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4" name="3 Marcador de pie de página"/>
          <p:cNvSpPr>
            <a:spLocks noGrp="1"/>
          </p:cNvSpPr>
          <p:nvPr>
            <p:ph type="ftr" sz="quarter" idx="11"/>
          </p:nvPr>
        </p:nvSpPr>
        <p:spPr/>
        <p:txBody>
          <a:bodyPr/>
          <a:lstStyle/>
          <a:p>
            <a:endParaRPr lang="es-MX" dirty="0"/>
          </a:p>
        </p:txBody>
      </p:sp>
      <p:sp>
        <p:nvSpPr>
          <p:cNvPr id="5" name="4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440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3" name="2 Marcador de pie de página"/>
          <p:cNvSpPr>
            <a:spLocks noGrp="1"/>
          </p:cNvSpPr>
          <p:nvPr>
            <p:ph type="ftr" sz="quarter" idx="11"/>
          </p:nvPr>
        </p:nvSpPr>
        <p:spPr/>
        <p:txBody>
          <a:bodyPr/>
          <a:lstStyle/>
          <a:p>
            <a:endParaRPr lang="es-MX" dirty="0"/>
          </a:p>
        </p:txBody>
      </p:sp>
      <p:sp>
        <p:nvSpPr>
          <p:cNvPr id="4" name="3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1575729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1653403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09936" y="4800600"/>
            <a:ext cx="5486400" cy="566738"/>
          </a:xfrm>
        </p:spPr>
        <p:txBody>
          <a:bodyPr anchor="b"/>
          <a:lstStyle>
            <a:lvl1pPr algn="ctr">
              <a:defRPr sz="2000" b="0"/>
            </a:lvl1pPr>
          </a:lstStyle>
          <a:p>
            <a:r>
              <a:rPr lang="es-ES" dirty="0" smtClean="0"/>
              <a:t>Haga clic para modificar el estilo de título del patrón</a:t>
            </a:r>
            <a:endParaRPr lang="es-MX" dirty="0"/>
          </a:p>
        </p:txBody>
      </p:sp>
      <p:sp>
        <p:nvSpPr>
          <p:cNvPr id="3" name="2 Marcador de posición de imagen"/>
          <p:cNvSpPr>
            <a:spLocks noGrp="1"/>
          </p:cNvSpPr>
          <p:nvPr>
            <p:ph type="pic" idx="1"/>
          </p:nvPr>
        </p:nvSpPr>
        <p:spPr>
          <a:xfrm>
            <a:off x="210993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3 Marcador de texto"/>
          <p:cNvSpPr>
            <a:spLocks noGrp="1"/>
          </p:cNvSpPr>
          <p:nvPr>
            <p:ph type="body" sz="half" idx="2"/>
          </p:nvPr>
        </p:nvSpPr>
        <p:spPr>
          <a:xfrm>
            <a:off x="210993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5" name="4 Marcador de fecha"/>
          <p:cNvSpPr>
            <a:spLocks noGrp="1"/>
          </p:cNvSpPr>
          <p:nvPr>
            <p:ph type="dt" sz="half" idx="10"/>
          </p:nvPr>
        </p:nvSpPr>
        <p:spPr/>
        <p:txBody>
          <a:bodyPr/>
          <a:lstStyle/>
          <a:p>
            <a:fld id="{1757F3E5-681C-4C9D-BD31-99541B831678}" type="datetimeFigureOut">
              <a:rPr lang="es-MX" smtClean="0"/>
              <a:pPr/>
              <a:t>30/06/2015</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28733385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1691680" y="274638"/>
            <a:ext cx="6995120" cy="1143000"/>
          </a:xfrm>
          <a:prstGeom prst="rect">
            <a:avLst/>
          </a:prstGeom>
        </p:spPr>
        <p:txBody>
          <a:bodyPr vert="horz" lIns="91440" tIns="45720" rIns="91440" bIns="45720" rtlCol="0" anchor="ctr">
            <a:noAutofit/>
          </a:bodyPr>
          <a:lstStyle/>
          <a:p>
            <a:r>
              <a:rPr lang="es-ES" dirty="0" smtClean="0"/>
              <a:t>Haga clic para modificar el estilo de título del patrón</a:t>
            </a:r>
            <a:endParaRPr lang="es-MX" dirty="0"/>
          </a:p>
        </p:txBody>
      </p:sp>
      <p:sp>
        <p:nvSpPr>
          <p:cNvPr id="3" name="2 Marcador de texto"/>
          <p:cNvSpPr>
            <a:spLocks noGrp="1"/>
          </p:cNvSpPr>
          <p:nvPr>
            <p:ph type="body" idx="1"/>
          </p:nvPr>
        </p:nvSpPr>
        <p:spPr>
          <a:xfrm>
            <a:off x="1331640" y="1600200"/>
            <a:ext cx="735516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971600" y="6520259"/>
            <a:ext cx="2133600" cy="365125"/>
          </a:xfrm>
          <a:prstGeom prst="rect">
            <a:avLst/>
          </a:prstGeom>
        </p:spPr>
        <p:txBody>
          <a:bodyPr vert="horz" lIns="91440" tIns="45720" rIns="91440" bIns="45720" rtlCol="0" anchor="ctr"/>
          <a:lstStyle>
            <a:lvl1pPr algn="ctr">
              <a:defRPr sz="800">
                <a:solidFill>
                  <a:schemeClr val="tx1">
                    <a:tint val="75000"/>
                  </a:schemeClr>
                </a:solidFill>
                <a:latin typeface="Berlin Sans FB" panose="020E0602020502020306" pitchFamily="34" charset="0"/>
              </a:defRPr>
            </a:lvl1pPr>
          </a:lstStyle>
          <a:p>
            <a:fld id="{1757F3E5-681C-4C9D-BD31-99541B831678}" type="datetimeFigureOut">
              <a:rPr lang="es-MX" smtClean="0"/>
              <a:pPr/>
              <a:t>30/06/2015</a:t>
            </a:fld>
            <a:endParaRPr lang="es-MX" dirty="0"/>
          </a:p>
        </p:txBody>
      </p:sp>
      <p:sp>
        <p:nvSpPr>
          <p:cNvPr id="5" name="4 Marcador de pie de página"/>
          <p:cNvSpPr>
            <a:spLocks noGrp="1"/>
          </p:cNvSpPr>
          <p:nvPr>
            <p:ph type="ftr" sz="quarter" idx="3"/>
          </p:nvPr>
        </p:nvSpPr>
        <p:spPr>
          <a:xfrm>
            <a:off x="3476600" y="6525344"/>
            <a:ext cx="2895600" cy="365125"/>
          </a:xfrm>
          <a:prstGeom prst="rect">
            <a:avLst/>
          </a:prstGeom>
        </p:spPr>
        <p:txBody>
          <a:bodyPr vert="horz" lIns="91440" tIns="45720" rIns="91440" bIns="45720" rtlCol="0" anchor="ctr"/>
          <a:lstStyle>
            <a:lvl1pPr algn="ctr">
              <a:defRPr sz="1000">
                <a:solidFill>
                  <a:schemeClr val="tx1">
                    <a:tint val="75000"/>
                  </a:schemeClr>
                </a:solidFill>
                <a:latin typeface="Berlin Sans FB" panose="020E0602020502020306" pitchFamily="34" charset="0"/>
              </a:defRPr>
            </a:lvl1pPr>
          </a:lstStyle>
          <a:p>
            <a:endParaRPr lang="es-MX" dirty="0"/>
          </a:p>
        </p:txBody>
      </p:sp>
      <p:sp>
        <p:nvSpPr>
          <p:cNvPr id="6" name="5 Marcador de número de diapositiva"/>
          <p:cNvSpPr>
            <a:spLocks noGrp="1"/>
          </p:cNvSpPr>
          <p:nvPr>
            <p:ph type="sldNum" sz="quarter" idx="4"/>
          </p:nvPr>
        </p:nvSpPr>
        <p:spPr>
          <a:xfrm>
            <a:off x="6804248" y="6525344"/>
            <a:ext cx="2133600" cy="365125"/>
          </a:xfrm>
          <a:prstGeom prst="rect">
            <a:avLst/>
          </a:prstGeom>
        </p:spPr>
        <p:txBody>
          <a:bodyPr vert="horz" lIns="91440" tIns="45720" rIns="91440" bIns="45720" rtlCol="0" anchor="ctr"/>
          <a:lstStyle>
            <a:lvl1pPr algn="r">
              <a:defRPr sz="1000">
                <a:solidFill>
                  <a:schemeClr val="tx1">
                    <a:tint val="75000"/>
                  </a:schemeClr>
                </a:solidFill>
                <a:latin typeface="Berlin Sans FB" panose="020E0602020502020306" pitchFamily="34" charset="0"/>
              </a:defRPr>
            </a:lvl1pPr>
          </a:lstStyle>
          <a:p>
            <a:fld id="{A310D575-8EA1-43DE-A846-C4C5C2F41ADD}" type="slidenum">
              <a:rPr lang="es-MX" smtClean="0"/>
              <a:pPr/>
              <a:t>‹Nº›</a:t>
            </a:fld>
            <a:endParaRPr lang="es-MX" dirty="0"/>
          </a:p>
        </p:txBody>
      </p:sp>
    </p:spTree>
    <p:extLst>
      <p:ext uri="{BB962C8B-B14F-4D97-AF65-F5344CB8AC3E}">
        <p14:creationId xmlns="" xmlns:p14="http://schemas.microsoft.com/office/powerpoint/2010/main" val="2088449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iming>
    <p:tnLst>
      <p:par>
        <p:cTn id="1" dur="indefinite" restart="never" nodeType="tmRoot"/>
      </p:par>
    </p:tnLst>
  </p:timing>
  <p:txStyles>
    <p:title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rgbClr val="6A221D"/>
          </a:solidFill>
          <a:latin typeface="Berlin Sans FB" panose="020E0602020502020306"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0" kern="1200">
          <a:solidFill>
            <a:srgbClr val="6A221D"/>
          </a:solidFill>
          <a:latin typeface="Berlin Sans FB" panose="020E0602020502020306"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b="0" kern="1200">
          <a:solidFill>
            <a:srgbClr val="6A221D"/>
          </a:solidFill>
          <a:latin typeface="Berlin Sans FB" panose="020E0602020502020306"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b="0" kern="1200">
          <a:solidFill>
            <a:srgbClr val="6A221D"/>
          </a:solidFill>
          <a:latin typeface="Berlin Sans FB" panose="020E0602020502020306"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b="0" kern="1200">
          <a:solidFill>
            <a:srgbClr val="6A221D"/>
          </a:solidFill>
          <a:latin typeface="Berlin Sans FB" panose="020E0602020502020306"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Conclusiones.pptx" TargetMode="External"/><Relationship Id="rId3" Type="http://schemas.openxmlformats.org/officeDocument/2006/relationships/hyperlink" Target="Aportaciones%20%20a%20la%20administraci&#243;n.pptx" TargetMode="External"/><Relationship Id="rId7" Type="http://schemas.openxmlformats.org/officeDocument/2006/relationships/hyperlink" Target="Escuela%20estructuralista.pptx" TargetMode="External"/><Relationship Id="rId2" Type="http://schemas.openxmlformats.org/officeDocument/2006/relationships/hyperlink" Target="datos%20biograficos.pptx" TargetMode="External"/><Relationship Id="rId1" Type="http://schemas.openxmlformats.org/officeDocument/2006/relationships/slideLayout" Target="../slideLayouts/slideLayout2.xml"/><Relationship Id="rId6" Type="http://schemas.openxmlformats.org/officeDocument/2006/relationships/hyperlink" Target="criticas.pptx" TargetMode="External"/><Relationship Id="rId5" Type="http://schemas.openxmlformats.org/officeDocument/2006/relationships/hyperlink" Target="Frases%20celebres.pptx" TargetMode="External"/><Relationship Id="rId4" Type="http://schemas.openxmlformats.org/officeDocument/2006/relationships/hyperlink" Target="Ventajas%20del%20modelo.pptx"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1403648" y="1785926"/>
            <a:ext cx="7054552" cy="1470025"/>
          </a:xfrm>
        </p:spPr>
        <p:txBody>
          <a:bodyPr/>
          <a:lstStyle/>
          <a:p>
            <a:r>
              <a:rPr lang="es-ES" b="1" dirty="0" smtClean="0">
                <a:latin typeface="Arial" pitchFamily="34" charset="0"/>
                <a:cs typeface="Arial" pitchFamily="34" charset="0"/>
              </a:rPr>
              <a:t>UNIVERSIDAD AUTÓNOMA DEL ESTADO DE HIDALGO</a:t>
            </a:r>
            <a:endParaRPr lang="es-MX" b="1" dirty="0">
              <a:latin typeface="Arial" pitchFamily="34" charset="0"/>
              <a:cs typeface="Arial" pitchFamily="34" charset="0"/>
            </a:endParaRPr>
          </a:p>
        </p:txBody>
      </p:sp>
      <p:sp>
        <p:nvSpPr>
          <p:cNvPr id="5" name="4 Subtítulo"/>
          <p:cNvSpPr>
            <a:spLocks noGrp="1"/>
          </p:cNvSpPr>
          <p:nvPr>
            <p:ph type="subTitle" idx="1"/>
          </p:nvPr>
        </p:nvSpPr>
        <p:spPr>
          <a:xfrm>
            <a:off x="1371600" y="4105292"/>
            <a:ext cx="7088832" cy="1752600"/>
          </a:xfrm>
        </p:spPr>
        <p:txBody>
          <a:bodyPr/>
          <a:lstStyle/>
          <a:p>
            <a:r>
              <a:rPr lang="es-ES" b="1" dirty="0" smtClean="0">
                <a:latin typeface="Arial" pitchFamily="34" charset="0"/>
                <a:cs typeface="Arial" pitchFamily="34" charset="0"/>
              </a:rPr>
              <a:t>Instituto de Ciencias Económico Administrativas</a:t>
            </a:r>
            <a:endParaRPr lang="es-MX" b="1" dirty="0">
              <a:latin typeface="Arial" pitchFamily="34" charset="0"/>
              <a:cs typeface="Arial" pitchFamily="34" charset="0"/>
            </a:endParaRPr>
          </a:p>
        </p:txBody>
      </p:sp>
    </p:spTree>
    <p:extLst>
      <p:ext uri="{BB962C8B-B14F-4D97-AF65-F5344CB8AC3E}">
        <p14:creationId xmlns="" xmlns:p14="http://schemas.microsoft.com/office/powerpoint/2010/main" val="36442562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idx="1"/>
          </p:nvPr>
        </p:nvSpPr>
        <p:spPr>
          <a:xfrm>
            <a:off x="1547664" y="1525442"/>
            <a:ext cx="7416824" cy="5046830"/>
          </a:xfrm>
        </p:spPr>
        <p:txBody>
          <a:bodyPr>
            <a:normAutofit fontScale="70000" lnSpcReduction="20000"/>
          </a:bodyPr>
          <a:lstStyle/>
          <a:p>
            <a:pPr lvl="1"/>
            <a:r>
              <a:rPr lang="es-MX" sz="3600" dirty="0">
                <a:effectLst>
                  <a:outerShdw blurRad="38100" dist="38100" dir="2700000" algn="tl">
                    <a:srgbClr val="000000">
                      <a:alpha val="43137"/>
                    </a:srgbClr>
                  </a:outerShdw>
                </a:effectLst>
                <a:latin typeface="Arial" pitchFamily="34" charset="0"/>
                <a:cs typeface="Arial" pitchFamily="34" charset="0"/>
              </a:rPr>
              <a:t>Área </a:t>
            </a:r>
            <a:r>
              <a:rPr lang="es-MX" sz="3600" dirty="0" smtClean="0">
                <a:effectLst>
                  <a:outerShdw blurRad="38100" dist="38100" dir="2700000" algn="tl">
                    <a:srgbClr val="000000">
                      <a:alpha val="43137"/>
                    </a:srgbClr>
                  </a:outerShdw>
                </a:effectLst>
                <a:latin typeface="Arial" pitchFamily="34" charset="0"/>
                <a:cs typeface="Arial" pitchFamily="34" charset="0"/>
              </a:rPr>
              <a:t>Académica:</a:t>
            </a:r>
            <a:r>
              <a:rPr lang="es-MX" sz="3600" dirty="0" smtClean="0">
                <a:latin typeface="Arial" pitchFamily="34" charset="0"/>
                <a:cs typeface="Arial" pitchFamily="34" charset="0"/>
              </a:rPr>
              <a:t> </a:t>
            </a:r>
          </a:p>
          <a:p>
            <a:pPr marL="857250" lvl="2" indent="0">
              <a:buNone/>
            </a:pPr>
            <a:r>
              <a:rPr lang="es-MX" sz="4200" b="1" dirty="0" smtClean="0">
                <a:latin typeface="Arial" pitchFamily="34" charset="0"/>
                <a:cs typeface="Arial" pitchFamily="34" charset="0"/>
              </a:rPr>
              <a:t>Mercadotecnia</a:t>
            </a:r>
          </a:p>
          <a:p>
            <a:pPr lvl="1"/>
            <a:endParaRPr lang="es-MX" sz="2000" b="1" dirty="0">
              <a:effectLst>
                <a:outerShdw blurRad="38100" dist="38100" dir="2700000" algn="tl">
                  <a:srgbClr val="000000">
                    <a:alpha val="43137"/>
                  </a:srgbClr>
                </a:outerShdw>
              </a:effectLst>
              <a:latin typeface="Arial" pitchFamily="34" charset="0"/>
              <a:cs typeface="Arial" pitchFamily="34" charset="0"/>
            </a:endParaRPr>
          </a:p>
          <a:p>
            <a:pPr lvl="1"/>
            <a:r>
              <a:rPr lang="es-MX" sz="3600" dirty="0" smtClean="0">
                <a:effectLst>
                  <a:outerShdw blurRad="38100" dist="38100" dir="2700000" algn="tl">
                    <a:srgbClr val="000000">
                      <a:alpha val="43137"/>
                    </a:srgbClr>
                  </a:outerShdw>
                </a:effectLst>
                <a:latin typeface="Arial" pitchFamily="34" charset="0"/>
                <a:cs typeface="Arial" pitchFamily="34" charset="0"/>
              </a:rPr>
              <a:t>Tema:</a:t>
            </a:r>
            <a:r>
              <a:rPr lang="es-MX" sz="3600" dirty="0" smtClean="0">
                <a:latin typeface="Arial" pitchFamily="34" charset="0"/>
                <a:cs typeface="Arial" pitchFamily="34" charset="0"/>
              </a:rPr>
              <a:t> </a:t>
            </a:r>
          </a:p>
          <a:p>
            <a:pPr marL="857250" lvl="2" indent="0">
              <a:buNone/>
            </a:pPr>
            <a:r>
              <a:rPr lang="es-MX" sz="4200" b="1" dirty="0" smtClean="0">
                <a:latin typeface="Arial" pitchFamily="34" charset="0"/>
                <a:cs typeface="Arial" pitchFamily="34" charset="0"/>
              </a:rPr>
              <a:t>Escuela Estructuralista: Burocracia</a:t>
            </a:r>
            <a:r>
              <a:rPr lang="es-MX" sz="4200" dirty="0" smtClean="0">
                <a:latin typeface="Arial" pitchFamily="34" charset="0"/>
                <a:cs typeface="Arial" pitchFamily="34" charset="0"/>
              </a:rPr>
              <a:t>.</a:t>
            </a:r>
          </a:p>
          <a:p>
            <a:pPr lvl="1"/>
            <a:endParaRPr lang="es-MX" sz="2000" b="1" dirty="0">
              <a:effectLst>
                <a:outerShdw blurRad="38100" dist="38100" dir="2700000" algn="tl">
                  <a:srgbClr val="000000">
                    <a:alpha val="43137"/>
                  </a:srgbClr>
                </a:outerShdw>
              </a:effectLst>
              <a:latin typeface="Arial" pitchFamily="34" charset="0"/>
              <a:cs typeface="Arial" pitchFamily="34" charset="0"/>
            </a:endParaRPr>
          </a:p>
          <a:p>
            <a:pPr lvl="1"/>
            <a:r>
              <a:rPr lang="es-MX" sz="3600" dirty="0" smtClean="0">
                <a:effectLst>
                  <a:outerShdw blurRad="38100" dist="38100" dir="2700000" algn="tl">
                    <a:srgbClr val="000000">
                      <a:alpha val="43137"/>
                    </a:srgbClr>
                  </a:outerShdw>
                </a:effectLst>
                <a:latin typeface="Arial" pitchFamily="34" charset="0"/>
                <a:cs typeface="Arial" pitchFamily="34" charset="0"/>
              </a:rPr>
              <a:t>Profesor:</a:t>
            </a:r>
            <a:r>
              <a:rPr lang="es-MX" sz="3600" dirty="0" smtClean="0">
                <a:latin typeface="Arial" pitchFamily="34" charset="0"/>
                <a:cs typeface="Arial" pitchFamily="34" charset="0"/>
              </a:rPr>
              <a:t> </a:t>
            </a:r>
          </a:p>
          <a:p>
            <a:pPr marL="857250" lvl="2" indent="0">
              <a:buNone/>
            </a:pPr>
            <a:r>
              <a:rPr lang="es-MX" sz="4200" b="1" dirty="0" smtClean="0">
                <a:latin typeface="Arial" pitchFamily="34" charset="0"/>
                <a:cs typeface="Arial" pitchFamily="34" charset="0"/>
              </a:rPr>
              <a:t>M.A. Victor Manuel Jaen Hernández.</a:t>
            </a:r>
          </a:p>
          <a:p>
            <a:pPr marL="857250" lvl="2" indent="0">
              <a:buNone/>
            </a:pPr>
            <a:r>
              <a:rPr lang="es-MX" sz="2900" b="1" dirty="0" smtClean="0">
                <a:latin typeface="Arial" pitchFamily="34" charset="0"/>
                <a:cs typeface="Arial" pitchFamily="34" charset="0"/>
              </a:rPr>
              <a:t>En colaboración con :  M.A. </a:t>
            </a:r>
            <a:r>
              <a:rPr lang="es-MX" sz="2900" b="1" dirty="0" smtClean="0">
                <a:latin typeface="Arial" pitchFamily="34" charset="0"/>
                <a:cs typeface="Arial" pitchFamily="34" charset="0"/>
              </a:rPr>
              <a:t>Heidy</a:t>
            </a:r>
            <a:r>
              <a:rPr lang="es-MX" sz="2900" b="1" dirty="0" smtClean="0">
                <a:latin typeface="Arial" pitchFamily="34" charset="0"/>
                <a:cs typeface="Arial" pitchFamily="34" charset="0"/>
              </a:rPr>
              <a:t> Cerón Islas</a:t>
            </a:r>
          </a:p>
          <a:p>
            <a:pPr marL="857250" lvl="2" indent="0">
              <a:buNone/>
            </a:pPr>
            <a:r>
              <a:rPr lang="es-MX" sz="2900" b="1" dirty="0" smtClean="0">
                <a:latin typeface="Arial" pitchFamily="34" charset="0"/>
                <a:cs typeface="Arial" pitchFamily="34" charset="0"/>
              </a:rPr>
              <a:t>				Mtro. Nicolás </a:t>
            </a:r>
            <a:r>
              <a:rPr lang="es-MX" sz="2900" b="1" dirty="0" smtClean="0">
                <a:latin typeface="Arial" pitchFamily="34" charset="0"/>
                <a:cs typeface="Arial" pitchFamily="34" charset="0"/>
              </a:rPr>
              <a:t>Corichi</a:t>
            </a:r>
            <a:r>
              <a:rPr lang="es-MX" sz="2900" b="1" dirty="0" smtClean="0">
                <a:latin typeface="Arial" pitchFamily="34" charset="0"/>
                <a:cs typeface="Arial" pitchFamily="34" charset="0"/>
              </a:rPr>
              <a:t> García</a:t>
            </a:r>
          </a:p>
          <a:p>
            <a:pPr lvl="1"/>
            <a:endParaRPr lang="es-MX" sz="2000" dirty="0" smtClean="0">
              <a:effectLst>
                <a:outerShdw blurRad="38100" dist="38100" dir="2700000" algn="tl">
                  <a:srgbClr val="000000">
                    <a:alpha val="43137"/>
                  </a:srgbClr>
                </a:outerShdw>
              </a:effectLst>
              <a:latin typeface="Arial" pitchFamily="34" charset="0"/>
              <a:cs typeface="Arial" pitchFamily="34" charset="0"/>
            </a:endParaRPr>
          </a:p>
          <a:p>
            <a:pPr lvl="1"/>
            <a:r>
              <a:rPr lang="es-MX" sz="3600" dirty="0" smtClean="0">
                <a:effectLst>
                  <a:outerShdw blurRad="38100" dist="38100" dir="2700000" algn="tl">
                    <a:srgbClr val="000000">
                      <a:alpha val="43137"/>
                    </a:srgbClr>
                  </a:outerShdw>
                </a:effectLst>
                <a:latin typeface="Arial" pitchFamily="34" charset="0"/>
                <a:cs typeface="Arial" pitchFamily="34" charset="0"/>
              </a:rPr>
              <a:t>Periodo</a:t>
            </a:r>
            <a:r>
              <a:rPr lang="es-MX" sz="3600" b="1" dirty="0" smtClean="0">
                <a:effectLst>
                  <a:outerShdw blurRad="38100" dist="38100" dir="2700000" algn="tl">
                    <a:srgbClr val="000000">
                      <a:alpha val="43137"/>
                    </a:srgbClr>
                  </a:outerShdw>
                </a:effectLst>
                <a:latin typeface="Arial" pitchFamily="34" charset="0"/>
                <a:cs typeface="Arial" pitchFamily="34" charset="0"/>
              </a:rPr>
              <a:t>:</a:t>
            </a:r>
            <a:r>
              <a:rPr lang="es-MX" sz="3600" b="1" dirty="0" smtClean="0">
                <a:latin typeface="Arial" pitchFamily="34" charset="0"/>
                <a:cs typeface="Arial" pitchFamily="34" charset="0"/>
              </a:rPr>
              <a:t> </a:t>
            </a:r>
          </a:p>
          <a:p>
            <a:pPr marL="857250" lvl="2" indent="0">
              <a:buNone/>
            </a:pPr>
            <a:r>
              <a:rPr lang="es-MX" sz="4600" b="1" dirty="0" smtClean="0">
                <a:latin typeface="Arial" pitchFamily="34" charset="0"/>
                <a:cs typeface="Arial" pitchFamily="34" charset="0"/>
              </a:rPr>
              <a:t>Enero – Junio 2015</a:t>
            </a:r>
            <a:endParaRPr lang="es-MX" dirty="0"/>
          </a:p>
        </p:txBody>
      </p:sp>
    </p:spTree>
    <p:extLst>
      <p:ext uri="{BB962C8B-B14F-4D97-AF65-F5344CB8AC3E}">
        <p14:creationId xmlns="" xmlns:p14="http://schemas.microsoft.com/office/powerpoint/2010/main" val="4251574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b="1" u="sng" dirty="0">
                <a:latin typeface="Arial" pitchFamily="34" charset="0"/>
                <a:cs typeface="Arial" pitchFamily="34" charset="0"/>
              </a:rPr>
              <a:t>Tema</a:t>
            </a:r>
            <a:r>
              <a:rPr lang="fr-FR" b="1" u="sng" dirty="0" smtClean="0">
                <a:latin typeface="Arial" pitchFamily="34" charset="0"/>
                <a:cs typeface="Arial" pitchFamily="34" charset="0"/>
              </a:rPr>
              <a:t>: </a:t>
            </a:r>
            <a:r>
              <a:rPr lang="fr-FR" b="1" u="sng" dirty="0" smtClean="0">
                <a:latin typeface="Arial" pitchFamily="34" charset="0"/>
                <a:cs typeface="Arial" pitchFamily="34" charset="0"/>
              </a:rPr>
              <a:t>Escuela</a:t>
            </a:r>
            <a:r>
              <a:rPr lang="fr-FR" b="1" u="sng" dirty="0" smtClean="0">
                <a:latin typeface="Arial" pitchFamily="34" charset="0"/>
                <a:cs typeface="Arial" pitchFamily="34" charset="0"/>
              </a:rPr>
              <a:t> Estructuralista</a:t>
            </a:r>
            <a:endParaRPr lang="es-MX" dirty="0">
              <a:latin typeface="Arial" pitchFamily="34" charset="0"/>
              <a:cs typeface="Arial" pitchFamily="34" charset="0"/>
            </a:endParaRPr>
          </a:p>
        </p:txBody>
      </p:sp>
      <p:sp>
        <p:nvSpPr>
          <p:cNvPr id="3" name="2 Marcador de contenido"/>
          <p:cNvSpPr>
            <a:spLocks noGrp="1"/>
          </p:cNvSpPr>
          <p:nvPr>
            <p:ph idx="1"/>
          </p:nvPr>
        </p:nvSpPr>
        <p:spPr>
          <a:xfrm>
            <a:off x="1431682" y="1628800"/>
            <a:ext cx="7355160" cy="5229200"/>
          </a:xfrm>
        </p:spPr>
        <p:txBody>
          <a:bodyPr>
            <a:normAutofit fontScale="47500" lnSpcReduction="20000"/>
          </a:bodyPr>
          <a:lstStyle/>
          <a:p>
            <a:pPr algn="ctr">
              <a:lnSpc>
                <a:spcPct val="90000"/>
              </a:lnSpc>
              <a:buNone/>
            </a:pPr>
            <a:r>
              <a:rPr lang="fr-FR" sz="5100" b="1" u="sng" dirty="0" smtClean="0">
                <a:latin typeface="Arial" pitchFamily="34" charset="0"/>
                <a:cs typeface="Arial" pitchFamily="34" charset="0"/>
              </a:rPr>
              <a:t> Abstract:</a:t>
            </a:r>
          </a:p>
          <a:p>
            <a:pPr algn="just">
              <a:lnSpc>
                <a:spcPct val="90000"/>
              </a:lnSpc>
              <a:buNone/>
            </a:pPr>
            <a:endParaRPr lang="fr-FR" b="1" u="sng" dirty="0" smtClean="0">
              <a:latin typeface="Arial" pitchFamily="34" charset="0"/>
              <a:cs typeface="Arial" pitchFamily="34" charset="0"/>
            </a:endParaRPr>
          </a:p>
          <a:p>
            <a:pPr marL="0" indent="0" algn="just">
              <a:lnSpc>
                <a:spcPct val="90000"/>
              </a:lnSpc>
              <a:buNone/>
            </a:pPr>
            <a:r>
              <a:rPr lang="en-US" dirty="0" smtClean="0">
                <a:latin typeface="Arial" pitchFamily="34" charset="0"/>
                <a:cs typeface="Arial" pitchFamily="34" charset="0"/>
              </a:rPr>
              <a:t>Structuralism is the sociological study of different forms of social organization, established patterns of interaction, vision and elements of social stratification, as well as the duties of its members by sex, age and social position, in order to know </a:t>
            </a:r>
            <a:r>
              <a:rPr lang="en-US" dirty="0">
                <a:latin typeface="Arial" pitchFamily="34" charset="0"/>
                <a:cs typeface="Arial" pitchFamily="34" charset="0"/>
              </a:rPr>
              <a:t>how social organizations </a:t>
            </a:r>
            <a:r>
              <a:rPr lang="en-US" dirty="0" smtClean="0">
                <a:latin typeface="Arial" pitchFamily="34" charset="0"/>
                <a:cs typeface="Arial" pitchFamily="34" charset="0"/>
              </a:rPr>
              <a:t>are operated, changed, adapted and / or destroyed.</a:t>
            </a:r>
          </a:p>
          <a:p>
            <a:pPr marL="0" indent="0" algn="just">
              <a:lnSpc>
                <a:spcPct val="90000"/>
              </a:lnSpc>
              <a:buNone/>
            </a:pPr>
            <a:endParaRPr lang="en-US" dirty="0" smtClean="0">
              <a:latin typeface="Arial" pitchFamily="34" charset="0"/>
              <a:cs typeface="Arial" pitchFamily="34" charset="0"/>
            </a:endParaRPr>
          </a:p>
          <a:p>
            <a:pPr marL="0" indent="0" algn="just">
              <a:lnSpc>
                <a:spcPct val="90000"/>
              </a:lnSpc>
              <a:buNone/>
            </a:pPr>
            <a:r>
              <a:rPr lang="en-US" dirty="0" smtClean="0">
                <a:latin typeface="Arial" pitchFamily="34" charset="0"/>
                <a:cs typeface="Arial" pitchFamily="34" charset="0"/>
              </a:rPr>
              <a:t>Max Weber was concerned with the characteristics, growth and consequences of bureaucracy. His greatest contribution was to consider the organization as a whole. Bureaucratic Model was deeply studied and analyzed with all its features in order to search a new Administrative Theory.</a:t>
            </a:r>
          </a:p>
          <a:p>
            <a:pPr marL="0" indent="0" algn="just">
              <a:lnSpc>
                <a:spcPct val="90000"/>
              </a:lnSpc>
              <a:buNone/>
            </a:pPr>
            <a:endParaRPr lang="en-US" dirty="0" smtClean="0">
              <a:latin typeface="Arial" pitchFamily="34" charset="0"/>
              <a:cs typeface="Arial" pitchFamily="34" charset="0"/>
            </a:endParaRPr>
          </a:p>
          <a:p>
            <a:pPr marL="0" indent="0" algn="just">
              <a:lnSpc>
                <a:spcPct val="90000"/>
              </a:lnSpc>
              <a:buNone/>
            </a:pPr>
            <a:r>
              <a:rPr lang="en-US" dirty="0" smtClean="0">
                <a:latin typeface="Arial" pitchFamily="34" charset="0"/>
                <a:cs typeface="Arial" pitchFamily="34" charset="0"/>
              </a:rPr>
              <a:t>A careful critical appraisal of the bureaucracy, leads to the conclusion that, despite the limitations and restrictions, rather bureaucratic theory has been one of the best alternatives of organization during the twentieth century.</a:t>
            </a:r>
          </a:p>
          <a:p>
            <a:pPr marL="0" indent="0" algn="just">
              <a:lnSpc>
                <a:spcPct val="90000"/>
              </a:lnSpc>
              <a:buNone/>
            </a:pPr>
            <a:endParaRPr lang="en-US" dirty="0" smtClean="0">
              <a:latin typeface="Arial" pitchFamily="34" charset="0"/>
              <a:cs typeface="Arial" pitchFamily="34" charset="0"/>
            </a:endParaRPr>
          </a:p>
          <a:p>
            <a:pPr marL="0" indent="0" algn="just">
              <a:lnSpc>
                <a:spcPct val="90000"/>
              </a:lnSpc>
              <a:buNone/>
            </a:pPr>
            <a:r>
              <a:rPr lang="en-US" dirty="0" smtClean="0">
                <a:latin typeface="Arial" pitchFamily="34" charset="0"/>
                <a:cs typeface="Arial" pitchFamily="34" charset="0"/>
              </a:rPr>
              <a:t>The most important of bureaucratic theory put aside the normative and prescriptive approach to engage in a descriptive and explanatory approach.</a:t>
            </a:r>
            <a:endParaRPr lang="fr-FR" dirty="0" smtClean="0">
              <a:latin typeface="Arial" pitchFamily="34" charset="0"/>
              <a:cs typeface="Arial" pitchFamily="34" charset="0"/>
            </a:endParaRPr>
          </a:p>
          <a:p>
            <a:pPr algn="just">
              <a:lnSpc>
                <a:spcPct val="90000"/>
              </a:lnSpc>
              <a:buNone/>
            </a:pPr>
            <a:endParaRPr lang="fr-FR" dirty="0">
              <a:latin typeface="Arial" pitchFamily="34" charset="0"/>
              <a:cs typeface="Arial" pitchFamily="34" charset="0"/>
            </a:endParaRPr>
          </a:p>
          <a:p>
            <a:pPr algn="just">
              <a:lnSpc>
                <a:spcPct val="90000"/>
              </a:lnSpc>
              <a:buNone/>
            </a:pPr>
            <a:endParaRPr lang="fr-FR" b="1" u="sng" dirty="0" smtClean="0">
              <a:latin typeface="Arial" pitchFamily="34" charset="0"/>
              <a:cs typeface="Arial" pitchFamily="34" charset="0"/>
            </a:endParaRPr>
          </a:p>
          <a:p>
            <a:pPr algn="just">
              <a:lnSpc>
                <a:spcPct val="90000"/>
              </a:lnSpc>
              <a:buNone/>
            </a:pPr>
            <a:r>
              <a:rPr lang="fr-FR" b="1" u="sng" dirty="0" smtClean="0">
                <a:latin typeface="Arial" pitchFamily="34" charset="0"/>
                <a:cs typeface="Arial" pitchFamily="34" charset="0"/>
              </a:rPr>
              <a:t>Keywords</a:t>
            </a:r>
            <a:r>
              <a:rPr lang="fr-FR" b="1" dirty="0" smtClean="0">
                <a:latin typeface="Arial" pitchFamily="34" charset="0"/>
                <a:cs typeface="Arial" pitchFamily="34" charset="0"/>
              </a:rPr>
              <a:t>:</a:t>
            </a:r>
            <a:r>
              <a:rPr lang="fr-FR" dirty="0" smtClean="0">
                <a:latin typeface="Arial" pitchFamily="34" charset="0"/>
                <a:cs typeface="Arial" pitchFamily="34" charset="0"/>
              </a:rPr>
              <a:t> </a:t>
            </a:r>
          </a:p>
          <a:p>
            <a:pPr marL="0" indent="0" algn="just">
              <a:lnSpc>
                <a:spcPct val="90000"/>
              </a:lnSpc>
              <a:buNone/>
            </a:pPr>
            <a:endParaRPr lang="fr-FR" dirty="0" smtClean="0">
              <a:latin typeface="Arial" pitchFamily="34" charset="0"/>
              <a:cs typeface="Arial" pitchFamily="34" charset="0"/>
            </a:endParaRPr>
          </a:p>
          <a:p>
            <a:pPr marL="0" indent="0" algn="just">
              <a:lnSpc>
                <a:spcPct val="90000"/>
              </a:lnSpc>
              <a:buNone/>
            </a:pPr>
            <a:r>
              <a:rPr lang="en-US" dirty="0">
                <a:latin typeface="Arial" pitchFamily="34" charset="0"/>
                <a:cs typeface="Arial" pitchFamily="34" charset="0"/>
              </a:rPr>
              <a:t>Weber , Bureaucracy , Authority, Bureaucracy </a:t>
            </a:r>
            <a:r>
              <a:rPr lang="en-US" dirty="0" smtClean="0">
                <a:latin typeface="Arial" pitchFamily="34" charset="0"/>
                <a:cs typeface="Arial" pitchFamily="34" charset="0"/>
              </a:rPr>
              <a:t>Model </a:t>
            </a:r>
            <a:r>
              <a:rPr lang="en-US" dirty="0">
                <a:latin typeface="Arial" pitchFamily="34" charset="0"/>
                <a:cs typeface="Arial" pitchFamily="34" charset="0"/>
              </a:rPr>
              <a:t>, S</a:t>
            </a:r>
            <a:r>
              <a:rPr lang="en-US" dirty="0" smtClean="0">
                <a:latin typeface="Arial" pitchFamily="34" charset="0"/>
                <a:cs typeface="Arial" pitchFamily="34" charset="0"/>
              </a:rPr>
              <a:t>tructuralism </a:t>
            </a:r>
            <a:r>
              <a:rPr lang="en-US" dirty="0">
                <a:latin typeface="Arial" pitchFamily="34" charset="0"/>
                <a:cs typeface="Arial" pitchFamily="34" charset="0"/>
              </a:rPr>
              <a:t>, </a:t>
            </a:r>
            <a:r>
              <a:rPr lang="en-US" dirty="0" smtClean="0">
                <a:latin typeface="Arial" pitchFamily="34" charset="0"/>
                <a:cs typeface="Arial" pitchFamily="34" charset="0"/>
              </a:rPr>
              <a:t>Structuralist</a:t>
            </a:r>
            <a:r>
              <a:rPr lang="en-US" dirty="0" smtClean="0">
                <a:latin typeface="Arial" pitchFamily="34" charset="0"/>
                <a:cs typeface="Arial" pitchFamily="34" charset="0"/>
              </a:rPr>
              <a:t> Approach</a:t>
            </a:r>
            <a:endParaRPr lang="fr-FR" dirty="0">
              <a:latin typeface="Arial" pitchFamily="34" charset="0"/>
              <a:cs typeface="Arial" pitchFamily="34" charset="0"/>
            </a:endParaRPr>
          </a:p>
        </p:txBody>
      </p:sp>
    </p:spTree>
    <p:extLst>
      <p:ext uri="{BB962C8B-B14F-4D97-AF65-F5344CB8AC3E}">
        <p14:creationId xmlns="" xmlns:p14="http://schemas.microsoft.com/office/powerpoint/2010/main" val="1839356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93304" y="158960"/>
            <a:ext cx="6995120" cy="1143000"/>
          </a:xfrm>
        </p:spPr>
        <p:txBody>
          <a:bodyPr>
            <a:noAutofit/>
          </a:bodyPr>
          <a:lstStyle/>
          <a:p>
            <a:pPr algn="ctr"/>
            <a:r>
              <a:rPr lang="es-MX" sz="6000" b="1" dirty="0" smtClean="0">
                <a:latin typeface="Arial" pitchFamily="34" charset="0"/>
                <a:cs typeface="Arial" pitchFamily="34" charset="0"/>
              </a:rPr>
              <a:t>Contenido</a:t>
            </a:r>
            <a:endParaRPr lang="es-MX" sz="6000" b="1" dirty="0">
              <a:latin typeface="Arial" pitchFamily="34" charset="0"/>
              <a:cs typeface="Arial" pitchFamily="34" charset="0"/>
            </a:endParaRPr>
          </a:p>
        </p:txBody>
      </p:sp>
      <p:sp>
        <p:nvSpPr>
          <p:cNvPr id="4" name="3 Rectángulo redondeado">
            <a:hlinkClick r:id="rId2" action="ppaction://hlinkpres?slideindex=1&amp;slidetitle="/>
          </p:cNvPr>
          <p:cNvSpPr/>
          <p:nvPr/>
        </p:nvSpPr>
        <p:spPr>
          <a:xfrm>
            <a:off x="1115616" y="2441848"/>
            <a:ext cx="2304256" cy="1008112"/>
          </a:xfrm>
          <a:prstGeom prst="roundRect">
            <a:avLst/>
          </a:prstGeom>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MX" b="1" dirty="0" smtClean="0">
                <a:latin typeface="Arial" pitchFamily="34" charset="0"/>
                <a:cs typeface="Arial" pitchFamily="34" charset="0"/>
              </a:rPr>
              <a:t>Datos Biográficos</a:t>
            </a:r>
            <a:endParaRPr lang="es-MX" b="1" dirty="0">
              <a:latin typeface="Arial" pitchFamily="34" charset="0"/>
              <a:cs typeface="Arial" pitchFamily="34" charset="0"/>
            </a:endParaRPr>
          </a:p>
        </p:txBody>
      </p:sp>
      <p:sp>
        <p:nvSpPr>
          <p:cNvPr id="5" name="4 Rectángulo redondeado">
            <a:hlinkClick r:id="rId3" action="ppaction://hlinkpres?slideindex=1&amp;slidetitle="/>
          </p:cNvPr>
          <p:cNvSpPr/>
          <p:nvPr/>
        </p:nvSpPr>
        <p:spPr>
          <a:xfrm>
            <a:off x="3779912" y="3429000"/>
            <a:ext cx="2557805" cy="1008112"/>
          </a:xfrm>
          <a:prstGeom prst="roundRect">
            <a:avLst/>
          </a:prstGeom>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MX" b="1" dirty="0" smtClean="0">
                <a:latin typeface="Arial" pitchFamily="34" charset="0"/>
                <a:cs typeface="Arial" pitchFamily="34" charset="0"/>
              </a:rPr>
              <a:t>Aportaciones</a:t>
            </a:r>
            <a:endParaRPr lang="es-MX" b="1" dirty="0">
              <a:latin typeface="Arial" pitchFamily="34" charset="0"/>
              <a:cs typeface="Arial" pitchFamily="34" charset="0"/>
            </a:endParaRPr>
          </a:p>
        </p:txBody>
      </p:sp>
      <p:sp>
        <p:nvSpPr>
          <p:cNvPr id="6" name="5 Rectángulo redondeado">
            <a:hlinkClick r:id="rId4" action="ppaction://hlinkpres?slideindex=1&amp;slidetitle="/>
          </p:cNvPr>
          <p:cNvSpPr/>
          <p:nvPr/>
        </p:nvSpPr>
        <p:spPr>
          <a:xfrm>
            <a:off x="1115616" y="4437112"/>
            <a:ext cx="2520280" cy="1008112"/>
          </a:xfrm>
          <a:prstGeom prst="roundRect">
            <a:avLst/>
          </a:prstGeom>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MX" b="1" dirty="0" smtClean="0">
                <a:latin typeface="Arial" pitchFamily="34" charset="0"/>
                <a:cs typeface="Arial" pitchFamily="34" charset="0"/>
              </a:rPr>
              <a:t>Ventajas del </a:t>
            </a:r>
            <a:r>
              <a:rPr lang="es-MX" b="1" dirty="0">
                <a:latin typeface="Arial" pitchFamily="34" charset="0"/>
                <a:cs typeface="Arial" pitchFamily="34" charset="0"/>
              </a:rPr>
              <a:t>M</a:t>
            </a:r>
            <a:r>
              <a:rPr lang="es-MX" b="1" dirty="0" smtClean="0">
                <a:latin typeface="Arial" pitchFamily="34" charset="0"/>
                <a:cs typeface="Arial" pitchFamily="34" charset="0"/>
              </a:rPr>
              <a:t>odelo </a:t>
            </a:r>
            <a:r>
              <a:rPr lang="es-MX" b="1" dirty="0">
                <a:latin typeface="Arial" pitchFamily="34" charset="0"/>
                <a:cs typeface="Arial" pitchFamily="34" charset="0"/>
              </a:rPr>
              <a:t>B</a:t>
            </a:r>
            <a:r>
              <a:rPr lang="es-MX" b="1" dirty="0" smtClean="0">
                <a:latin typeface="Arial" pitchFamily="34" charset="0"/>
                <a:cs typeface="Arial" pitchFamily="34" charset="0"/>
              </a:rPr>
              <a:t>urocrático </a:t>
            </a:r>
            <a:endParaRPr lang="es-MX" b="1" dirty="0">
              <a:latin typeface="Arial" pitchFamily="34" charset="0"/>
              <a:cs typeface="Arial" pitchFamily="34" charset="0"/>
            </a:endParaRPr>
          </a:p>
        </p:txBody>
      </p:sp>
      <p:sp>
        <p:nvSpPr>
          <p:cNvPr id="7" name="6 Rectángulo redondeado">
            <a:hlinkClick r:id="rId5" action="ppaction://hlinkpres?slideindex=1&amp;slidetitle="/>
          </p:cNvPr>
          <p:cNvSpPr/>
          <p:nvPr/>
        </p:nvSpPr>
        <p:spPr>
          <a:xfrm>
            <a:off x="6444208" y="2348880"/>
            <a:ext cx="2448272" cy="1008112"/>
          </a:xfrm>
          <a:prstGeom prst="roundRect">
            <a:avLst/>
          </a:prstGeom>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MX" b="1" dirty="0" smtClean="0">
                <a:latin typeface="Arial" pitchFamily="34" charset="0"/>
                <a:cs typeface="Arial" pitchFamily="34" charset="0"/>
              </a:rPr>
              <a:t>Frases Celebres</a:t>
            </a:r>
          </a:p>
        </p:txBody>
      </p:sp>
      <p:sp>
        <p:nvSpPr>
          <p:cNvPr id="8" name="7 Rectángulo redondeado">
            <a:hlinkClick r:id="rId6" action="ppaction://hlinkpres?slideindex=1&amp;slidetitle="/>
          </p:cNvPr>
          <p:cNvSpPr/>
          <p:nvPr/>
        </p:nvSpPr>
        <p:spPr>
          <a:xfrm>
            <a:off x="3779912" y="5476529"/>
            <a:ext cx="2808312" cy="1008112"/>
          </a:xfrm>
          <a:prstGeom prst="roundRect">
            <a:avLst/>
          </a:prstGeom>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MX" b="1" dirty="0" smtClean="0">
                <a:latin typeface="Arial" pitchFamily="34" charset="0"/>
                <a:cs typeface="Arial" pitchFamily="34" charset="0"/>
              </a:rPr>
              <a:t>Criticas a Weber</a:t>
            </a:r>
            <a:endParaRPr lang="es-MX" b="1" dirty="0">
              <a:latin typeface="Arial" pitchFamily="34" charset="0"/>
              <a:cs typeface="Arial" pitchFamily="34" charset="0"/>
            </a:endParaRPr>
          </a:p>
        </p:txBody>
      </p:sp>
      <p:sp>
        <p:nvSpPr>
          <p:cNvPr id="9" name="8 Rectángulo redondeado">
            <a:hlinkClick r:id="rId7" action="ppaction://hlinkpres?slideindex=1&amp;slidetitle="/>
          </p:cNvPr>
          <p:cNvSpPr/>
          <p:nvPr/>
        </p:nvSpPr>
        <p:spPr>
          <a:xfrm>
            <a:off x="3529405" y="1340768"/>
            <a:ext cx="2808312" cy="1008112"/>
          </a:xfrm>
          <a:prstGeom prst="roundRect">
            <a:avLst/>
          </a:prstGeom>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MX" b="1" dirty="0" smtClean="0">
                <a:latin typeface="Arial" pitchFamily="34" charset="0"/>
                <a:cs typeface="Arial" pitchFamily="34" charset="0"/>
              </a:rPr>
              <a:t>Escuela Estructuralista</a:t>
            </a:r>
            <a:endParaRPr lang="es-MX" b="1" dirty="0">
              <a:latin typeface="Arial" pitchFamily="34" charset="0"/>
              <a:cs typeface="Arial" pitchFamily="34" charset="0"/>
            </a:endParaRPr>
          </a:p>
        </p:txBody>
      </p:sp>
      <p:sp>
        <p:nvSpPr>
          <p:cNvPr id="10" name="9 Rectángulo redondeado">
            <a:hlinkClick r:id="rId8" action="ppaction://hlinkpres?slideindex=1&amp;slidetitle="/>
          </p:cNvPr>
          <p:cNvSpPr/>
          <p:nvPr/>
        </p:nvSpPr>
        <p:spPr>
          <a:xfrm>
            <a:off x="6516216" y="4256531"/>
            <a:ext cx="2376264" cy="1008112"/>
          </a:xfrm>
          <a:prstGeom prst="roundRect">
            <a:avLst/>
          </a:prstGeom>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MX" b="1" dirty="0" smtClean="0">
                <a:latin typeface="Arial" pitchFamily="34" charset="0"/>
                <a:cs typeface="Arial" pitchFamily="34" charset="0"/>
              </a:rPr>
              <a:t>Conclusiones</a:t>
            </a:r>
          </a:p>
        </p:txBody>
      </p:sp>
    </p:spTree>
    <p:extLst>
      <p:ext uri="{BB962C8B-B14F-4D97-AF65-F5344CB8AC3E}">
        <p14:creationId xmlns="" xmlns:p14="http://schemas.microsoft.com/office/powerpoint/2010/main" val="386124383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15616" y="2420888"/>
            <a:ext cx="7848872" cy="1600327"/>
          </a:xfrm>
        </p:spPr>
        <p:txBody>
          <a:bodyPr>
            <a:noAutofit/>
          </a:bodyPr>
          <a:lstStyle/>
          <a:p>
            <a:pPr algn="ctr"/>
            <a:r>
              <a:rPr lang="es-MX" sz="8800" dirty="0" smtClean="0">
                <a:latin typeface="Arial" pitchFamily="34" charset="0"/>
                <a:cs typeface="Arial" pitchFamily="34" charset="0"/>
              </a:rPr>
              <a:t>Escuela </a:t>
            </a:r>
            <a:r>
              <a:rPr lang="es-MX" sz="8800" dirty="0">
                <a:latin typeface="Arial" pitchFamily="34" charset="0"/>
                <a:cs typeface="Arial" pitchFamily="34" charset="0"/>
              </a:rPr>
              <a:t>E</a:t>
            </a:r>
            <a:r>
              <a:rPr lang="es-MX" sz="8800" dirty="0" smtClean="0">
                <a:latin typeface="Arial" pitchFamily="34" charset="0"/>
                <a:cs typeface="Arial" pitchFamily="34" charset="0"/>
              </a:rPr>
              <a:t>structuralista</a:t>
            </a:r>
            <a:endParaRPr lang="es-MX" sz="8800" dirty="0">
              <a:latin typeface="Arial" pitchFamily="34" charset="0"/>
              <a:cs typeface="Arial" pitchFamily="34" charset="0"/>
            </a:endParaRPr>
          </a:p>
        </p:txBody>
      </p:sp>
    </p:spTree>
    <p:extLst>
      <p:ext uri="{BB962C8B-B14F-4D97-AF65-F5344CB8AC3E}">
        <p14:creationId xmlns="" xmlns:p14="http://schemas.microsoft.com/office/powerpoint/2010/main" val="3965564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197768"/>
            <a:ext cx="6995120" cy="1143000"/>
          </a:xfrm>
        </p:spPr>
        <p:txBody>
          <a:bodyPr>
            <a:noAutofit/>
          </a:bodyPr>
          <a:lstStyle/>
          <a:p>
            <a:pPr algn="ctr"/>
            <a:r>
              <a:rPr lang="es-MX" sz="3200" dirty="0" smtClean="0">
                <a:latin typeface="Arial" pitchFamily="34" charset="0"/>
                <a:cs typeface="Arial" pitchFamily="34" charset="0"/>
              </a:rPr>
              <a:t>Introducción </a:t>
            </a:r>
            <a:endParaRPr lang="es-MX" sz="3200" dirty="0">
              <a:latin typeface="Arial" pitchFamily="34" charset="0"/>
              <a:cs typeface="Arial" pitchFamily="34" charset="0"/>
            </a:endParaRPr>
          </a:p>
        </p:txBody>
      </p:sp>
      <p:sp>
        <p:nvSpPr>
          <p:cNvPr id="3" name="2 Marcador de contenido"/>
          <p:cNvSpPr>
            <a:spLocks noGrp="1"/>
          </p:cNvSpPr>
          <p:nvPr>
            <p:ph idx="1"/>
          </p:nvPr>
        </p:nvSpPr>
        <p:spPr>
          <a:xfrm>
            <a:off x="1552836" y="1556792"/>
            <a:ext cx="7272808" cy="4752528"/>
          </a:xfrm>
        </p:spPr>
        <p:txBody>
          <a:bodyPr>
            <a:noAutofit/>
          </a:bodyPr>
          <a:lstStyle/>
          <a:p>
            <a:pPr marL="0" indent="0" algn="just">
              <a:buNone/>
            </a:pPr>
            <a:r>
              <a:rPr lang="es-MX" sz="2400" dirty="0" smtClean="0">
                <a:latin typeface="Arial" pitchFamily="34" charset="0"/>
                <a:cs typeface="Arial" pitchFamily="34" charset="0"/>
              </a:rPr>
              <a:t>La corriente estructuralista pretende equilibrar los recursos de la empresa, prestando atención tanto a su estructura como al recurso humano, abordando aspectos tales como la correspondencia entre:</a:t>
            </a:r>
          </a:p>
          <a:p>
            <a:pPr algn="just"/>
            <a:r>
              <a:rPr lang="es-MX" sz="2400" dirty="0" smtClean="0">
                <a:latin typeface="Arial" pitchFamily="34" charset="0"/>
                <a:cs typeface="Arial" pitchFamily="34" charset="0"/>
              </a:rPr>
              <a:t>La organización formal e informal, </a:t>
            </a:r>
          </a:p>
          <a:p>
            <a:pPr algn="just"/>
            <a:r>
              <a:rPr lang="es-MX" sz="2400" dirty="0" smtClean="0">
                <a:latin typeface="Arial" pitchFamily="34" charset="0"/>
                <a:cs typeface="Arial" pitchFamily="34" charset="0"/>
              </a:rPr>
              <a:t>Los objetivos de la organización y los objetivos personales y </a:t>
            </a:r>
          </a:p>
          <a:p>
            <a:pPr algn="just"/>
            <a:r>
              <a:rPr lang="es-MX" sz="2400" dirty="0" smtClean="0">
                <a:latin typeface="Arial" pitchFamily="34" charset="0"/>
                <a:cs typeface="Arial" pitchFamily="34" charset="0"/>
              </a:rPr>
              <a:t>Los estímulos materiales y sociales. </a:t>
            </a:r>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2120172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25352" y="836712"/>
            <a:ext cx="6923112" cy="5289451"/>
          </a:xfrm>
        </p:spPr>
        <p:txBody>
          <a:bodyPr>
            <a:normAutofit/>
          </a:bodyPr>
          <a:lstStyle/>
          <a:p>
            <a:pPr marL="0" indent="0" algn="just">
              <a:buNone/>
            </a:pPr>
            <a:r>
              <a:rPr lang="es-MX" sz="2800" dirty="0">
                <a:latin typeface="Arial" pitchFamily="34" charset="0"/>
                <a:cs typeface="Arial" pitchFamily="34" charset="0"/>
              </a:rPr>
              <a:t>Tiene como objetivo principal estudiar los problemas de las empresas y sus causas prestando especial atención a los aspectos de autoridad y </a:t>
            </a:r>
            <a:r>
              <a:rPr lang="es-MX" sz="2800" dirty="0" smtClean="0">
                <a:latin typeface="Arial" pitchFamily="34" charset="0"/>
                <a:cs typeface="Arial" pitchFamily="34" charset="0"/>
              </a:rPr>
              <a:t>comunicación.</a:t>
            </a:r>
          </a:p>
          <a:p>
            <a:pPr marL="0" indent="0" algn="just">
              <a:buNone/>
            </a:pPr>
            <a:endParaRPr lang="es-MX" sz="2800" dirty="0" smtClean="0">
              <a:latin typeface="Arial" pitchFamily="34" charset="0"/>
              <a:cs typeface="Arial" pitchFamily="34" charset="0"/>
            </a:endParaRPr>
          </a:p>
          <a:p>
            <a:pPr marL="0" indent="0" algn="just">
              <a:buNone/>
            </a:pPr>
            <a:r>
              <a:rPr lang="es-MX" sz="2800" dirty="0" smtClean="0">
                <a:latin typeface="Arial" pitchFamily="34" charset="0"/>
                <a:cs typeface="Arial" pitchFamily="34" charset="0"/>
              </a:rPr>
              <a:t>Considera </a:t>
            </a:r>
            <a:r>
              <a:rPr lang="es-MX" sz="2800" dirty="0">
                <a:latin typeface="Arial" pitchFamily="34" charset="0"/>
                <a:cs typeface="Arial" pitchFamily="34" charset="0"/>
              </a:rPr>
              <a:t>que hay cuatro elementos comunes a todas las empresas: </a:t>
            </a:r>
            <a:endParaRPr lang="es-MX" sz="2800" dirty="0" smtClean="0">
              <a:latin typeface="Arial" pitchFamily="34" charset="0"/>
              <a:cs typeface="Arial" pitchFamily="34" charset="0"/>
            </a:endParaRPr>
          </a:p>
          <a:p>
            <a:pPr marL="914400" lvl="1" indent="-514350" algn="just">
              <a:buFont typeface="+mj-lt"/>
              <a:buAutoNum type="arabicPeriod"/>
            </a:pPr>
            <a:r>
              <a:rPr lang="es-MX" sz="2400" dirty="0" smtClean="0">
                <a:latin typeface="Arial" pitchFamily="34" charset="0"/>
                <a:cs typeface="Arial" pitchFamily="34" charset="0"/>
              </a:rPr>
              <a:t>Autoridad</a:t>
            </a:r>
            <a:r>
              <a:rPr lang="es-MX" sz="2400" dirty="0">
                <a:latin typeface="Arial" pitchFamily="34" charset="0"/>
                <a:cs typeface="Arial" pitchFamily="34" charset="0"/>
              </a:rPr>
              <a:t>, </a:t>
            </a:r>
            <a:endParaRPr lang="es-MX" sz="2400" dirty="0" smtClean="0">
              <a:latin typeface="Arial" pitchFamily="34" charset="0"/>
              <a:cs typeface="Arial" pitchFamily="34" charset="0"/>
            </a:endParaRPr>
          </a:p>
          <a:p>
            <a:pPr marL="914400" lvl="1" indent="-514350" algn="just">
              <a:buFont typeface="+mj-lt"/>
              <a:buAutoNum type="arabicPeriod"/>
            </a:pPr>
            <a:r>
              <a:rPr lang="es-MX" sz="2400" dirty="0">
                <a:latin typeface="Arial" pitchFamily="34" charset="0"/>
                <a:cs typeface="Arial" pitchFamily="34" charset="0"/>
              </a:rPr>
              <a:t>C</a:t>
            </a:r>
            <a:r>
              <a:rPr lang="es-MX" sz="2400" dirty="0" smtClean="0">
                <a:latin typeface="Arial" pitchFamily="34" charset="0"/>
                <a:cs typeface="Arial" pitchFamily="34" charset="0"/>
              </a:rPr>
              <a:t>omunicación</a:t>
            </a:r>
            <a:r>
              <a:rPr lang="es-MX" sz="2400" dirty="0">
                <a:latin typeface="Arial" pitchFamily="34" charset="0"/>
                <a:cs typeface="Arial" pitchFamily="34" charset="0"/>
              </a:rPr>
              <a:t>, </a:t>
            </a:r>
            <a:endParaRPr lang="es-MX" sz="2400" dirty="0" smtClean="0">
              <a:latin typeface="Arial" pitchFamily="34" charset="0"/>
              <a:cs typeface="Arial" pitchFamily="34" charset="0"/>
            </a:endParaRPr>
          </a:p>
          <a:p>
            <a:pPr marL="914400" lvl="1" indent="-514350" algn="just">
              <a:buFont typeface="+mj-lt"/>
              <a:buAutoNum type="arabicPeriod"/>
            </a:pPr>
            <a:r>
              <a:rPr lang="es-MX" sz="2400" dirty="0">
                <a:latin typeface="Arial" pitchFamily="34" charset="0"/>
                <a:cs typeface="Arial" pitchFamily="34" charset="0"/>
              </a:rPr>
              <a:t>E</a:t>
            </a:r>
            <a:r>
              <a:rPr lang="es-MX" sz="2400" dirty="0" smtClean="0">
                <a:latin typeface="Arial" pitchFamily="34" charset="0"/>
                <a:cs typeface="Arial" pitchFamily="34" charset="0"/>
              </a:rPr>
              <a:t>structura </a:t>
            </a:r>
            <a:r>
              <a:rPr lang="es-MX" sz="2400" dirty="0">
                <a:latin typeface="Arial" pitchFamily="34" charset="0"/>
                <a:cs typeface="Arial" pitchFamily="34" charset="0"/>
              </a:rPr>
              <a:t>de </a:t>
            </a:r>
            <a:r>
              <a:rPr lang="es-MX" sz="2400" dirty="0" smtClean="0">
                <a:latin typeface="Arial" pitchFamily="34" charset="0"/>
                <a:cs typeface="Arial" pitchFamily="34" charset="0"/>
              </a:rPr>
              <a:t>Comportamiento.</a:t>
            </a:r>
          </a:p>
          <a:p>
            <a:pPr marL="914400" lvl="1" indent="-514350" algn="just">
              <a:buFont typeface="+mj-lt"/>
              <a:buAutoNum type="arabicPeriod"/>
            </a:pPr>
            <a:r>
              <a:rPr lang="es-MX" sz="2400" dirty="0">
                <a:latin typeface="Arial" pitchFamily="34" charset="0"/>
                <a:cs typeface="Arial" pitchFamily="34" charset="0"/>
              </a:rPr>
              <a:t>E</a:t>
            </a:r>
            <a:r>
              <a:rPr lang="es-MX" sz="2400" dirty="0" smtClean="0">
                <a:latin typeface="Arial" pitchFamily="34" charset="0"/>
                <a:cs typeface="Arial" pitchFamily="34" charset="0"/>
              </a:rPr>
              <a:t>structura </a:t>
            </a:r>
            <a:r>
              <a:rPr lang="es-MX" sz="2400" dirty="0">
                <a:latin typeface="Arial" pitchFamily="34" charset="0"/>
                <a:cs typeface="Arial" pitchFamily="34" charset="0"/>
              </a:rPr>
              <a:t>de </a:t>
            </a:r>
            <a:r>
              <a:rPr lang="es-MX" sz="2400" dirty="0" smtClean="0">
                <a:latin typeface="Arial" pitchFamily="34" charset="0"/>
                <a:cs typeface="Arial" pitchFamily="34" charset="0"/>
              </a:rPr>
              <a:t>Formalización.</a:t>
            </a:r>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34944360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3573016"/>
            <a:ext cx="7560840" cy="2880320"/>
          </a:xfrm>
        </p:spPr>
        <p:txBody>
          <a:bodyPr>
            <a:noAutofit/>
          </a:bodyPr>
          <a:lstStyle/>
          <a:p>
            <a:pPr marL="0" indent="0" algn="just">
              <a:buNone/>
            </a:pPr>
            <a:r>
              <a:rPr lang="es-MX" sz="2800" dirty="0" smtClean="0">
                <a:latin typeface="Arial" pitchFamily="34" charset="0"/>
                <a:cs typeface="Arial" pitchFamily="34" charset="0"/>
              </a:rPr>
              <a:t>Max Weber centro su análisis en aquellas áreas de interés en las que la economía y la sociología se relacionaban para así poder interpretar las motivaciones de la conducta. </a:t>
            </a:r>
          </a:p>
        </p:txBody>
      </p:sp>
      <p:pic>
        <p:nvPicPr>
          <p:cNvPr id="4" name="Imagen 3"/>
          <p:cNvPicPr>
            <a:picLocks noChangeAspect="1"/>
          </p:cNvPicPr>
          <p:nvPr/>
        </p:nvPicPr>
        <p:blipFill>
          <a:blip r:embed="rId2"/>
          <a:stretch>
            <a:fillRect/>
          </a:stretch>
        </p:blipFill>
        <p:spPr>
          <a:xfrm>
            <a:off x="1594276" y="620688"/>
            <a:ext cx="7298204" cy="2520280"/>
          </a:xfrm>
          <a:prstGeom prst="rect">
            <a:avLst/>
          </a:prstGeom>
        </p:spPr>
      </p:pic>
    </p:spTree>
    <p:extLst>
      <p:ext uri="{BB962C8B-B14F-4D97-AF65-F5344CB8AC3E}">
        <p14:creationId xmlns="" xmlns:p14="http://schemas.microsoft.com/office/powerpoint/2010/main" val="30714192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775245"/>
            <a:ext cx="7344816" cy="5966123"/>
          </a:xfrm>
        </p:spPr>
        <p:txBody>
          <a:bodyPr>
            <a:noAutofit/>
          </a:bodyPr>
          <a:lstStyle/>
          <a:p>
            <a:pPr algn="just"/>
            <a:r>
              <a:rPr lang="es-MX" sz="2800" dirty="0" smtClean="0">
                <a:latin typeface="Arial" pitchFamily="34" charset="0"/>
                <a:cs typeface="Arial" pitchFamily="34" charset="0"/>
              </a:rPr>
              <a:t>Centro su atención en el poder y la legitimación de la autoridad. </a:t>
            </a:r>
          </a:p>
          <a:p>
            <a:pPr algn="just"/>
            <a:endParaRPr lang="es-MX" sz="2800" dirty="0" smtClean="0">
              <a:latin typeface="Arial" pitchFamily="34" charset="0"/>
              <a:cs typeface="Arial" pitchFamily="34" charset="0"/>
            </a:endParaRPr>
          </a:p>
          <a:p>
            <a:pPr algn="just"/>
            <a:r>
              <a:rPr lang="es-MX" sz="2800" dirty="0" smtClean="0">
                <a:latin typeface="Arial" pitchFamily="34" charset="0"/>
                <a:cs typeface="Arial" pitchFamily="34" charset="0"/>
              </a:rPr>
              <a:t>Se fundamenta en un concepto clásico de autoridad de origen divino. </a:t>
            </a:r>
          </a:p>
          <a:p>
            <a:pPr algn="just"/>
            <a:endParaRPr lang="es-MX" sz="2800" dirty="0" smtClean="0">
              <a:latin typeface="Arial" pitchFamily="34" charset="0"/>
              <a:cs typeface="Arial" pitchFamily="34" charset="0"/>
            </a:endParaRPr>
          </a:p>
          <a:p>
            <a:pPr algn="just"/>
            <a:r>
              <a:rPr lang="es-MX" sz="2800" dirty="0" smtClean="0">
                <a:latin typeface="Arial" pitchFamily="34" charset="0"/>
                <a:cs typeface="Arial" pitchFamily="34" charset="0"/>
              </a:rPr>
              <a:t>Considera que es una herramienta para imponer la voluntad de una persona sobre el comportamiento de otras y que hay quienes pueden ejercerla y quienes no.</a:t>
            </a:r>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3439744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6"/>
            <a:ext cx="8229600" cy="1084982"/>
          </a:xfrm>
        </p:spPr>
        <p:txBody>
          <a:bodyPr/>
          <a:lstStyle/>
          <a:p>
            <a:pPr algn="ctr"/>
            <a:r>
              <a:rPr lang="es-MX" dirty="0">
                <a:latin typeface="Arial" pitchFamily="34" charset="0"/>
                <a:cs typeface="Arial" pitchFamily="34" charset="0"/>
              </a:rPr>
              <a:t>ESTRUCTURALISMO</a:t>
            </a:r>
          </a:p>
        </p:txBody>
      </p:sp>
      <p:sp>
        <p:nvSpPr>
          <p:cNvPr id="3" name="2 Marcador de contenido"/>
          <p:cNvSpPr>
            <a:spLocks noGrp="1"/>
          </p:cNvSpPr>
          <p:nvPr>
            <p:ph idx="1"/>
          </p:nvPr>
        </p:nvSpPr>
        <p:spPr>
          <a:xfrm>
            <a:off x="1547664" y="1705670"/>
            <a:ext cx="7344816" cy="5179714"/>
          </a:xfrm>
        </p:spPr>
        <p:txBody>
          <a:bodyPr>
            <a:noAutofit/>
          </a:bodyPr>
          <a:lstStyle/>
          <a:p>
            <a:pPr algn="just"/>
            <a:r>
              <a:rPr lang="es-ES_tradnl" sz="2800" dirty="0">
                <a:latin typeface="Arial" pitchFamily="34" charset="0"/>
                <a:cs typeface="Arial" pitchFamily="34" charset="0"/>
              </a:rPr>
              <a:t>Fue predominantemente europeo y tuvo un carácter más </a:t>
            </a:r>
            <a:r>
              <a:rPr lang="es-ES_tradnl" sz="2800" dirty="0" smtClean="0">
                <a:latin typeface="Arial" pitchFamily="34" charset="0"/>
                <a:cs typeface="Arial" pitchFamily="34" charset="0"/>
              </a:rPr>
              <a:t>filosófico, </a:t>
            </a:r>
            <a:r>
              <a:rPr lang="es-ES_tradnl" sz="2800" dirty="0">
                <a:latin typeface="Arial" pitchFamily="34" charset="0"/>
                <a:cs typeface="Arial" pitchFamily="34" charset="0"/>
              </a:rPr>
              <a:t>en el intento de hacer las ciencias interdisciplinarias. </a:t>
            </a:r>
            <a:endParaRPr lang="es-ES_tradnl" sz="2800" dirty="0" smtClean="0">
              <a:latin typeface="Arial" pitchFamily="34" charset="0"/>
              <a:cs typeface="Arial" pitchFamily="34" charset="0"/>
            </a:endParaRPr>
          </a:p>
          <a:p>
            <a:pPr marL="0" indent="0" algn="just">
              <a:buNone/>
            </a:pPr>
            <a:endParaRPr lang="es-ES_tradnl" sz="1200" dirty="0" smtClean="0">
              <a:latin typeface="Arial" pitchFamily="34" charset="0"/>
              <a:cs typeface="Arial" pitchFamily="34" charset="0"/>
            </a:endParaRPr>
          </a:p>
          <a:p>
            <a:pPr algn="just"/>
            <a:r>
              <a:rPr lang="es-ES_tradnl" sz="2800" dirty="0" smtClean="0">
                <a:latin typeface="Arial" pitchFamily="34" charset="0"/>
                <a:cs typeface="Arial" pitchFamily="34" charset="0"/>
              </a:rPr>
              <a:t>Proviene </a:t>
            </a:r>
            <a:r>
              <a:rPr lang="es-ES_tradnl" sz="2800" dirty="0">
                <a:latin typeface="Arial" pitchFamily="34" charset="0"/>
                <a:cs typeface="Arial" pitchFamily="34" charset="0"/>
              </a:rPr>
              <a:t>del concepto de estructura (del griego </a:t>
            </a:r>
            <a:r>
              <a:rPr lang="es-ES_tradnl" sz="2800" i="1" dirty="0">
                <a:latin typeface="Arial" pitchFamily="34" charset="0"/>
                <a:cs typeface="Arial" pitchFamily="34" charset="0"/>
              </a:rPr>
              <a:t>struo</a:t>
            </a:r>
            <a:r>
              <a:rPr lang="es-ES_tradnl" sz="2800" i="1" dirty="0">
                <a:latin typeface="Arial" pitchFamily="34" charset="0"/>
                <a:cs typeface="Arial" pitchFamily="34" charset="0"/>
              </a:rPr>
              <a:t> = </a:t>
            </a:r>
            <a:r>
              <a:rPr lang="es-ES_tradnl" sz="2800" dirty="0">
                <a:latin typeface="Arial" pitchFamily="34" charset="0"/>
                <a:cs typeface="Arial" pitchFamily="34" charset="0"/>
              </a:rPr>
              <a:t>ordenar) como una composición de elementos visualizados en relación con la totalidad del cual son parte integrante</a:t>
            </a:r>
            <a:r>
              <a:rPr lang="es-ES_tradnl" sz="2800" dirty="0" smtClean="0">
                <a:latin typeface="Arial" pitchFamily="34" charset="0"/>
                <a:cs typeface="Arial" pitchFamily="34" charset="0"/>
              </a:rPr>
              <a:t>.</a:t>
            </a:r>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3693527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latin typeface="Arial" pitchFamily="34" charset="0"/>
                <a:cs typeface="Arial" pitchFamily="34" charset="0"/>
              </a:rPr>
              <a:t>Estructuralismo</a:t>
            </a:r>
            <a:endParaRPr lang="es-MX" b="1" dirty="0">
              <a:latin typeface="Arial" pitchFamily="34" charset="0"/>
              <a:cs typeface="Arial" pitchFamily="34" charset="0"/>
            </a:endParaRPr>
          </a:p>
        </p:txBody>
      </p:sp>
      <p:sp>
        <p:nvSpPr>
          <p:cNvPr id="3" name="2 Marcador de contenido"/>
          <p:cNvSpPr>
            <a:spLocks noGrp="1"/>
          </p:cNvSpPr>
          <p:nvPr>
            <p:ph idx="1"/>
          </p:nvPr>
        </p:nvSpPr>
        <p:spPr>
          <a:xfrm>
            <a:off x="1331640" y="1600200"/>
            <a:ext cx="7355160" cy="4925144"/>
          </a:xfrm>
        </p:spPr>
        <p:txBody>
          <a:bodyPr>
            <a:normAutofit fontScale="85000" lnSpcReduction="20000"/>
          </a:bodyPr>
          <a:lstStyle/>
          <a:p>
            <a:pPr marL="457200" lvl="1" indent="0" algn="just">
              <a:buNone/>
            </a:pPr>
            <a:r>
              <a:rPr lang="es-MX" sz="3900" dirty="0" smtClean="0">
                <a:latin typeface="Arial" pitchFamily="34" charset="0"/>
                <a:cs typeface="Arial" pitchFamily="34" charset="0"/>
              </a:rPr>
              <a:t>El </a:t>
            </a:r>
            <a:r>
              <a:rPr lang="es-MX" sz="3900" dirty="0">
                <a:latin typeface="Arial" pitchFamily="34" charset="0"/>
                <a:cs typeface="Arial" pitchFamily="34" charset="0"/>
              </a:rPr>
              <a:t>estudio sociológico de las diferentes formas de organización social, patrones establecidos de interacción, visión y elementos de estratificación social, así como  </a:t>
            </a:r>
            <a:r>
              <a:rPr lang="es-MX" sz="3900" dirty="0" smtClean="0">
                <a:latin typeface="Arial" pitchFamily="34" charset="0"/>
                <a:cs typeface="Arial" pitchFamily="34" charset="0"/>
              </a:rPr>
              <a:t>de las </a:t>
            </a:r>
            <a:r>
              <a:rPr lang="es-MX" sz="3900" dirty="0">
                <a:latin typeface="Arial" pitchFamily="34" charset="0"/>
                <a:cs typeface="Arial" pitchFamily="34" charset="0"/>
              </a:rPr>
              <a:t>funciones de sus miembros por sexo, edad y posición social, con el fin de conocer cómo operan, cambian, se adaptan y/o se destruyen las organizaciones </a:t>
            </a:r>
            <a:r>
              <a:rPr lang="es-MX" sz="3900" dirty="0" smtClean="0">
                <a:latin typeface="Arial" pitchFamily="34" charset="0"/>
                <a:cs typeface="Arial" pitchFamily="34" charset="0"/>
              </a:rPr>
              <a:t>sociales.</a:t>
            </a:r>
            <a:endParaRPr lang="es-MX" sz="3900" dirty="0">
              <a:latin typeface="Arial" pitchFamily="34" charset="0"/>
              <a:cs typeface="Arial" pitchFamily="34" charset="0"/>
            </a:endParaRPr>
          </a:p>
          <a:p>
            <a:endParaRPr lang="es-MX" dirty="0">
              <a:latin typeface="Arial" pitchFamily="34" charset="0"/>
              <a:cs typeface="Arial" pitchFamily="34" charset="0"/>
            </a:endParaRPr>
          </a:p>
        </p:txBody>
      </p:sp>
    </p:spTree>
    <p:extLst>
      <p:ext uri="{BB962C8B-B14F-4D97-AF65-F5344CB8AC3E}">
        <p14:creationId xmlns="" xmlns:p14="http://schemas.microsoft.com/office/powerpoint/2010/main" val="1320701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260648"/>
            <a:ext cx="7848872" cy="1143000"/>
          </a:xfrm>
        </p:spPr>
        <p:txBody>
          <a:bodyPr>
            <a:noAutofit/>
          </a:bodyPr>
          <a:lstStyle/>
          <a:p>
            <a:pPr algn="ctr"/>
            <a:r>
              <a:rPr lang="es-MX" b="1" dirty="0">
                <a:latin typeface="Arial" pitchFamily="34" charset="0"/>
                <a:cs typeface="Arial" pitchFamily="34" charset="0"/>
              </a:rPr>
              <a:t>Concepto </a:t>
            </a:r>
            <a:r>
              <a:rPr lang="es-MX" b="1" dirty="0" smtClean="0">
                <a:latin typeface="Arial" pitchFamily="34" charset="0"/>
                <a:cs typeface="Arial" pitchFamily="34" charset="0"/>
              </a:rPr>
              <a:t>de </a:t>
            </a:r>
            <a:r>
              <a:rPr lang="es-MX" b="1" dirty="0">
                <a:latin typeface="Arial" pitchFamily="34" charset="0"/>
                <a:cs typeface="Arial" pitchFamily="34" charset="0"/>
              </a:rPr>
              <a:t>Estructura</a:t>
            </a:r>
          </a:p>
        </p:txBody>
      </p:sp>
      <p:sp>
        <p:nvSpPr>
          <p:cNvPr id="3" name="2 Marcador de contenido"/>
          <p:cNvSpPr>
            <a:spLocks noGrp="1"/>
          </p:cNvSpPr>
          <p:nvPr>
            <p:ph idx="1"/>
          </p:nvPr>
        </p:nvSpPr>
        <p:spPr>
          <a:xfrm>
            <a:off x="1547664" y="1600200"/>
            <a:ext cx="7200800" cy="4925144"/>
          </a:xfrm>
        </p:spPr>
        <p:txBody>
          <a:bodyPr>
            <a:noAutofit/>
          </a:bodyPr>
          <a:lstStyle/>
          <a:p>
            <a:pPr algn="just"/>
            <a:r>
              <a:rPr lang="es-MX" sz="2400" dirty="0">
                <a:latin typeface="Arial" pitchFamily="34" charset="0"/>
                <a:cs typeface="Arial" pitchFamily="34" charset="0"/>
              </a:rPr>
              <a:t>Por estructura se entiende el ensamblaje de una construcción, una ordenación relativamente duradera de las partes de un todo y la relación que guardan entre sí. </a:t>
            </a:r>
            <a:endParaRPr lang="es-MX" sz="2400" dirty="0" smtClean="0">
              <a:latin typeface="Arial" pitchFamily="34" charset="0"/>
              <a:cs typeface="Arial" pitchFamily="34" charset="0"/>
            </a:endParaRPr>
          </a:p>
          <a:p>
            <a:pPr algn="just">
              <a:buNone/>
            </a:pPr>
            <a:endParaRPr lang="es-MX" sz="1100" dirty="0" smtClean="0">
              <a:latin typeface="Arial" pitchFamily="34" charset="0"/>
              <a:cs typeface="Arial" pitchFamily="34" charset="0"/>
            </a:endParaRPr>
          </a:p>
          <a:p>
            <a:pPr algn="just"/>
            <a:r>
              <a:rPr lang="es-MX" sz="2400" dirty="0" smtClean="0">
                <a:latin typeface="Arial" pitchFamily="34" charset="0"/>
                <a:cs typeface="Arial" pitchFamily="34" charset="0"/>
              </a:rPr>
              <a:t>Sociológicamente </a:t>
            </a:r>
            <a:r>
              <a:rPr lang="es-MX" sz="2400" dirty="0">
                <a:latin typeface="Arial" pitchFamily="34" charset="0"/>
                <a:cs typeface="Arial" pitchFamily="34" charset="0"/>
              </a:rPr>
              <a:t>se define como: Organización de partes de relativa permanencia o persistencia, </a:t>
            </a:r>
            <a:r>
              <a:rPr lang="es-MX" sz="2400" i="1" dirty="0">
                <a:latin typeface="Arial" pitchFamily="34" charset="0"/>
                <a:cs typeface="Arial" pitchFamily="34" charset="0"/>
              </a:rPr>
              <a:t>capaz </a:t>
            </a:r>
            <a:r>
              <a:rPr lang="es-MX" sz="2400" dirty="0">
                <a:latin typeface="Arial" pitchFamily="34" charset="0"/>
                <a:cs typeface="Arial" pitchFamily="34" charset="0"/>
              </a:rPr>
              <a:t>de actuar como tal de determinada manera y cuyo tipo se define por las clases de acción que puede emprender (es decir, sus </a:t>
            </a:r>
            <a:r>
              <a:rPr lang="es-MX" sz="2400" dirty="0" smtClean="0">
                <a:latin typeface="Arial" pitchFamily="34" charset="0"/>
                <a:cs typeface="Arial" pitchFamily="34" charset="0"/>
              </a:rPr>
              <a:t>fines).</a:t>
            </a:r>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1080222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413792"/>
            <a:ext cx="7344816" cy="1143000"/>
          </a:xfrm>
        </p:spPr>
        <p:txBody>
          <a:bodyPr>
            <a:noAutofit/>
          </a:bodyPr>
          <a:lstStyle/>
          <a:p>
            <a:pPr algn="ctr"/>
            <a:r>
              <a:rPr lang="es-ES_tradnl" sz="3200" b="1" dirty="0">
                <a:latin typeface="Arial" pitchFamily="34" charset="0"/>
                <a:cs typeface="Arial" pitchFamily="34" charset="0"/>
              </a:rPr>
              <a:t>Orígenes de la Teoría </a:t>
            </a:r>
            <a:r>
              <a:rPr lang="es-ES_tradnl" sz="3200" b="1" dirty="0" smtClean="0">
                <a:latin typeface="Arial" pitchFamily="34" charset="0"/>
                <a:cs typeface="Arial" pitchFamily="34" charset="0"/>
              </a:rPr>
              <a:t>Estructuralista</a:t>
            </a:r>
            <a:endParaRPr lang="es-MX" sz="3200" b="1" dirty="0">
              <a:latin typeface="Arial" pitchFamily="34" charset="0"/>
              <a:cs typeface="Arial" pitchFamily="34" charset="0"/>
            </a:endParaRPr>
          </a:p>
        </p:txBody>
      </p:sp>
      <p:sp>
        <p:nvSpPr>
          <p:cNvPr id="3" name="2 Marcador de contenido"/>
          <p:cNvSpPr>
            <a:spLocks noGrp="1"/>
          </p:cNvSpPr>
          <p:nvPr>
            <p:ph idx="1"/>
          </p:nvPr>
        </p:nvSpPr>
        <p:spPr>
          <a:xfrm>
            <a:off x="1547664" y="1772816"/>
            <a:ext cx="7139136" cy="4752528"/>
          </a:xfrm>
        </p:spPr>
        <p:txBody>
          <a:bodyPr>
            <a:normAutofit/>
          </a:bodyPr>
          <a:lstStyle/>
          <a:p>
            <a:pPr marL="0" indent="0" algn="just">
              <a:buNone/>
            </a:pPr>
            <a:r>
              <a:rPr lang="es-ES_tradnl" sz="2400" dirty="0">
                <a:latin typeface="Arial" pitchFamily="34" charset="0"/>
                <a:cs typeface="Arial" pitchFamily="34" charset="0"/>
              </a:rPr>
              <a:t>Los orígenes de la Teoría E</a:t>
            </a:r>
            <a:r>
              <a:rPr lang="es-ES_tradnl" sz="2400" dirty="0" smtClean="0">
                <a:latin typeface="Arial" pitchFamily="34" charset="0"/>
                <a:cs typeface="Arial" pitchFamily="34" charset="0"/>
              </a:rPr>
              <a:t>structuralista </a:t>
            </a:r>
            <a:r>
              <a:rPr lang="es-ES_tradnl" sz="2400" dirty="0">
                <a:latin typeface="Arial" pitchFamily="34" charset="0"/>
                <a:cs typeface="Arial" pitchFamily="34" charset="0"/>
              </a:rPr>
              <a:t>en </a:t>
            </a:r>
            <a:r>
              <a:rPr lang="es-ES_tradnl" sz="2400" dirty="0" smtClean="0">
                <a:latin typeface="Arial" pitchFamily="34" charset="0"/>
                <a:cs typeface="Arial" pitchFamily="34" charset="0"/>
              </a:rPr>
              <a:t>la Administración </a:t>
            </a:r>
            <a:r>
              <a:rPr lang="es-ES_tradnl" sz="2400" dirty="0">
                <a:latin typeface="Arial" pitchFamily="34" charset="0"/>
                <a:cs typeface="Arial" pitchFamily="34" charset="0"/>
              </a:rPr>
              <a:t>fueron los siguientes</a:t>
            </a:r>
            <a:r>
              <a:rPr lang="es-ES_tradnl" sz="2400" dirty="0" smtClean="0">
                <a:latin typeface="Arial" pitchFamily="34" charset="0"/>
                <a:cs typeface="Arial" pitchFamily="34" charset="0"/>
              </a:rPr>
              <a:t>:</a:t>
            </a:r>
          </a:p>
          <a:p>
            <a:pPr marL="0" indent="0" algn="just">
              <a:buNone/>
            </a:pPr>
            <a:endParaRPr lang="es-ES_tradnl" sz="2400" dirty="0">
              <a:latin typeface="Arial" pitchFamily="34" charset="0"/>
              <a:cs typeface="Arial" pitchFamily="34" charset="0"/>
            </a:endParaRPr>
          </a:p>
          <a:p>
            <a:pPr marL="0" indent="0" algn="just">
              <a:buNone/>
            </a:pPr>
            <a:r>
              <a:rPr lang="es-ES_tradnl" sz="2400" dirty="0">
                <a:latin typeface="Arial" pitchFamily="34" charset="0"/>
                <a:cs typeface="Arial" pitchFamily="34" charset="0"/>
              </a:rPr>
              <a:t>La oposición que surgió entre la Teoría </a:t>
            </a:r>
            <a:r>
              <a:rPr lang="es-ES_tradnl" sz="2400" dirty="0" smtClean="0">
                <a:latin typeface="Arial" pitchFamily="34" charset="0"/>
                <a:cs typeface="Arial" pitchFamily="34" charset="0"/>
              </a:rPr>
              <a:t>Tradicional </a:t>
            </a:r>
            <a:r>
              <a:rPr lang="es-ES_tradnl" sz="2400" dirty="0">
                <a:latin typeface="Arial" pitchFamily="34" charset="0"/>
                <a:cs typeface="Arial" pitchFamily="34" charset="0"/>
              </a:rPr>
              <a:t>y la Teoría de las </a:t>
            </a:r>
            <a:r>
              <a:rPr lang="es-ES_tradnl" sz="2400" dirty="0" smtClean="0">
                <a:latin typeface="Arial" pitchFamily="34" charset="0"/>
                <a:cs typeface="Arial" pitchFamily="34" charset="0"/>
              </a:rPr>
              <a:t>Relaciones </a:t>
            </a:r>
            <a:r>
              <a:rPr lang="es-ES_tradnl" sz="2400" dirty="0">
                <a:latin typeface="Arial" pitchFamily="34" charset="0"/>
                <a:cs typeface="Arial" pitchFamily="34" charset="0"/>
              </a:rPr>
              <a:t>H</a:t>
            </a:r>
            <a:r>
              <a:rPr lang="es-ES_tradnl" sz="2400" dirty="0" smtClean="0">
                <a:latin typeface="Arial" pitchFamily="34" charset="0"/>
                <a:cs typeface="Arial" pitchFamily="34" charset="0"/>
              </a:rPr>
              <a:t>umanas (aparentemente incompatibles </a:t>
            </a:r>
            <a:r>
              <a:rPr lang="es-ES_tradnl" sz="2400" dirty="0">
                <a:latin typeface="Arial" pitchFamily="34" charset="0"/>
                <a:cs typeface="Arial" pitchFamily="34" charset="0"/>
              </a:rPr>
              <a:t>entre sí) hizo necesario una posición más amplia y comprensiva que integrase los aspectos considerados por una y omitidos por la otra y viceversa.</a:t>
            </a:r>
            <a:endParaRPr lang="es-MX" sz="2400" dirty="0">
              <a:latin typeface="Arial" pitchFamily="34" charset="0"/>
              <a:cs typeface="Arial" pitchFamily="34" charset="0"/>
            </a:endParaRPr>
          </a:p>
          <a:p>
            <a:pPr marL="0" indent="0" algn="just">
              <a:buNone/>
            </a:pPr>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3113533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796950"/>
          </a:xfrm>
        </p:spPr>
        <p:txBody>
          <a:bodyPr>
            <a:normAutofit/>
          </a:bodyPr>
          <a:lstStyle/>
          <a:p>
            <a:pPr algn="ctr"/>
            <a:r>
              <a:rPr lang="es-ES" sz="3200" b="1" dirty="0">
                <a:latin typeface="Arial" pitchFamily="34" charset="0"/>
                <a:cs typeface="Arial" pitchFamily="34" charset="0"/>
              </a:rPr>
              <a:t>Distinción d</a:t>
            </a:r>
            <a:r>
              <a:rPr lang="es-ES" sz="3200" b="1" dirty="0" smtClean="0">
                <a:latin typeface="Arial" pitchFamily="34" charset="0"/>
                <a:cs typeface="Arial" pitchFamily="34" charset="0"/>
              </a:rPr>
              <a:t>e </a:t>
            </a:r>
            <a:r>
              <a:rPr lang="es-ES" sz="3200" b="1" dirty="0">
                <a:latin typeface="Arial" pitchFamily="34" charset="0"/>
                <a:cs typeface="Arial" pitchFamily="34" charset="0"/>
              </a:rPr>
              <a:t>o</a:t>
            </a:r>
            <a:r>
              <a:rPr lang="es-ES" sz="3200" b="1" dirty="0" smtClean="0">
                <a:latin typeface="Arial" pitchFamily="34" charset="0"/>
                <a:cs typeface="Arial" pitchFamily="34" charset="0"/>
              </a:rPr>
              <a:t>tras </a:t>
            </a:r>
            <a:r>
              <a:rPr lang="es-ES" sz="3200" b="1" dirty="0">
                <a:latin typeface="Arial" pitchFamily="34" charset="0"/>
                <a:cs typeface="Arial" pitchFamily="34" charset="0"/>
              </a:rPr>
              <a:t>Escuelas</a:t>
            </a:r>
            <a:endParaRPr lang="es-MX" sz="3200" b="1" dirty="0">
              <a:latin typeface="Arial" pitchFamily="34" charset="0"/>
              <a:cs typeface="Arial" pitchFamily="34" charset="0"/>
            </a:endParaRPr>
          </a:p>
        </p:txBody>
      </p:sp>
      <p:sp>
        <p:nvSpPr>
          <p:cNvPr id="3" name="2 Marcador de contenido"/>
          <p:cNvSpPr>
            <a:spLocks noGrp="1"/>
          </p:cNvSpPr>
          <p:nvPr>
            <p:ph idx="1"/>
          </p:nvPr>
        </p:nvSpPr>
        <p:spPr>
          <a:xfrm>
            <a:off x="5076056" y="1484784"/>
            <a:ext cx="3816424" cy="5112568"/>
          </a:xfrm>
        </p:spPr>
        <p:txBody>
          <a:bodyPr>
            <a:noAutofit/>
          </a:bodyPr>
          <a:lstStyle/>
          <a:p>
            <a:pPr marL="0" indent="0" algn="just">
              <a:buNone/>
            </a:pPr>
            <a:r>
              <a:rPr lang="es-MX" sz="2400" dirty="0" smtClean="0">
                <a:latin typeface="Arial" pitchFamily="34" charset="0"/>
                <a:cs typeface="Arial" pitchFamily="34" charset="0"/>
              </a:rPr>
              <a:t>El </a:t>
            </a:r>
            <a:r>
              <a:rPr lang="es-MX" sz="2400" dirty="0">
                <a:latin typeface="Arial" pitchFamily="34" charset="0"/>
                <a:cs typeface="Arial" pitchFamily="34" charset="0"/>
              </a:rPr>
              <a:t>E</a:t>
            </a:r>
            <a:r>
              <a:rPr lang="es-MX" sz="2400" dirty="0" smtClean="0">
                <a:latin typeface="Arial" pitchFamily="34" charset="0"/>
                <a:cs typeface="Arial" pitchFamily="34" charset="0"/>
              </a:rPr>
              <a:t>structuralismo es una corriente </a:t>
            </a:r>
            <a:r>
              <a:rPr lang="es-MX" sz="2400" dirty="0">
                <a:latin typeface="Arial" pitchFamily="34" charset="0"/>
                <a:cs typeface="Arial" pitchFamily="34" charset="0"/>
              </a:rPr>
              <a:t>fruto de </a:t>
            </a:r>
            <a:r>
              <a:rPr lang="es-MX" sz="2400" dirty="0" smtClean="0">
                <a:latin typeface="Arial" pitchFamily="34" charset="0"/>
                <a:cs typeface="Arial" pitchFamily="34" charset="0"/>
              </a:rPr>
              <a:t>sociólogos que se  </a:t>
            </a:r>
            <a:r>
              <a:rPr lang="es-MX" sz="2400" dirty="0">
                <a:latin typeface="Arial" pitchFamily="34" charset="0"/>
                <a:cs typeface="Arial" pitchFamily="34" charset="0"/>
              </a:rPr>
              <a:t>distingue de otras escuelas porque trata de combinar la estructura formal con aspectos de </a:t>
            </a:r>
            <a:r>
              <a:rPr lang="es-MX" sz="2400" dirty="0" smtClean="0">
                <a:latin typeface="Arial" pitchFamily="34" charset="0"/>
                <a:cs typeface="Arial" pitchFamily="34" charset="0"/>
              </a:rPr>
              <a:t>comportamiento humano </a:t>
            </a:r>
            <a:r>
              <a:rPr lang="es-MX" sz="2400" dirty="0">
                <a:latin typeface="Arial" pitchFamily="34" charset="0"/>
                <a:cs typeface="Arial" pitchFamily="34" charset="0"/>
              </a:rPr>
              <a:t>y la conexión de la organización con todo el sistema social</a:t>
            </a:r>
            <a:r>
              <a:rPr lang="es-MX" sz="2400" dirty="0" smtClean="0">
                <a:latin typeface="Arial" pitchFamily="34" charset="0"/>
                <a:cs typeface="Arial" pitchFamily="34" charset="0"/>
              </a:rPr>
              <a:t>.</a:t>
            </a:r>
            <a:endParaRPr lang="es-MX" sz="2400" dirty="0">
              <a:latin typeface="Arial" pitchFamily="34" charset="0"/>
              <a:cs typeface="Arial" pitchFamily="34" charset="0"/>
            </a:endParaRPr>
          </a:p>
        </p:txBody>
      </p:sp>
      <p:pic>
        <p:nvPicPr>
          <p:cNvPr id="4" name="Imagen 3"/>
          <p:cNvPicPr>
            <a:picLocks noChangeAspect="1"/>
          </p:cNvPicPr>
          <p:nvPr/>
        </p:nvPicPr>
        <p:blipFill>
          <a:blip r:embed="rId2"/>
          <a:stretch>
            <a:fillRect/>
          </a:stretch>
        </p:blipFill>
        <p:spPr>
          <a:xfrm>
            <a:off x="1253713" y="1916832"/>
            <a:ext cx="3810000" cy="3609975"/>
          </a:xfrm>
          <a:prstGeom prst="rect">
            <a:avLst/>
          </a:prstGeom>
        </p:spPr>
      </p:pic>
    </p:spTree>
    <p:extLst>
      <p:ext uri="{BB962C8B-B14F-4D97-AF65-F5344CB8AC3E}">
        <p14:creationId xmlns="" xmlns:p14="http://schemas.microsoft.com/office/powerpoint/2010/main" val="1582148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692696"/>
            <a:ext cx="7067128" cy="5688632"/>
          </a:xfrm>
        </p:spPr>
        <p:txBody>
          <a:bodyPr>
            <a:normAutofit/>
          </a:bodyPr>
          <a:lstStyle/>
          <a:p>
            <a:pPr lvl="0" algn="just"/>
            <a:r>
              <a:rPr lang="es-MX" dirty="0">
                <a:latin typeface="Arial" pitchFamily="34" charset="0"/>
                <a:cs typeface="Arial" pitchFamily="34" charset="0"/>
              </a:rPr>
              <a:t>Analiza los conflictos que se generan por la propia estructura y la </a:t>
            </a:r>
            <a:r>
              <a:rPr lang="es-MX" dirty="0" smtClean="0">
                <a:latin typeface="Arial" pitchFamily="34" charset="0"/>
                <a:cs typeface="Arial" pitchFamily="34" charset="0"/>
              </a:rPr>
              <a:t>disfunción resultante.</a:t>
            </a:r>
            <a:endParaRPr lang="es-MX" dirty="0">
              <a:latin typeface="Arial" pitchFamily="34" charset="0"/>
              <a:cs typeface="Arial" pitchFamily="34" charset="0"/>
            </a:endParaRPr>
          </a:p>
          <a:p>
            <a:pPr lvl="0" algn="just">
              <a:buNone/>
            </a:pPr>
            <a:endParaRPr lang="es-MX" dirty="0">
              <a:latin typeface="Arial" pitchFamily="34" charset="0"/>
              <a:cs typeface="Arial" pitchFamily="34" charset="0"/>
            </a:endParaRPr>
          </a:p>
          <a:p>
            <a:pPr lvl="0" algn="just"/>
            <a:r>
              <a:rPr lang="es-MX" dirty="0">
                <a:latin typeface="Arial" pitchFamily="34" charset="0"/>
                <a:cs typeface="Arial" pitchFamily="34" charset="0"/>
              </a:rPr>
              <a:t>También se caracteriza por sus análisis de los objetivos organizacionales.</a:t>
            </a:r>
          </a:p>
          <a:p>
            <a:endParaRPr lang="es-MX" dirty="0">
              <a:latin typeface="Arial" pitchFamily="34" charset="0"/>
              <a:cs typeface="Arial" pitchFamily="34" charset="0"/>
            </a:endParaRPr>
          </a:p>
        </p:txBody>
      </p:sp>
    </p:spTree>
    <p:extLst>
      <p:ext uri="{BB962C8B-B14F-4D97-AF65-F5344CB8AC3E}">
        <p14:creationId xmlns="" xmlns:p14="http://schemas.microsoft.com/office/powerpoint/2010/main" val="360519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79712" y="718881"/>
            <a:ext cx="4752528" cy="1143000"/>
          </a:xfrm>
        </p:spPr>
        <p:txBody>
          <a:bodyPr>
            <a:normAutofit/>
          </a:bodyPr>
          <a:lstStyle/>
          <a:p>
            <a:pPr algn="ctr"/>
            <a:r>
              <a:rPr lang="es-MX" sz="3200" b="1" dirty="0">
                <a:latin typeface="Arial" pitchFamily="34" charset="0"/>
                <a:cs typeface="Arial" pitchFamily="34" charset="0"/>
              </a:rPr>
              <a:t>ESTRUCTURALISMO</a:t>
            </a:r>
          </a:p>
        </p:txBody>
      </p:sp>
      <p:sp>
        <p:nvSpPr>
          <p:cNvPr id="3" name="2 Marcador de contenido"/>
          <p:cNvSpPr>
            <a:spLocks noGrp="1"/>
          </p:cNvSpPr>
          <p:nvPr>
            <p:ph idx="1"/>
          </p:nvPr>
        </p:nvSpPr>
        <p:spPr>
          <a:xfrm>
            <a:off x="1331640" y="2506162"/>
            <a:ext cx="7502098" cy="4307214"/>
          </a:xfrm>
        </p:spPr>
        <p:txBody>
          <a:bodyPr>
            <a:normAutofit/>
          </a:bodyPr>
          <a:lstStyle/>
          <a:p>
            <a:pPr marL="0" indent="0" algn="just">
              <a:buNone/>
            </a:pPr>
            <a:r>
              <a:rPr lang="es-ES_tradnl" sz="2400" b="1" i="1" dirty="0" smtClean="0">
                <a:latin typeface="Arial" pitchFamily="34" charset="0"/>
                <a:cs typeface="Arial" pitchFamily="34" charset="0"/>
              </a:rPr>
              <a:t>“</a:t>
            </a:r>
            <a:r>
              <a:rPr lang="es-ES_tradnl" sz="2400" b="1" i="1" dirty="0">
                <a:latin typeface="Arial" pitchFamily="34" charset="0"/>
                <a:cs typeface="Arial" pitchFamily="34" charset="0"/>
              </a:rPr>
              <a:t>L</a:t>
            </a:r>
            <a:r>
              <a:rPr lang="es-ES_tradnl" sz="2400" b="1" i="1" dirty="0" smtClean="0">
                <a:latin typeface="Arial" pitchFamily="34" charset="0"/>
                <a:cs typeface="Arial" pitchFamily="34" charset="0"/>
              </a:rPr>
              <a:t>a </a:t>
            </a:r>
            <a:r>
              <a:rPr lang="es-ES_tradnl" sz="2400" b="1" i="1" dirty="0">
                <a:latin typeface="Arial" pitchFamily="34" charset="0"/>
                <a:cs typeface="Arial" pitchFamily="34" charset="0"/>
              </a:rPr>
              <a:t>organización como una unidad social grande y compleja, en donde interactúan los grupos sociales" </a:t>
            </a:r>
            <a:r>
              <a:rPr lang="es-ES_tradnl" sz="2400" dirty="0">
                <a:latin typeface="Arial" pitchFamily="34" charset="0"/>
                <a:cs typeface="Arial" pitchFamily="34" charset="0"/>
              </a:rPr>
              <a:t>que comparten algunos de los objetivos de la organización (como la viabilidad económica de la organización), pero que pueden volverse incompatibles con otros (como la forma de distribuir las utilidades de la organización</a:t>
            </a:r>
            <a:r>
              <a:rPr lang="es-ES_tradnl" sz="2400" dirty="0" smtClean="0">
                <a:latin typeface="Arial" pitchFamily="34" charset="0"/>
                <a:cs typeface="Arial" pitchFamily="34" charset="0"/>
              </a:rPr>
              <a:t>).</a:t>
            </a:r>
            <a:endParaRPr lang="es-MX" sz="2400" dirty="0">
              <a:latin typeface="Arial" pitchFamily="34" charset="0"/>
              <a:cs typeface="Arial" pitchFamily="34" charset="0"/>
            </a:endParaRPr>
          </a:p>
          <a:p>
            <a:endParaRPr lang="es-MX" sz="2400"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092280" y="404664"/>
            <a:ext cx="1741458" cy="174145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618119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052736"/>
            <a:ext cx="6995120" cy="5184576"/>
          </a:xfrm>
        </p:spPr>
        <p:txBody>
          <a:bodyPr>
            <a:normAutofit/>
          </a:bodyPr>
          <a:lstStyle/>
          <a:p>
            <a:pPr marL="0" lvl="0" indent="0" algn="just">
              <a:buNone/>
            </a:pPr>
            <a:r>
              <a:rPr lang="es-ES_tradnl" dirty="0">
                <a:latin typeface="Arial" pitchFamily="34" charset="0"/>
                <a:cs typeface="Arial" pitchFamily="34" charset="0"/>
              </a:rPr>
              <a:t>El </a:t>
            </a:r>
            <a:r>
              <a:rPr lang="es-ES_tradnl" dirty="0" smtClean="0">
                <a:latin typeface="Arial" pitchFamily="34" charset="0"/>
                <a:cs typeface="Arial" pitchFamily="34" charset="0"/>
              </a:rPr>
              <a:t>Estructuralismo </a:t>
            </a:r>
            <a:r>
              <a:rPr lang="es-ES_tradnl" dirty="0">
                <a:latin typeface="Arial" pitchFamily="34" charset="0"/>
                <a:cs typeface="Arial" pitchFamily="34" charset="0"/>
              </a:rPr>
              <a:t>tuvo fuerte influencia en la filosofía, en la psicología (con la </a:t>
            </a:r>
            <a:r>
              <a:rPr lang="es-ES_tradnl" i="1" dirty="0">
                <a:latin typeface="Arial" pitchFamily="34" charset="0"/>
                <a:cs typeface="Arial" pitchFamily="34" charset="0"/>
              </a:rPr>
              <a:t>G</a:t>
            </a:r>
            <a:r>
              <a:rPr lang="es-ES_tradnl" i="1" dirty="0" smtClean="0">
                <a:latin typeface="Arial" pitchFamily="34" charset="0"/>
                <a:cs typeface="Arial" pitchFamily="34" charset="0"/>
              </a:rPr>
              <a:t>estalt</a:t>
            </a:r>
            <a:r>
              <a:rPr lang="es-ES_tradnl" i="1" dirty="0">
                <a:latin typeface="Arial" pitchFamily="34" charset="0"/>
                <a:cs typeface="Arial" pitchFamily="34" charset="0"/>
              </a:rPr>
              <a:t>), </a:t>
            </a:r>
            <a:r>
              <a:rPr lang="es-ES_tradnl" dirty="0">
                <a:latin typeface="Arial" pitchFamily="34" charset="0"/>
                <a:cs typeface="Arial" pitchFamily="34" charset="0"/>
              </a:rPr>
              <a:t>en la A</a:t>
            </a:r>
            <a:r>
              <a:rPr lang="es-ES_tradnl" dirty="0" smtClean="0">
                <a:latin typeface="Arial" pitchFamily="34" charset="0"/>
                <a:cs typeface="Arial" pitchFamily="34" charset="0"/>
              </a:rPr>
              <a:t>ntropología </a:t>
            </a:r>
            <a:r>
              <a:rPr lang="es-ES_tradnl" dirty="0">
                <a:latin typeface="Arial" pitchFamily="34" charset="0"/>
                <a:cs typeface="Arial" pitchFamily="34" charset="0"/>
              </a:rPr>
              <a:t>(con Claude Levy-Strauss), en las M</a:t>
            </a:r>
            <a:r>
              <a:rPr lang="es-ES_tradnl" dirty="0" smtClean="0">
                <a:latin typeface="Arial" pitchFamily="34" charset="0"/>
                <a:cs typeface="Arial" pitchFamily="34" charset="0"/>
              </a:rPr>
              <a:t>atemáticas </a:t>
            </a:r>
            <a:r>
              <a:rPr lang="es-ES_tradnl" dirty="0">
                <a:latin typeface="Arial" pitchFamily="34" charset="0"/>
                <a:cs typeface="Arial" pitchFamily="34" charset="0"/>
              </a:rPr>
              <a:t>(con N. Bourbaki), en la L</a:t>
            </a:r>
            <a:r>
              <a:rPr lang="es-ES_tradnl" dirty="0" smtClean="0">
                <a:latin typeface="Arial" pitchFamily="34" charset="0"/>
                <a:cs typeface="Arial" pitchFamily="34" charset="0"/>
              </a:rPr>
              <a:t>ingüística</a:t>
            </a:r>
            <a:r>
              <a:rPr lang="es-ES_tradnl" dirty="0">
                <a:latin typeface="Arial" pitchFamily="34" charset="0"/>
                <a:cs typeface="Arial" pitchFamily="34" charset="0"/>
              </a:rPr>
              <a:t>, llegando hasta la </a:t>
            </a:r>
            <a:r>
              <a:rPr lang="es-ES_tradnl" dirty="0" smtClean="0">
                <a:latin typeface="Arial" pitchFamily="34" charset="0"/>
                <a:cs typeface="Arial" pitchFamily="34" charset="0"/>
              </a:rPr>
              <a:t>Teoría </a:t>
            </a:r>
            <a:r>
              <a:rPr lang="es-ES_tradnl" dirty="0">
                <a:latin typeface="Arial" pitchFamily="34" charset="0"/>
                <a:cs typeface="Arial" pitchFamily="34" charset="0"/>
              </a:rPr>
              <a:t>de las </a:t>
            </a:r>
            <a:r>
              <a:rPr lang="es-ES_tradnl" dirty="0" smtClean="0">
                <a:latin typeface="Arial" pitchFamily="34" charset="0"/>
                <a:cs typeface="Arial" pitchFamily="34" charset="0"/>
              </a:rPr>
              <a:t>Organizaciones </a:t>
            </a:r>
            <a:r>
              <a:rPr lang="es-ES_tradnl" dirty="0">
                <a:latin typeface="Arial" pitchFamily="34" charset="0"/>
                <a:cs typeface="Arial" pitchFamily="34" charset="0"/>
              </a:rPr>
              <a:t>con Thompson, Etzioni y Blau. </a:t>
            </a:r>
            <a:endParaRPr lang="es-MX" dirty="0">
              <a:latin typeface="Arial" pitchFamily="34" charset="0"/>
              <a:cs typeface="Arial" pitchFamily="34" charset="0"/>
            </a:endParaRPr>
          </a:p>
        </p:txBody>
      </p:sp>
    </p:spTree>
    <p:extLst>
      <p:ext uri="{BB962C8B-B14F-4D97-AF65-F5344CB8AC3E}">
        <p14:creationId xmlns="" xmlns:p14="http://schemas.microsoft.com/office/powerpoint/2010/main" val="9599389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124744"/>
            <a:ext cx="7272808" cy="6192688"/>
          </a:xfrm>
        </p:spPr>
        <p:txBody>
          <a:bodyPr>
            <a:noAutofit/>
          </a:bodyPr>
          <a:lstStyle/>
          <a:p>
            <a:pPr algn="just"/>
            <a:r>
              <a:rPr lang="es-ES_tradnl" sz="2800" dirty="0" smtClean="0">
                <a:latin typeface="Arial" pitchFamily="34" charset="0"/>
                <a:cs typeface="Arial" pitchFamily="34" charset="0"/>
              </a:rPr>
              <a:t>En </a:t>
            </a:r>
            <a:r>
              <a:rPr lang="es-ES_tradnl" sz="2800" dirty="0">
                <a:latin typeface="Arial" pitchFamily="34" charset="0"/>
                <a:cs typeface="Arial" pitchFamily="34" charset="0"/>
              </a:rPr>
              <a:t>las C</a:t>
            </a:r>
            <a:r>
              <a:rPr lang="es-ES_tradnl" sz="2800" dirty="0" smtClean="0">
                <a:latin typeface="Arial" pitchFamily="34" charset="0"/>
                <a:cs typeface="Arial" pitchFamily="34" charset="0"/>
              </a:rPr>
              <a:t>iencias </a:t>
            </a:r>
            <a:r>
              <a:rPr lang="es-ES_tradnl" sz="2800" dirty="0">
                <a:latin typeface="Arial" pitchFamily="34" charset="0"/>
                <a:cs typeface="Arial" pitchFamily="34" charset="0"/>
              </a:rPr>
              <a:t>S</a:t>
            </a:r>
            <a:r>
              <a:rPr lang="es-ES_tradnl" sz="2800" dirty="0" smtClean="0">
                <a:latin typeface="Arial" pitchFamily="34" charset="0"/>
                <a:cs typeface="Arial" pitchFamily="34" charset="0"/>
              </a:rPr>
              <a:t>ociales</a:t>
            </a:r>
            <a:r>
              <a:rPr lang="es-ES_tradnl" sz="2800" dirty="0">
                <a:latin typeface="Arial" pitchFamily="34" charset="0"/>
                <a:cs typeface="Arial" pitchFamily="34" charset="0"/>
              </a:rPr>
              <a:t>, </a:t>
            </a:r>
            <a:r>
              <a:rPr lang="es-ES_tradnl" sz="2800" dirty="0" smtClean="0">
                <a:latin typeface="Arial" pitchFamily="34" charset="0"/>
                <a:cs typeface="Arial" pitchFamily="34" charset="0"/>
              </a:rPr>
              <a:t>según las </a:t>
            </a:r>
            <a:r>
              <a:rPr lang="es-ES_tradnl" sz="2800" dirty="0">
                <a:latin typeface="Arial" pitchFamily="34" charset="0"/>
                <a:cs typeface="Arial" pitchFamily="34" charset="0"/>
              </a:rPr>
              <a:t>ideas </a:t>
            </a:r>
            <a:r>
              <a:rPr lang="es-ES_tradnl" sz="2800" dirty="0" smtClean="0">
                <a:latin typeface="Arial" pitchFamily="34" charset="0"/>
                <a:cs typeface="Arial" pitchFamily="34" charset="0"/>
              </a:rPr>
              <a:t>Leyy</a:t>
            </a:r>
            <a:r>
              <a:rPr lang="es-ES_tradnl" sz="2800" dirty="0" smtClean="0">
                <a:latin typeface="Arial" pitchFamily="34" charset="0"/>
                <a:cs typeface="Arial" pitchFamily="34" charset="0"/>
              </a:rPr>
              <a:t>-Strauss, acerca del </a:t>
            </a:r>
            <a:r>
              <a:rPr lang="es-ES_tradnl" sz="2800" i="1" dirty="0" smtClean="0">
                <a:latin typeface="Arial" pitchFamily="34" charset="0"/>
                <a:cs typeface="Arial" pitchFamily="34" charset="0"/>
              </a:rPr>
              <a:t>Estructuralismo Abstracto, </a:t>
            </a:r>
            <a:r>
              <a:rPr lang="es-ES_tradnl" sz="2800" dirty="0">
                <a:latin typeface="Arial" pitchFamily="34" charset="0"/>
                <a:cs typeface="Arial" pitchFamily="34" charset="0"/>
              </a:rPr>
              <a:t>la estructura es una construcción abstracta de </a:t>
            </a:r>
            <a:r>
              <a:rPr lang="es-ES_tradnl" sz="2800" dirty="0" smtClean="0">
                <a:latin typeface="Arial" pitchFamily="34" charset="0"/>
                <a:cs typeface="Arial" pitchFamily="34" charset="0"/>
              </a:rPr>
              <a:t>modelos. </a:t>
            </a:r>
          </a:p>
          <a:p>
            <a:pPr algn="just"/>
            <a:endParaRPr lang="es-ES_tradnl" sz="2800" dirty="0">
              <a:latin typeface="Arial" pitchFamily="34" charset="0"/>
              <a:cs typeface="Arial" pitchFamily="34" charset="0"/>
            </a:endParaRPr>
          </a:p>
          <a:p>
            <a:pPr algn="just"/>
            <a:endParaRPr lang="es-ES_tradnl" sz="2800" dirty="0" smtClean="0">
              <a:latin typeface="Arial" pitchFamily="34" charset="0"/>
              <a:cs typeface="Arial" pitchFamily="34" charset="0"/>
            </a:endParaRPr>
          </a:p>
          <a:p>
            <a:pPr algn="just"/>
            <a:r>
              <a:rPr lang="es-ES_tradnl" sz="2800" dirty="0" smtClean="0">
                <a:latin typeface="Arial" pitchFamily="34" charset="0"/>
                <a:cs typeface="Arial" pitchFamily="34" charset="0"/>
              </a:rPr>
              <a:t>Para </a:t>
            </a:r>
            <a:r>
              <a:rPr lang="es-ES_tradnl" sz="2800" dirty="0">
                <a:latin typeface="Arial" pitchFamily="34" charset="0"/>
                <a:cs typeface="Arial" pitchFamily="34" charset="0"/>
              </a:rPr>
              <a:t>Gurwitch y Radcliff </a:t>
            </a:r>
            <a:r>
              <a:rPr lang="es-ES_tradnl" sz="2800" dirty="0" smtClean="0">
                <a:latin typeface="Arial" pitchFamily="34" charset="0"/>
                <a:cs typeface="Arial" pitchFamily="34" charset="0"/>
              </a:rPr>
              <a:t>Brown, </a:t>
            </a:r>
            <a:r>
              <a:rPr lang="es-ES_tradnl" sz="2800" i="1" dirty="0" smtClean="0">
                <a:latin typeface="Arial" pitchFamily="34" charset="0"/>
                <a:cs typeface="Arial" pitchFamily="34" charset="0"/>
              </a:rPr>
              <a:t>Estructuralismo Concreto, </a:t>
            </a:r>
            <a:r>
              <a:rPr lang="es-ES_tradnl" sz="2800" dirty="0" smtClean="0">
                <a:latin typeface="Arial" pitchFamily="34" charset="0"/>
                <a:cs typeface="Arial" pitchFamily="34" charset="0"/>
              </a:rPr>
              <a:t>la Estructura tiene que ver con las relaciones </a:t>
            </a:r>
            <a:r>
              <a:rPr lang="es-ES_tradnl" sz="2800" dirty="0">
                <a:latin typeface="Arial" pitchFamily="34" charset="0"/>
                <a:cs typeface="Arial" pitchFamily="34" charset="0"/>
              </a:rPr>
              <a:t>sociales en un </a:t>
            </a:r>
            <a:r>
              <a:rPr lang="es-ES_tradnl" sz="2800" dirty="0" smtClean="0">
                <a:latin typeface="Arial" pitchFamily="34" charset="0"/>
                <a:cs typeface="Arial" pitchFamily="34" charset="0"/>
              </a:rPr>
              <a:t>momento dado.</a:t>
            </a:r>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3829147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052736"/>
            <a:ext cx="6923112" cy="5688632"/>
          </a:xfrm>
        </p:spPr>
        <p:txBody>
          <a:bodyPr>
            <a:normAutofit/>
          </a:bodyPr>
          <a:lstStyle/>
          <a:p>
            <a:pPr algn="just"/>
            <a:r>
              <a:rPr lang="es-ES_tradnl" sz="2400" dirty="0" smtClean="0">
                <a:latin typeface="Arial" pitchFamily="34" charset="0"/>
                <a:cs typeface="Arial" pitchFamily="34" charset="0"/>
              </a:rPr>
              <a:t>Karl Marx, </a:t>
            </a:r>
            <a:r>
              <a:rPr lang="es-ES_tradnl" sz="2400" i="1" dirty="0">
                <a:latin typeface="Arial" pitchFamily="34" charset="0"/>
                <a:cs typeface="Arial" pitchFamily="34" charset="0"/>
              </a:rPr>
              <a:t>E</a:t>
            </a:r>
            <a:r>
              <a:rPr lang="es-ES_tradnl" sz="2400" i="1" dirty="0" smtClean="0">
                <a:latin typeface="Arial" pitchFamily="34" charset="0"/>
                <a:cs typeface="Arial" pitchFamily="34" charset="0"/>
              </a:rPr>
              <a:t>structuralismo </a:t>
            </a:r>
            <a:r>
              <a:rPr lang="es-ES_tradnl" sz="2400" i="1" dirty="0">
                <a:latin typeface="Arial" pitchFamily="34" charset="0"/>
                <a:cs typeface="Arial" pitchFamily="34" charset="0"/>
              </a:rPr>
              <a:t>D</a:t>
            </a:r>
            <a:r>
              <a:rPr lang="es-ES_tradnl" sz="2400" i="1" dirty="0" smtClean="0">
                <a:latin typeface="Arial" pitchFamily="34" charset="0"/>
                <a:cs typeface="Arial" pitchFamily="34" charset="0"/>
              </a:rPr>
              <a:t>ialéctico</a:t>
            </a:r>
            <a:r>
              <a:rPr lang="es-ES_tradnl" sz="2400" i="1" dirty="0">
                <a:latin typeface="Arial" pitchFamily="34" charset="0"/>
                <a:cs typeface="Arial" pitchFamily="34" charset="0"/>
              </a:rPr>
              <a:t>:  </a:t>
            </a:r>
            <a:r>
              <a:rPr lang="es-ES_tradnl" sz="2400" dirty="0">
                <a:latin typeface="Arial" pitchFamily="34" charset="0"/>
                <a:cs typeface="Arial" pitchFamily="34" charset="0"/>
              </a:rPr>
              <a:t>la </a:t>
            </a:r>
            <a:r>
              <a:rPr lang="es-ES_tradnl" sz="2400" dirty="0" smtClean="0">
                <a:latin typeface="Arial" pitchFamily="34" charset="0"/>
                <a:cs typeface="Arial" pitchFamily="34" charset="0"/>
              </a:rPr>
              <a:t>Estructura </a:t>
            </a:r>
            <a:r>
              <a:rPr lang="es-ES_tradnl" sz="2400" dirty="0">
                <a:latin typeface="Arial" pitchFamily="34" charset="0"/>
                <a:cs typeface="Arial" pitchFamily="34" charset="0"/>
              </a:rPr>
              <a:t>se constituye de partes que, ganan autonomía una sobre las otras, manteniendo la integración y la totalidad sin hacer suma o reunión entre sí, sino por la reciprocidad instituida entre </a:t>
            </a:r>
            <a:r>
              <a:rPr lang="es-ES_tradnl" sz="2400" dirty="0" smtClean="0">
                <a:latin typeface="Arial" pitchFamily="34" charset="0"/>
                <a:cs typeface="Arial" pitchFamily="34" charset="0"/>
              </a:rPr>
              <a:t>ellas. </a:t>
            </a:r>
          </a:p>
          <a:p>
            <a:pPr algn="just"/>
            <a:endParaRPr lang="es-ES_tradnl" sz="2400" dirty="0">
              <a:latin typeface="Arial" pitchFamily="34" charset="0"/>
              <a:cs typeface="Arial" pitchFamily="34" charset="0"/>
            </a:endParaRPr>
          </a:p>
          <a:p>
            <a:pPr algn="just"/>
            <a:r>
              <a:rPr lang="es-ES_tradnl" sz="2400" dirty="0" smtClean="0">
                <a:latin typeface="Arial" pitchFamily="34" charset="0"/>
                <a:cs typeface="Arial" pitchFamily="34" charset="0"/>
              </a:rPr>
              <a:t>Max Weber, </a:t>
            </a:r>
            <a:r>
              <a:rPr lang="es-ES_tradnl" sz="2400" i="1" dirty="0">
                <a:latin typeface="Arial" pitchFamily="34" charset="0"/>
                <a:cs typeface="Arial" pitchFamily="34" charset="0"/>
              </a:rPr>
              <a:t>E</a:t>
            </a:r>
            <a:r>
              <a:rPr lang="es-ES_tradnl" sz="2400" i="1" dirty="0" smtClean="0">
                <a:latin typeface="Arial" pitchFamily="34" charset="0"/>
                <a:cs typeface="Arial" pitchFamily="34" charset="0"/>
              </a:rPr>
              <a:t>structuralismo </a:t>
            </a:r>
            <a:r>
              <a:rPr lang="es-ES_tradnl" sz="2400" i="1" dirty="0">
                <a:latin typeface="Arial" pitchFamily="34" charset="0"/>
                <a:cs typeface="Arial" pitchFamily="34" charset="0"/>
              </a:rPr>
              <a:t>F</a:t>
            </a:r>
            <a:r>
              <a:rPr lang="es-ES_tradnl" sz="2400" i="1" dirty="0" smtClean="0">
                <a:latin typeface="Arial" pitchFamily="34" charset="0"/>
                <a:cs typeface="Arial" pitchFamily="34" charset="0"/>
              </a:rPr>
              <a:t>enomelógico</a:t>
            </a:r>
            <a:r>
              <a:rPr lang="es-ES_tradnl" sz="2400" i="1" dirty="0">
                <a:latin typeface="Arial" pitchFamily="34" charset="0"/>
                <a:cs typeface="Arial" pitchFamily="34" charset="0"/>
              </a:rPr>
              <a:t>:</a:t>
            </a:r>
            <a:r>
              <a:rPr lang="es-ES_tradnl" sz="2400" dirty="0">
                <a:latin typeface="Arial" pitchFamily="34" charset="0"/>
                <a:cs typeface="Arial" pitchFamily="34" charset="0"/>
              </a:rPr>
              <a:t> </a:t>
            </a:r>
            <a:r>
              <a:rPr lang="es-ES_tradnl" sz="2400" dirty="0" smtClean="0">
                <a:latin typeface="Arial" pitchFamily="34" charset="0"/>
                <a:cs typeface="Arial" pitchFamily="34" charset="0"/>
              </a:rPr>
              <a:t>Estructura es </a:t>
            </a:r>
            <a:r>
              <a:rPr lang="es-ES_tradnl" sz="2400" dirty="0">
                <a:latin typeface="Arial" pitchFamily="34" charset="0"/>
                <a:cs typeface="Arial" pitchFamily="34" charset="0"/>
              </a:rPr>
              <a:t>un conjunto que se constituye, organiza y altera y sus elementos tienen una cierta función bajo una cierta </a:t>
            </a:r>
            <a:r>
              <a:rPr lang="es-ES_tradnl" sz="2400" dirty="0" smtClean="0">
                <a:latin typeface="Arial" pitchFamily="34" charset="0"/>
                <a:cs typeface="Arial" pitchFamily="34" charset="0"/>
              </a:rPr>
              <a:t>relación.</a:t>
            </a:r>
            <a:endParaRPr lang="es-MX" sz="2400" dirty="0">
              <a:latin typeface="Arial" pitchFamily="34" charset="0"/>
              <a:cs typeface="Arial" pitchFamily="34" charset="0"/>
            </a:endParaRPr>
          </a:p>
          <a:p>
            <a:pPr algn="just"/>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380866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MX" b="1" dirty="0">
                <a:latin typeface="Arial" pitchFamily="34" charset="0"/>
                <a:cs typeface="Arial" pitchFamily="34" charset="0"/>
              </a:rPr>
              <a:t>ESTRUCTURA</a:t>
            </a:r>
          </a:p>
        </p:txBody>
      </p:sp>
      <p:sp>
        <p:nvSpPr>
          <p:cNvPr id="3" name="2 Marcador de contenido"/>
          <p:cNvSpPr>
            <a:spLocks noGrp="1"/>
          </p:cNvSpPr>
          <p:nvPr>
            <p:ph idx="1"/>
          </p:nvPr>
        </p:nvSpPr>
        <p:spPr>
          <a:xfrm>
            <a:off x="1547664" y="1556792"/>
            <a:ext cx="7344816" cy="4896544"/>
          </a:xfrm>
        </p:spPr>
        <p:txBody>
          <a:bodyPr>
            <a:normAutofit/>
          </a:bodyPr>
          <a:lstStyle/>
          <a:p>
            <a:pPr marL="0" indent="0" algn="just">
              <a:buNone/>
            </a:pPr>
            <a:r>
              <a:rPr lang="es-ES_tradnl" dirty="0">
                <a:latin typeface="Arial" pitchFamily="34" charset="0"/>
                <a:cs typeface="Arial" pitchFamily="34" charset="0"/>
              </a:rPr>
              <a:t>"El todo no es de forma alguna la suma de sus partes. Para que exista estructura se necesita que existan entre las partes otras </a:t>
            </a:r>
            <a:r>
              <a:rPr lang="es-ES_tradnl" dirty="0" smtClean="0">
                <a:latin typeface="Arial" pitchFamily="34" charset="0"/>
                <a:cs typeface="Arial" pitchFamily="34" charset="0"/>
              </a:rPr>
              <a:t>relaciones, </a:t>
            </a:r>
            <a:r>
              <a:rPr lang="es-ES_tradnl" dirty="0">
                <a:latin typeface="Arial" pitchFamily="34" charset="0"/>
                <a:cs typeface="Arial" pitchFamily="34" charset="0"/>
              </a:rPr>
              <a:t>que no la sencilla yuxtaposición, y que cada una de las partes manifieste propiedades que resulten de su dependencia a la totalidad." </a:t>
            </a:r>
            <a:endParaRPr lang="es-ES_tradnl" dirty="0" smtClean="0">
              <a:latin typeface="Arial" pitchFamily="34" charset="0"/>
              <a:cs typeface="Arial" pitchFamily="34" charset="0"/>
            </a:endParaRPr>
          </a:p>
        </p:txBody>
      </p:sp>
    </p:spTree>
    <p:extLst>
      <p:ext uri="{BB962C8B-B14F-4D97-AF65-F5344CB8AC3E}">
        <p14:creationId xmlns="" xmlns:p14="http://schemas.microsoft.com/office/powerpoint/2010/main" val="35613643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620688"/>
            <a:ext cx="7056784" cy="5505475"/>
          </a:xfrm>
        </p:spPr>
        <p:txBody>
          <a:bodyPr>
            <a:noAutofit/>
          </a:bodyPr>
          <a:lstStyle/>
          <a:p>
            <a:pPr algn="just"/>
            <a:r>
              <a:rPr lang="es-ES_tradnl" sz="2800" dirty="0">
                <a:latin typeface="Arial" pitchFamily="34" charset="0"/>
                <a:cs typeface="Arial" pitchFamily="34" charset="0"/>
              </a:rPr>
              <a:t>Existe estructura (en su aspecto más general, para Jean </a:t>
            </a:r>
            <a:r>
              <a:rPr lang="es-ES_tradnl" sz="2800" dirty="0">
                <a:latin typeface="Arial" pitchFamily="34" charset="0"/>
                <a:cs typeface="Arial" pitchFamily="34" charset="0"/>
              </a:rPr>
              <a:t>Viet</a:t>
            </a:r>
            <a:r>
              <a:rPr lang="es-ES_tradnl" sz="2800" dirty="0">
                <a:latin typeface="Arial" pitchFamily="34" charset="0"/>
                <a:cs typeface="Arial" pitchFamily="34" charset="0"/>
              </a:rPr>
              <a:t>) "cuando se reúnen elementos en una totalidad y cuando las propiedades de los ele­mentos dependen entera o parcialmente de esos caracteres de la totalidad". </a:t>
            </a:r>
            <a:endParaRPr lang="es-ES_tradnl" sz="2800" dirty="0" smtClean="0">
              <a:latin typeface="Arial" pitchFamily="34" charset="0"/>
              <a:cs typeface="Arial" pitchFamily="34" charset="0"/>
            </a:endParaRPr>
          </a:p>
          <a:p>
            <a:pPr marL="0" indent="0" algn="just">
              <a:buNone/>
            </a:pPr>
            <a:endParaRPr lang="es-MX" sz="2800" dirty="0">
              <a:latin typeface="Arial" pitchFamily="34" charset="0"/>
              <a:cs typeface="Arial" pitchFamily="34" charset="0"/>
            </a:endParaRPr>
          </a:p>
          <a:p>
            <a:pPr algn="just"/>
            <a:r>
              <a:rPr lang="es-ES_tradnl" sz="2800" dirty="0" smtClean="0">
                <a:latin typeface="Arial" pitchFamily="34" charset="0"/>
                <a:cs typeface="Arial" pitchFamily="34" charset="0"/>
              </a:rPr>
              <a:t>Así</a:t>
            </a:r>
            <a:r>
              <a:rPr lang="es-ES_tradnl" sz="2800" dirty="0">
                <a:latin typeface="Arial" pitchFamily="34" charset="0"/>
                <a:cs typeface="Arial" pitchFamily="34" charset="0"/>
              </a:rPr>
              <a:t>, "toda modificación de un elemento acarrea la modificación de los otros elementos y </a:t>
            </a:r>
            <a:r>
              <a:rPr lang="es-ES_tradnl" sz="2800" dirty="0" smtClean="0">
                <a:latin typeface="Arial" pitchFamily="34" charset="0"/>
                <a:cs typeface="Arial" pitchFamily="34" charset="0"/>
              </a:rPr>
              <a:t>sus relaciones</a:t>
            </a:r>
            <a:r>
              <a:rPr lang="es-ES_tradnl" sz="2800" dirty="0">
                <a:latin typeface="Arial" pitchFamily="34" charset="0"/>
                <a:cs typeface="Arial" pitchFamily="34" charset="0"/>
              </a:rPr>
              <a:t>".</a:t>
            </a:r>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33797225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MX" sz="2800" b="1" dirty="0">
                <a:latin typeface="Arial" pitchFamily="34" charset="0"/>
                <a:cs typeface="Arial" pitchFamily="34" charset="0"/>
              </a:rPr>
              <a:t>ESTRUCTURA Y ESTRUCTURALISMO</a:t>
            </a:r>
          </a:p>
        </p:txBody>
      </p:sp>
      <p:sp>
        <p:nvSpPr>
          <p:cNvPr id="3" name="2 Marcador de contenido"/>
          <p:cNvSpPr>
            <a:spLocks noGrp="1"/>
          </p:cNvSpPr>
          <p:nvPr>
            <p:ph idx="1"/>
          </p:nvPr>
        </p:nvSpPr>
        <p:spPr>
          <a:xfrm>
            <a:off x="1691680" y="3976082"/>
            <a:ext cx="7128792" cy="2405246"/>
          </a:xfrm>
        </p:spPr>
        <p:txBody>
          <a:bodyPr>
            <a:normAutofit/>
          </a:bodyPr>
          <a:lstStyle/>
          <a:p>
            <a:pPr marL="0" indent="0" algn="just">
              <a:buNone/>
            </a:pPr>
            <a:r>
              <a:rPr lang="es-ES_tradnl" sz="2800" dirty="0" smtClean="0">
                <a:latin typeface="Arial" pitchFamily="34" charset="0"/>
                <a:cs typeface="Arial" pitchFamily="34" charset="0"/>
              </a:rPr>
              <a:t>Mucho </a:t>
            </a:r>
            <a:r>
              <a:rPr lang="es-ES_tradnl" sz="2800" dirty="0">
                <a:latin typeface="Arial" pitchFamily="34" charset="0"/>
                <a:cs typeface="Arial" pitchFamily="34" charset="0"/>
              </a:rPr>
              <a:t>antes del </a:t>
            </a:r>
            <a:r>
              <a:rPr lang="es-ES_tradnl" sz="2800" dirty="0" smtClean="0">
                <a:latin typeface="Arial" pitchFamily="34" charset="0"/>
                <a:cs typeface="Arial" pitchFamily="34" charset="0"/>
              </a:rPr>
              <a:t>Estructuralismo</a:t>
            </a:r>
            <a:r>
              <a:rPr lang="es-ES_tradnl" sz="2800" dirty="0">
                <a:latin typeface="Arial" pitchFamily="34" charset="0"/>
                <a:cs typeface="Arial" pitchFamily="34" charset="0"/>
              </a:rPr>
              <a:t>, el concepto de </a:t>
            </a:r>
            <a:r>
              <a:rPr lang="es-ES_tradnl" sz="2800" dirty="0" smtClean="0">
                <a:latin typeface="Arial" pitchFamily="34" charset="0"/>
                <a:cs typeface="Arial" pitchFamily="34" charset="0"/>
              </a:rPr>
              <a:t>Estructura </a:t>
            </a:r>
            <a:r>
              <a:rPr lang="es-ES_tradnl" sz="2800" dirty="0">
                <a:latin typeface="Arial" pitchFamily="34" charset="0"/>
                <a:cs typeface="Arial" pitchFamily="34" charset="0"/>
              </a:rPr>
              <a:t>proporcionó el surgimiento del T</a:t>
            </a:r>
            <a:r>
              <a:rPr lang="es-ES_tradnl" sz="2800" dirty="0" smtClean="0">
                <a:latin typeface="Arial" pitchFamily="34" charset="0"/>
                <a:cs typeface="Arial" pitchFamily="34" charset="0"/>
              </a:rPr>
              <a:t>ipo </a:t>
            </a:r>
            <a:r>
              <a:rPr lang="es-ES_tradnl" sz="2800" dirty="0">
                <a:latin typeface="Arial" pitchFamily="34" charset="0"/>
                <a:cs typeface="Arial" pitchFamily="34" charset="0"/>
              </a:rPr>
              <a:t>de </a:t>
            </a:r>
            <a:r>
              <a:rPr lang="es-ES_tradnl" sz="2800" dirty="0" smtClean="0">
                <a:latin typeface="Arial" pitchFamily="34" charset="0"/>
                <a:cs typeface="Arial" pitchFamily="34" charset="0"/>
              </a:rPr>
              <a:t>Sociedad </a:t>
            </a:r>
            <a:r>
              <a:rPr lang="es-ES_tradnl" sz="2800" dirty="0">
                <a:latin typeface="Arial" pitchFamily="34" charset="0"/>
                <a:cs typeface="Arial" pitchFamily="34" charset="0"/>
              </a:rPr>
              <a:t>de Max Weber y del concepto de G</a:t>
            </a:r>
            <a:r>
              <a:rPr lang="es-ES_tradnl" sz="2800" dirty="0" smtClean="0">
                <a:latin typeface="Arial" pitchFamily="34" charset="0"/>
                <a:cs typeface="Arial" pitchFamily="34" charset="0"/>
              </a:rPr>
              <a:t>estalt </a:t>
            </a:r>
            <a:r>
              <a:rPr lang="es-ES_tradnl" sz="2800" dirty="0">
                <a:latin typeface="Arial" pitchFamily="34" charset="0"/>
                <a:cs typeface="Arial" pitchFamily="34" charset="0"/>
              </a:rPr>
              <a:t>en la Psicología de la forma. </a:t>
            </a:r>
          </a:p>
        </p:txBody>
      </p:sp>
      <p:pic>
        <p:nvPicPr>
          <p:cNvPr id="5" name="Imagen 4"/>
          <p:cNvPicPr>
            <a:picLocks noChangeAspect="1"/>
          </p:cNvPicPr>
          <p:nvPr/>
        </p:nvPicPr>
        <p:blipFill>
          <a:blip r:embed="rId2"/>
          <a:stretch>
            <a:fillRect/>
          </a:stretch>
        </p:blipFill>
        <p:spPr>
          <a:xfrm>
            <a:off x="3311860" y="1417638"/>
            <a:ext cx="3672407" cy="2558444"/>
          </a:xfrm>
          <a:prstGeom prst="rect">
            <a:avLst/>
          </a:prstGeom>
        </p:spPr>
      </p:pic>
    </p:spTree>
    <p:extLst>
      <p:ext uri="{BB962C8B-B14F-4D97-AF65-F5344CB8AC3E}">
        <p14:creationId xmlns="" xmlns:p14="http://schemas.microsoft.com/office/powerpoint/2010/main" val="31573548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548680"/>
            <a:ext cx="7128792" cy="5832648"/>
          </a:xfrm>
        </p:spPr>
        <p:txBody>
          <a:bodyPr>
            <a:normAutofit/>
          </a:bodyPr>
          <a:lstStyle/>
          <a:p>
            <a:pPr algn="just"/>
            <a:r>
              <a:rPr lang="es-ES_tradnl" sz="2800" dirty="0">
                <a:latin typeface="Arial" pitchFamily="34" charset="0"/>
                <a:cs typeface="Arial" pitchFamily="34" charset="0"/>
              </a:rPr>
              <a:t>Con el </a:t>
            </a:r>
            <a:r>
              <a:rPr lang="es-ES_tradnl" sz="2800" dirty="0" smtClean="0">
                <a:latin typeface="Arial" pitchFamily="34" charset="0"/>
                <a:cs typeface="Arial" pitchFamily="34" charset="0"/>
              </a:rPr>
              <a:t>Estructuralismo </a:t>
            </a:r>
            <a:r>
              <a:rPr lang="es-ES_tradnl" sz="2800" dirty="0">
                <a:latin typeface="Arial" pitchFamily="34" charset="0"/>
                <a:cs typeface="Arial" pitchFamily="34" charset="0"/>
              </a:rPr>
              <a:t>ocurrió la preocupación exclusiva con las </a:t>
            </a:r>
            <a:r>
              <a:rPr lang="es-ES_tradnl" sz="2800" dirty="0" smtClean="0">
                <a:latin typeface="Arial" pitchFamily="34" charset="0"/>
                <a:cs typeface="Arial" pitchFamily="34" charset="0"/>
              </a:rPr>
              <a:t>“Estructuras</a:t>
            </a:r>
            <a:r>
              <a:rPr lang="es-ES_tradnl" sz="2800" dirty="0">
                <a:latin typeface="Arial" pitchFamily="34" charset="0"/>
                <a:cs typeface="Arial" pitchFamily="34" charset="0"/>
              </a:rPr>
              <a:t>", en prejuicio de la función o de otras formas de comprender la realidad. </a:t>
            </a:r>
            <a:endParaRPr lang="es-ES_tradnl" sz="2800" dirty="0" smtClean="0">
              <a:latin typeface="Arial" pitchFamily="34" charset="0"/>
              <a:cs typeface="Arial" pitchFamily="34" charset="0"/>
            </a:endParaRPr>
          </a:p>
          <a:p>
            <a:pPr marL="0" indent="0" algn="just">
              <a:buNone/>
            </a:pPr>
            <a:endParaRPr lang="es-ES_tradnl" sz="2800" dirty="0" smtClean="0">
              <a:latin typeface="Arial" pitchFamily="34" charset="0"/>
              <a:cs typeface="Arial" pitchFamily="34" charset="0"/>
            </a:endParaRPr>
          </a:p>
          <a:p>
            <a:pPr algn="just"/>
            <a:r>
              <a:rPr lang="es-ES_tradnl" sz="2800" dirty="0" smtClean="0">
                <a:latin typeface="Arial" pitchFamily="34" charset="0"/>
                <a:cs typeface="Arial" pitchFamily="34" charset="0"/>
              </a:rPr>
              <a:t>Estructuralismo </a:t>
            </a:r>
            <a:r>
              <a:rPr lang="es-ES_tradnl" sz="2800" dirty="0">
                <a:latin typeface="Arial" pitchFamily="34" charset="0"/>
                <a:cs typeface="Arial" pitchFamily="34" charset="0"/>
              </a:rPr>
              <a:t>es un método analítico y comparativo que estudia los elementos o fenómenos con relación con una totalidad, enfatizando su valor de posición. </a:t>
            </a:r>
          </a:p>
          <a:p>
            <a:pPr algn="just"/>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37597846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196752"/>
            <a:ext cx="7067128" cy="5904656"/>
          </a:xfrm>
        </p:spPr>
        <p:txBody>
          <a:bodyPr>
            <a:normAutofit/>
          </a:bodyPr>
          <a:lstStyle/>
          <a:p>
            <a:pPr algn="just"/>
            <a:r>
              <a:rPr lang="es-ES_tradnl" sz="2800" dirty="0">
                <a:latin typeface="Arial" pitchFamily="34" charset="0"/>
                <a:cs typeface="Arial" pitchFamily="34" charset="0"/>
              </a:rPr>
              <a:t>El concepto de </a:t>
            </a:r>
            <a:r>
              <a:rPr lang="es-ES_tradnl" sz="2800" dirty="0" smtClean="0">
                <a:latin typeface="Arial" pitchFamily="34" charset="0"/>
                <a:cs typeface="Arial" pitchFamily="34" charset="0"/>
              </a:rPr>
              <a:t>Estructura </a:t>
            </a:r>
            <a:r>
              <a:rPr lang="es-ES_tradnl" sz="2800" dirty="0">
                <a:latin typeface="Arial" pitchFamily="34" charset="0"/>
                <a:cs typeface="Arial" pitchFamily="34" charset="0"/>
              </a:rPr>
              <a:t>significa el análisis </a:t>
            </a:r>
            <a:r>
              <a:rPr lang="es-ES_tradnl" sz="2800" dirty="0" smtClean="0">
                <a:latin typeface="Arial" pitchFamily="34" charset="0"/>
                <a:cs typeface="Arial" pitchFamily="34" charset="0"/>
              </a:rPr>
              <a:t>interno </a:t>
            </a:r>
            <a:r>
              <a:rPr lang="es-ES_tradnl" sz="2800" dirty="0">
                <a:latin typeface="Arial" pitchFamily="34" charset="0"/>
                <a:cs typeface="Arial" pitchFamily="34" charset="0"/>
              </a:rPr>
              <a:t>de una totalidad en sus elementos constitutivos, su disposición, sus </a:t>
            </a:r>
            <a:r>
              <a:rPr lang="es-ES_tradnl" sz="2800" dirty="0" smtClean="0">
                <a:latin typeface="Arial" pitchFamily="34" charset="0"/>
                <a:cs typeface="Arial" pitchFamily="34" charset="0"/>
              </a:rPr>
              <a:t>interrelaciones, </a:t>
            </a:r>
            <a:r>
              <a:rPr lang="es-ES_tradnl" sz="2800" dirty="0">
                <a:latin typeface="Arial" pitchFamily="34" charset="0"/>
                <a:cs typeface="Arial" pitchFamily="34" charset="0"/>
              </a:rPr>
              <a:t>permitiendo una comparación, pues puede aplicarse a cosas diferentes entre sí. </a:t>
            </a:r>
            <a:endParaRPr lang="es-ES_tradnl" sz="2800" dirty="0" smtClean="0">
              <a:latin typeface="Arial" pitchFamily="34" charset="0"/>
              <a:cs typeface="Arial" pitchFamily="34" charset="0"/>
            </a:endParaRPr>
          </a:p>
          <a:p>
            <a:pPr marL="0" indent="0" algn="just">
              <a:buNone/>
            </a:pPr>
            <a:endParaRPr lang="es-ES_tradnl" sz="900" dirty="0" smtClean="0">
              <a:latin typeface="Arial" pitchFamily="34" charset="0"/>
              <a:cs typeface="Arial" pitchFamily="34" charset="0"/>
            </a:endParaRPr>
          </a:p>
          <a:p>
            <a:pPr marL="0" indent="0" algn="just">
              <a:buNone/>
            </a:pPr>
            <a:endParaRPr lang="es-ES_tradnl" sz="900" dirty="0" smtClean="0">
              <a:latin typeface="Arial" pitchFamily="34" charset="0"/>
              <a:cs typeface="Arial" pitchFamily="34" charset="0"/>
            </a:endParaRPr>
          </a:p>
          <a:p>
            <a:pPr algn="just"/>
            <a:r>
              <a:rPr lang="es-ES_tradnl" sz="2800" dirty="0" smtClean="0">
                <a:latin typeface="Arial" pitchFamily="34" charset="0"/>
                <a:cs typeface="Arial" pitchFamily="34" charset="0"/>
              </a:rPr>
              <a:t>Además </a:t>
            </a:r>
            <a:r>
              <a:rPr lang="es-ES_tradnl" sz="2800" dirty="0">
                <a:latin typeface="Arial" pitchFamily="34" charset="0"/>
                <a:cs typeface="Arial" pitchFamily="34" charset="0"/>
              </a:rPr>
              <a:t>de su aspecto totalizador, el E</a:t>
            </a:r>
            <a:r>
              <a:rPr lang="es-ES_tradnl" sz="2800" dirty="0" smtClean="0">
                <a:latin typeface="Arial" pitchFamily="34" charset="0"/>
                <a:cs typeface="Arial" pitchFamily="34" charset="0"/>
              </a:rPr>
              <a:t>structuralismo </a:t>
            </a:r>
            <a:r>
              <a:rPr lang="es-ES_tradnl" sz="2800" dirty="0">
                <a:latin typeface="Arial" pitchFamily="34" charset="0"/>
                <a:cs typeface="Arial" pitchFamily="34" charset="0"/>
              </a:rPr>
              <a:t>es fundamentalmente comparativo</a:t>
            </a:r>
            <a:r>
              <a:rPr lang="es-ES_tradnl" sz="2800" dirty="0" smtClean="0">
                <a:latin typeface="Arial" pitchFamily="34" charset="0"/>
                <a:cs typeface="Arial" pitchFamily="34" charset="0"/>
              </a:rPr>
              <a:t>.</a:t>
            </a:r>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2500228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124744"/>
            <a:ext cx="6923112" cy="5544616"/>
          </a:xfrm>
        </p:spPr>
        <p:txBody>
          <a:bodyPr>
            <a:normAutofit/>
          </a:bodyPr>
          <a:lstStyle/>
          <a:p>
            <a:pPr algn="just"/>
            <a:r>
              <a:rPr lang="es-ES_tradnl" sz="2400" dirty="0">
                <a:latin typeface="Arial" pitchFamily="34" charset="0"/>
                <a:cs typeface="Arial" pitchFamily="34" charset="0"/>
              </a:rPr>
              <a:t>El estructuralismo está enfocado hacia el todo </a:t>
            </a:r>
            <a:r>
              <a:rPr lang="es-ES_tradnl" sz="2400" dirty="0" smtClean="0">
                <a:latin typeface="Arial" pitchFamily="34" charset="0"/>
                <a:cs typeface="Arial" pitchFamily="34" charset="0"/>
              </a:rPr>
              <a:t>y </a:t>
            </a:r>
            <a:r>
              <a:rPr lang="es-ES_tradnl" sz="2400" dirty="0">
                <a:latin typeface="Arial" pitchFamily="34" charset="0"/>
                <a:cs typeface="Arial" pitchFamily="34" charset="0"/>
              </a:rPr>
              <a:t>la relación de las partes en la constitución del todo. La totalidad, la interdependencia de las partes y el hecho de que todo es más grande que la sencilla suma de las </a:t>
            </a:r>
            <a:r>
              <a:rPr lang="es-ES_tradnl" sz="2400" dirty="0" smtClean="0">
                <a:latin typeface="Arial" pitchFamily="34" charset="0"/>
                <a:cs typeface="Arial" pitchFamily="34" charset="0"/>
              </a:rPr>
              <a:t>partes, </a:t>
            </a:r>
            <a:r>
              <a:rPr lang="es-ES_tradnl" sz="2400" dirty="0">
                <a:latin typeface="Arial" pitchFamily="34" charset="0"/>
                <a:cs typeface="Arial" pitchFamily="34" charset="0"/>
              </a:rPr>
              <a:t>son las características básicas del </a:t>
            </a:r>
            <a:r>
              <a:rPr lang="es-ES_tradnl" sz="2400" dirty="0" smtClean="0">
                <a:latin typeface="Arial" pitchFamily="34" charset="0"/>
                <a:cs typeface="Arial" pitchFamily="34" charset="0"/>
              </a:rPr>
              <a:t>estructuralismo.</a:t>
            </a:r>
          </a:p>
          <a:p>
            <a:pPr marL="0" indent="0" algn="just">
              <a:buNone/>
            </a:pPr>
            <a:r>
              <a:rPr lang="es-ES_tradnl" sz="2400" dirty="0" smtClean="0">
                <a:latin typeface="Arial" pitchFamily="34" charset="0"/>
                <a:cs typeface="Arial" pitchFamily="34" charset="0"/>
              </a:rPr>
              <a:t> </a:t>
            </a:r>
            <a:endParaRPr lang="es-MX" sz="2400" dirty="0">
              <a:latin typeface="Arial" pitchFamily="34" charset="0"/>
              <a:cs typeface="Arial" pitchFamily="34" charset="0"/>
            </a:endParaRPr>
          </a:p>
          <a:p>
            <a:pPr algn="just"/>
            <a:r>
              <a:rPr lang="es-ES_tradnl" sz="2400" dirty="0">
                <a:latin typeface="Arial" pitchFamily="34" charset="0"/>
                <a:cs typeface="Arial" pitchFamily="34" charset="0"/>
              </a:rPr>
              <a:t>La Teoría estructuralista se representa por grandes figuras de la A</a:t>
            </a:r>
            <a:r>
              <a:rPr lang="es-ES_tradnl" sz="2400" dirty="0" smtClean="0">
                <a:latin typeface="Arial" pitchFamily="34" charset="0"/>
                <a:cs typeface="Arial" pitchFamily="34" charset="0"/>
              </a:rPr>
              <a:t>dministración.</a:t>
            </a:r>
            <a:endParaRPr lang="es-MX" sz="2400" dirty="0">
              <a:latin typeface="Arial" pitchFamily="34" charset="0"/>
              <a:cs typeface="Arial" pitchFamily="34" charset="0"/>
            </a:endParaRPr>
          </a:p>
          <a:p>
            <a:pPr algn="just"/>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1292805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676872" y="1844824"/>
            <a:ext cx="4775448" cy="1600327"/>
          </a:xfrm>
        </p:spPr>
        <p:txBody>
          <a:bodyPr>
            <a:noAutofit/>
          </a:bodyPr>
          <a:lstStyle/>
          <a:p>
            <a:r>
              <a:rPr lang="es-MX" sz="8800" dirty="0" smtClean="0">
                <a:latin typeface="Arial" pitchFamily="34" charset="0"/>
                <a:cs typeface="Arial" pitchFamily="34" charset="0"/>
              </a:rPr>
              <a:t>Max Weber</a:t>
            </a:r>
            <a:endParaRPr lang="es-MX" sz="8800" dirty="0">
              <a:latin typeface="Arial" pitchFamily="34" charset="0"/>
              <a:cs typeface="Arial" pitchFamily="34" charset="0"/>
            </a:endParaRPr>
          </a:p>
        </p:txBody>
      </p:sp>
      <p:sp>
        <p:nvSpPr>
          <p:cNvPr id="3" name="2 Subtítulo"/>
          <p:cNvSpPr>
            <a:spLocks noGrp="1"/>
          </p:cNvSpPr>
          <p:nvPr>
            <p:ph type="subTitle" idx="1"/>
          </p:nvPr>
        </p:nvSpPr>
        <p:spPr>
          <a:xfrm>
            <a:off x="1515616" y="4293096"/>
            <a:ext cx="7088832" cy="1345704"/>
          </a:xfrm>
        </p:spPr>
        <p:txBody>
          <a:bodyPr>
            <a:noAutofit/>
          </a:bodyPr>
          <a:lstStyle/>
          <a:p>
            <a:r>
              <a:rPr lang="es-MX" sz="4400" dirty="0" smtClean="0">
                <a:latin typeface="Arial" pitchFamily="34" charset="0"/>
                <a:cs typeface="Arial" pitchFamily="34" charset="0"/>
              </a:rPr>
              <a:t>Datos Biográficos </a:t>
            </a:r>
            <a:endParaRPr lang="es-MX" sz="4400" dirty="0">
              <a:latin typeface="Arial" pitchFamily="34" charset="0"/>
              <a:cs typeface="Arial" pitchFamily="34" charset="0"/>
            </a:endParaRPr>
          </a:p>
        </p:txBody>
      </p:sp>
    </p:spTree>
    <p:extLst>
      <p:ext uri="{BB962C8B-B14F-4D97-AF65-F5344CB8AC3E}">
        <p14:creationId xmlns="" xmlns:p14="http://schemas.microsoft.com/office/powerpoint/2010/main" val="2510861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MX" sz="6600" dirty="0" smtClean="0">
                <a:latin typeface="Arial" pitchFamily="34" charset="0"/>
                <a:cs typeface="Arial" pitchFamily="34" charset="0"/>
              </a:rPr>
              <a:t>Max Weber</a:t>
            </a:r>
            <a:endParaRPr lang="es-MX" sz="6600" dirty="0">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110830" y="1962497"/>
            <a:ext cx="3981450" cy="39147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576993387"/>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6600" dirty="0" smtClean="0">
                <a:latin typeface="Arial" pitchFamily="34" charset="0"/>
                <a:cs typeface="Arial" pitchFamily="34" charset="0"/>
              </a:rPr>
              <a:t>Biografía</a:t>
            </a:r>
            <a:r>
              <a:rPr lang="es-MX" sz="2000" dirty="0" smtClean="0">
                <a:latin typeface="Arial" pitchFamily="34" charset="0"/>
                <a:cs typeface="Arial" pitchFamily="34" charset="0"/>
              </a:rPr>
              <a:t> </a:t>
            </a:r>
            <a:endParaRPr lang="es-MX" sz="2000" dirty="0">
              <a:latin typeface="Arial" pitchFamily="34" charset="0"/>
              <a:cs typeface="Arial" pitchFamily="34" charset="0"/>
            </a:endParaRPr>
          </a:p>
        </p:txBody>
      </p:sp>
      <p:sp>
        <p:nvSpPr>
          <p:cNvPr id="3" name="2 Marcador de contenido"/>
          <p:cNvSpPr>
            <a:spLocks noGrp="1"/>
          </p:cNvSpPr>
          <p:nvPr>
            <p:ph idx="1"/>
          </p:nvPr>
        </p:nvSpPr>
        <p:spPr>
          <a:xfrm>
            <a:off x="1547664" y="1772816"/>
            <a:ext cx="6984776" cy="4752528"/>
          </a:xfrm>
        </p:spPr>
        <p:txBody>
          <a:bodyPr>
            <a:normAutofit/>
          </a:bodyPr>
          <a:lstStyle/>
          <a:p>
            <a:pPr algn="just"/>
            <a:r>
              <a:rPr lang="es-MX" sz="2800" dirty="0">
                <a:solidFill>
                  <a:schemeClr val="accent1">
                    <a:lumMod val="75000"/>
                  </a:schemeClr>
                </a:solidFill>
                <a:latin typeface="Arial" pitchFamily="34" charset="0"/>
                <a:cs typeface="Arial" pitchFamily="34" charset="0"/>
              </a:rPr>
              <a:t>Nacimiento: </a:t>
            </a:r>
            <a:r>
              <a:rPr lang="es-MX" sz="2800" dirty="0">
                <a:latin typeface="Arial" pitchFamily="34" charset="0"/>
                <a:cs typeface="Arial" pitchFamily="34" charset="0"/>
              </a:rPr>
              <a:t>21 de abril de 1864 en Erfurt, Turingia en Alemania.</a:t>
            </a:r>
          </a:p>
          <a:p>
            <a:pPr marL="0" indent="0" algn="just">
              <a:buNone/>
            </a:pPr>
            <a:endParaRPr lang="es-MX" sz="1200" dirty="0">
              <a:solidFill>
                <a:schemeClr val="accent1">
                  <a:lumMod val="75000"/>
                </a:schemeClr>
              </a:solidFill>
              <a:latin typeface="Arial" pitchFamily="34" charset="0"/>
              <a:cs typeface="Arial" pitchFamily="34" charset="0"/>
            </a:endParaRPr>
          </a:p>
          <a:p>
            <a:pPr algn="just"/>
            <a:r>
              <a:rPr lang="es-MX" sz="2800" dirty="0">
                <a:solidFill>
                  <a:schemeClr val="accent1">
                    <a:lumMod val="75000"/>
                  </a:schemeClr>
                </a:solidFill>
                <a:latin typeface="Arial" pitchFamily="34" charset="0"/>
                <a:cs typeface="Arial" pitchFamily="34" charset="0"/>
              </a:rPr>
              <a:t>Fallecimiento: </a:t>
            </a:r>
            <a:r>
              <a:rPr lang="es-MX" sz="2800" dirty="0">
                <a:latin typeface="Arial" pitchFamily="34" charset="0"/>
                <a:cs typeface="Arial" pitchFamily="34" charset="0"/>
              </a:rPr>
              <a:t>14 de junio de 1920 en </a:t>
            </a:r>
            <a:r>
              <a:rPr lang="es-MX" sz="2800" dirty="0" smtClean="0">
                <a:latin typeface="Arial" pitchFamily="34" charset="0"/>
                <a:cs typeface="Arial" pitchFamily="34" charset="0"/>
              </a:rPr>
              <a:t>Múnich</a:t>
            </a:r>
            <a:r>
              <a:rPr lang="es-MX" sz="2800" dirty="0">
                <a:latin typeface="Arial" pitchFamily="34" charset="0"/>
                <a:cs typeface="Arial" pitchFamily="34" charset="0"/>
              </a:rPr>
              <a:t>, Alemania.</a:t>
            </a:r>
          </a:p>
          <a:p>
            <a:pPr marL="0" indent="0" algn="just">
              <a:buNone/>
            </a:pPr>
            <a:endParaRPr lang="es-MX" sz="1200" dirty="0">
              <a:latin typeface="Arial" pitchFamily="34" charset="0"/>
              <a:cs typeface="Arial" pitchFamily="34" charset="0"/>
            </a:endParaRPr>
          </a:p>
          <a:p>
            <a:pPr algn="just"/>
            <a:r>
              <a:rPr lang="es-MX" sz="2800" dirty="0">
                <a:solidFill>
                  <a:schemeClr val="accent1">
                    <a:lumMod val="75000"/>
                  </a:schemeClr>
                </a:solidFill>
                <a:latin typeface="Arial" pitchFamily="34" charset="0"/>
                <a:cs typeface="Arial" pitchFamily="34" charset="0"/>
              </a:rPr>
              <a:t>Nacionalidad</a:t>
            </a:r>
            <a:r>
              <a:rPr lang="es-MX" sz="2800" dirty="0">
                <a:latin typeface="Arial" pitchFamily="34" charset="0"/>
                <a:cs typeface="Arial" pitchFamily="34" charset="0"/>
              </a:rPr>
              <a:t>: Alemán.</a:t>
            </a:r>
          </a:p>
          <a:p>
            <a:pPr marL="0" indent="0" algn="just">
              <a:buNone/>
            </a:pPr>
            <a:endParaRPr lang="es-MX" sz="1200" dirty="0">
              <a:latin typeface="Arial" pitchFamily="34" charset="0"/>
              <a:cs typeface="Arial" pitchFamily="34" charset="0"/>
            </a:endParaRPr>
          </a:p>
          <a:p>
            <a:pPr algn="just"/>
            <a:r>
              <a:rPr lang="es-MX" sz="2800" dirty="0">
                <a:solidFill>
                  <a:schemeClr val="accent1">
                    <a:lumMod val="75000"/>
                  </a:schemeClr>
                </a:solidFill>
                <a:latin typeface="Arial" pitchFamily="34" charset="0"/>
                <a:cs typeface="Arial" pitchFamily="34" charset="0"/>
              </a:rPr>
              <a:t>Ocupación</a:t>
            </a:r>
            <a:r>
              <a:rPr lang="es-MX" sz="2800" dirty="0">
                <a:latin typeface="Arial" pitchFamily="34" charset="0"/>
                <a:cs typeface="Arial" pitchFamily="34" charset="0"/>
              </a:rPr>
              <a:t>: </a:t>
            </a:r>
            <a:r>
              <a:rPr lang="es-MX" sz="2800" dirty="0" smtClean="0">
                <a:latin typeface="Arial" pitchFamily="34" charset="0"/>
                <a:cs typeface="Arial" pitchFamily="34" charset="0"/>
              </a:rPr>
              <a:t>Filósofo</a:t>
            </a:r>
            <a:r>
              <a:rPr lang="es-MX" sz="2800" dirty="0">
                <a:latin typeface="Arial" pitchFamily="34" charset="0"/>
                <a:cs typeface="Arial" pitchFamily="34" charset="0"/>
              </a:rPr>
              <a:t>, economista, jurista, historiador, politólogo &amp; sociólogo.</a:t>
            </a:r>
          </a:p>
          <a:p>
            <a:pPr algn="just"/>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1632102770"/>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908720"/>
            <a:ext cx="7067128" cy="5976664"/>
          </a:xfrm>
        </p:spPr>
        <p:txBody>
          <a:bodyPr>
            <a:normAutofit/>
          </a:bodyPr>
          <a:lstStyle/>
          <a:p>
            <a:pPr algn="just"/>
            <a:r>
              <a:rPr lang="es-MX" sz="2800" dirty="0">
                <a:latin typeface="Arial" pitchFamily="34" charset="0"/>
                <a:cs typeface="Arial" pitchFamily="34" charset="0"/>
              </a:rPr>
              <a:t>Estudió en las universidades de Heidelberg, </a:t>
            </a:r>
            <a:r>
              <a:rPr lang="es-MX" sz="2800" dirty="0" smtClean="0">
                <a:latin typeface="Arial" pitchFamily="34" charset="0"/>
                <a:cs typeface="Arial" pitchFamily="34" charset="0"/>
              </a:rPr>
              <a:t>Berlín y Gotinga, interesándose </a:t>
            </a:r>
            <a:r>
              <a:rPr lang="es-MX" sz="2800" dirty="0">
                <a:latin typeface="Arial" pitchFamily="34" charset="0"/>
                <a:cs typeface="Arial" pitchFamily="34" charset="0"/>
              </a:rPr>
              <a:t>especialmente por </a:t>
            </a:r>
            <a:r>
              <a:rPr lang="es-MX" sz="2800" dirty="0" smtClean="0">
                <a:latin typeface="Arial" pitchFamily="34" charset="0"/>
                <a:cs typeface="Arial" pitchFamily="34" charset="0"/>
              </a:rPr>
              <a:t>el derecho</a:t>
            </a:r>
            <a:r>
              <a:rPr lang="es-MX" sz="2800" dirty="0">
                <a:latin typeface="Arial" pitchFamily="34" charset="0"/>
                <a:cs typeface="Arial" pitchFamily="34" charset="0"/>
              </a:rPr>
              <a:t>, la historia y la economía. </a:t>
            </a:r>
            <a:endParaRPr lang="es-MX" sz="2800" dirty="0" smtClean="0">
              <a:latin typeface="Arial" pitchFamily="34" charset="0"/>
              <a:cs typeface="Arial" pitchFamily="34" charset="0"/>
            </a:endParaRPr>
          </a:p>
          <a:p>
            <a:pPr algn="just"/>
            <a:endParaRPr lang="es-MX" sz="1400" dirty="0" smtClean="0">
              <a:latin typeface="Arial" pitchFamily="34" charset="0"/>
              <a:cs typeface="Arial" pitchFamily="34" charset="0"/>
            </a:endParaRPr>
          </a:p>
          <a:p>
            <a:pPr algn="just"/>
            <a:r>
              <a:rPr lang="es-MX" sz="2800" dirty="0" smtClean="0">
                <a:latin typeface="Arial" pitchFamily="34" charset="0"/>
                <a:cs typeface="Arial" pitchFamily="34" charset="0"/>
              </a:rPr>
              <a:t>Fue </a:t>
            </a:r>
            <a:r>
              <a:rPr lang="es-MX" sz="2800" dirty="0">
                <a:latin typeface="Arial" pitchFamily="34" charset="0"/>
                <a:cs typeface="Arial" pitchFamily="34" charset="0"/>
              </a:rPr>
              <a:t>profesor </a:t>
            </a:r>
            <a:r>
              <a:rPr lang="es-MX" sz="2800" dirty="0" smtClean="0">
                <a:latin typeface="Arial" pitchFamily="34" charset="0"/>
                <a:cs typeface="Arial" pitchFamily="34" charset="0"/>
              </a:rPr>
              <a:t>universitario. </a:t>
            </a:r>
          </a:p>
          <a:p>
            <a:pPr algn="just"/>
            <a:endParaRPr lang="es-MX" sz="1400" dirty="0" smtClean="0">
              <a:latin typeface="Arial" pitchFamily="34" charset="0"/>
              <a:cs typeface="Arial" pitchFamily="34" charset="0"/>
            </a:endParaRPr>
          </a:p>
          <a:p>
            <a:pPr algn="just"/>
            <a:r>
              <a:rPr lang="es-MX" sz="2800" dirty="0">
                <a:latin typeface="Arial" pitchFamily="34" charset="0"/>
                <a:cs typeface="Arial" pitchFamily="34" charset="0"/>
              </a:rPr>
              <a:t>Fue liberal destacado en la época de Bismarck, criticó el capitalismo y fue el Primer revisor del marxismo, del que también hizo criticas. </a:t>
            </a:r>
          </a:p>
          <a:p>
            <a:pPr algn="just"/>
            <a:endParaRPr lang="es-MX" sz="1400" dirty="0" smtClean="0">
              <a:latin typeface="Arial" pitchFamily="34" charset="0"/>
              <a:cs typeface="Arial" pitchFamily="34" charset="0"/>
            </a:endParaRPr>
          </a:p>
        </p:txBody>
      </p:sp>
    </p:spTree>
    <p:extLst>
      <p:ext uri="{BB962C8B-B14F-4D97-AF65-F5344CB8AC3E}">
        <p14:creationId xmlns="" xmlns:p14="http://schemas.microsoft.com/office/powerpoint/2010/main" val="3414786708"/>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691680" y="980728"/>
            <a:ext cx="6995120" cy="5145435"/>
          </a:xfrm>
        </p:spPr>
        <p:txBody>
          <a:bodyPr>
            <a:normAutofit/>
          </a:bodyPr>
          <a:lstStyle/>
          <a:p>
            <a:pPr marL="0" indent="0" algn="just">
              <a:buNone/>
            </a:pPr>
            <a:r>
              <a:rPr lang="es-MX" sz="3600" dirty="0">
                <a:latin typeface="Arial" pitchFamily="34" charset="0"/>
                <a:cs typeface="Arial" pitchFamily="34" charset="0"/>
              </a:rPr>
              <a:t>Escribió muchas obras de difícil lectura, pero como el mismo indicó, lo hacia para altos niveles intelectuales y no para el pueblo, ya que otra manera no hubiera podido analizar muchos temas </a:t>
            </a:r>
            <a:r>
              <a:rPr lang="es-MX" sz="3600" dirty="0" smtClean="0">
                <a:latin typeface="Arial" pitchFamily="34" charset="0"/>
                <a:cs typeface="Arial" pitchFamily="34" charset="0"/>
              </a:rPr>
              <a:t>al limitar </a:t>
            </a:r>
            <a:r>
              <a:rPr lang="es-MX" sz="3600" dirty="0">
                <a:latin typeface="Arial" pitchFamily="34" charset="0"/>
                <a:cs typeface="Arial" pitchFamily="34" charset="0"/>
              </a:rPr>
              <a:t>su lenguaje.</a:t>
            </a:r>
            <a:r>
              <a:rPr lang="es-MX" sz="2400" dirty="0">
                <a:latin typeface="Arial" pitchFamily="34" charset="0"/>
                <a:cs typeface="Arial" pitchFamily="34" charset="0"/>
              </a:rPr>
              <a:t> </a:t>
            </a:r>
            <a:endParaRPr lang="es-MX" sz="2000" dirty="0">
              <a:latin typeface="Arial" pitchFamily="34" charset="0"/>
              <a:cs typeface="Arial" pitchFamily="34" charset="0"/>
            </a:endParaRPr>
          </a:p>
          <a:p>
            <a:pPr algn="just"/>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31251226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2276873"/>
            <a:ext cx="7355160" cy="2232247"/>
          </a:xfrm>
        </p:spPr>
        <p:txBody>
          <a:bodyPr>
            <a:normAutofit/>
          </a:bodyPr>
          <a:lstStyle/>
          <a:p>
            <a:pPr marL="548640" indent="-411480" eaLnBrk="1" fontAlgn="auto" hangingPunct="1">
              <a:spcAft>
                <a:spcPts val="0"/>
              </a:spcAft>
              <a:buClr>
                <a:schemeClr val="accent6">
                  <a:lumMod val="75000"/>
                </a:schemeClr>
              </a:buClr>
              <a:buSzPct val="70000"/>
              <a:buFont typeface="Symbol" pitchFamily="18" charset="2"/>
              <a:buChar char=""/>
              <a:defRPr/>
            </a:pPr>
            <a:r>
              <a:rPr lang="es-ES" sz="4000" dirty="0" smtClean="0">
                <a:solidFill>
                  <a:schemeClr val="tx1"/>
                </a:solidFill>
                <a:latin typeface="Arial" pitchFamily="34" charset="0"/>
                <a:cs typeface="Arial" pitchFamily="34" charset="0"/>
              </a:rPr>
              <a:t>Economía y Sociedad.</a:t>
            </a:r>
          </a:p>
          <a:p>
            <a:pPr marL="548640" indent="-411480" eaLnBrk="1" fontAlgn="auto" hangingPunct="1">
              <a:spcAft>
                <a:spcPts val="0"/>
              </a:spcAft>
              <a:buClr>
                <a:schemeClr val="accent6">
                  <a:lumMod val="75000"/>
                </a:schemeClr>
              </a:buClr>
              <a:buSzPct val="70000"/>
              <a:buFont typeface="Symbol" pitchFamily="18" charset="2"/>
              <a:buChar char=""/>
              <a:defRPr/>
            </a:pPr>
            <a:r>
              <a:rPr lang="es-ES" sz="4000" dirty="0" smtClean="0">
                <a:solidFill>
                  <a:schemeClr val="tx1"/>
                </a:solidFill>
                <a:latin typeface="Arial" pitchFamily="34" charset="0"/>
                <a:cs typeface="Arial" pitchFamily="34" charset="0"/>
              </a:rPr>
              <a:t>La Ética </a:t>
            </a:r>
            <a:r>
              <a:rPr lang="es-ES" sz="4000" dirty="0">
                <a:solidFill>
                  <a:schemeClr val="tx1"/>
                </a:solidFill>
                <a:latin typeface="Arial" pitchFamily="34" charset="0"/>
                <a:cs typeface="Arial" pitchFamily="34" charset="0"/>
              </a:rPr>
              <a:t>P</a:t>
            </a:r>
            <a:r>
              <a:rPr lang="es-ES" sz="4000" dirty="0" smtClean="0">
                <a:solidFill>
                  <a:schemeClr val="tx1"/>
                </a:solidFill>
                <a:latin typeface="Arial" pitchFamily="34" charset="0"/>
                <a:cs typeface="Arial" pitchFamily="34" charset="0"/>
              </a:rPr>
              <a:t>rotestante y el Espíritu del Capitalismo.</a:t>
            </a:r>
          </a:p>
          <a:p>
            <a:pPr marL="548640" indent="-411480" eaLnBrk="1" fontAlgn="auto" hangingPunct="1">
              <a:spcAft>
                <a:spcPts val="0"/>
              </a:spcAft>
              <a:buClr>
                <a:schemeClr val="tx1">
                  <a:shade val="95000"/>
                </a:schemeClr>
              </a:buClr>
              <a:buFont typeface="Symbol" pitchFamily="18" charset="2"/>
              <a:buChar char=""/>
              <a:defRPr/>
            </a:pPr>
            <a:endParaRPr lang="es-ES" dirty="0" smtClean="0">
              <a:solidFill>
                <a:schemeClr val="tx1"/>
              </a:solidFill>
              <a:latin typeface="Arial" pitchFamily="34" charset="0"/>
              <a:cs typeface="Arial" pitchFamily="34" charset="0"/>
            </a:endParaRPr>
          </a:p>
          <a:p>
            <a:pPr marL="548640" indent="-411480" eaLnBrk="1" fontAlgn="auto" hangingPunct="1">
              <a:spcAft>
                <a:spcPts val="0"/>
              </a:spcAft>
              <a:buClr>
                <a:schemeClr val="tx1">
                  <a:shade val="95000"/>
                </a:schemeClr>
              </a:buClr>
              <a:buFont typeface="Wingdings 2"/>
              <a:buNone/>
              <a:defRPr/>
            </a:pPr>
            <a:endParaRPr lang="es-ES" dirty="0" smtClean="0">
              <a:solidFill>
                <a:schemeClr val="tx1"/>
              </a:solidFill>
              <a:latin typeface="Arial" pitchFamily="34" charset="0"/>
              <a:cs typeface="Arial" pitchFamily="34" charset="0"/>
            </a:endParaRPr>
          </a:p>
          <a:p>
            <a:pPr marL="548640" indent="-411480" eaLnBrk="1" fontAlgn="auto" hangingPunct="1">
              <a:spcAft>
                <a:spcPts val="0"/>
              </a:spcAft>
              <a:buClr>
                <a:schemeClr val="tx1">
                  <a:shade val="95000"/>
                </a:schemeClr>
              </a:buClr>
              <a:buFont typeface="Wingdings 2"/>
              <a:buNone/>
              <a:defRPr/>
            </a:pPr>
            <a:endParaRPr lang="es-ES" dirty="0">
              <a:solidFill>
                <a:schemeClr val="tx1"/>
              </a:solidFill>
              <a:latin typeface="Arial" pitchFamily="34" charset="0"/>
              <a:cs typeface="Arial" pitchFamily="34" charset="0"/>
            </a:endParaRPr>
          </a:p>
        </p:txBody>
      </p:sp>
      <p:sp>
        <p:nvSpPr>
          <p:cNvPr id="4" name="3 Título"/>
          <p:cNvSpPr>
            <a:spLocks noGrp="1"/>
          </p:cNvSpPr>
          <p:nvPr>
            <p:ph type="title"/>
          </p:nvPr>
        </p:nvSpPr>
        <p:spPr/>
        <p:txBody>
          <a:bodyPr/>
          <a:lstStyle/>
          <a:p>
            <a:r>
              <a:rPr lang="es-MX" sz="4400" b="1" dirty="0">
                <a:latin typeface="Arial" pitchFamily="34" charset="0"/>
                <a:cs typeface="Arial" pitchFamily="34" charset="0"/>
              </a:rPr>
              <a:t>P</a:t>
            </a:r>
            <a:r>
              <a:rPr lang="es-MX" sz="4400" b="1" dirty="0" smtClean="0">
                <a:latin typeface="Arial" pitchFamily="34" charset="0"/>
                <a:cs typeface="Arial" pitchFamily="34" charset="0"/>
              </a:rPr>
              <a:t>ublicaciones</a:t>
            </a:r>
            <a:endParaRPr lang="es-MX" sz="4400" b="1" dirty="0">
              <a:latin typeface="Arial" pitchFamily="34" charset="0"/>
              <a:cs typeface="Arial" pitchFamily="34" charset="0"/>
            </a:endParaRPr>
          </a:p>
        </p:txBody>
      </p:sp>
    </p:spTree>
    <p:extLst>
      <p:ext uri="{BB962C8B-B14F-4D97-AF65-F5344CB8AC3E}">
        <p14:creationId xmlns="" xmlns:p14="http://schemas.microsoft.com/office/powerpoint/2010/main" val="27867187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620688"/>
            <a:ext cx="7776864" cy="5328592"/>
          </a:xfrm>
        </p:spPr>
        <p:txBody>
          <a:bodyPr>
            <a:noAutofit/>
          </a:bodyPr>
          <a:lstStyle/>
          <a:p>
            <a:pPr algn="ctr"/>
            <a:r>
              <a:rPr lang="es-MX" sz="7200" dirty="0" smtClean="0">
                <a:latin typeface="Arial" pitchFamily="34" charset="0"/>
                <a:cs typeface="Arial" pitchFamily="34" charset="0"/>
              </a:rPr>
              <a:t>Aportaciones  </a:t>
            </a:r>
            <a:br>
              <a:rPr lang="es-MX" sz="7200" dirty="0" smtClean="0">
                <a:latin typeface="Arial" pitchFamily="34" charset="0"/>
                <a:cs typeface="Arial" pitchFamily="34" charset="0"/>
              </a:rPr>
            </a:br>
            <a:r>
              <a:rPr lang="es-MX" sz="7200" dirty="0" smtClean="0">
                <a:latin typeface="Arial" pitchFamily="34" charset="0"/>
                <a:cs typeface="Arial" pitchFamily="34" charset="0"/>
              </a:rPr>
              <a:t>a la </a:t>
            </a:r>
            <a:br>
              <a:rPr lang="es-MX" sz="7200" dirty="0" smtClean="0">
                <a:latin typeface="Arial" pitchFamily="34" charset="0"/>
                <a:cs typeface="Arial" pitchFamily="34" charset="0"/>
              </a:rPr>
            </a:br>
            <a:r>
              <a:rPr lang="es-MX" sz="7200" dirty="0" smtClean="0">
                <a:latin typeface="Arial" pitchFamily="34" charset="0"/>
                <a:cs typeface="Arial" pitchFamily="34" charset="0"/>
              </a:rPr>
              <a:t>Administración </a:t>
            </a:r>
            <a:endParaRPr lang="es-MX" sz="7200" dirty="0">
              <a:latin typeface="Arial" pitchFamily="34" charset="0"/>
              <a:cs typeface="Arial" pitchFamily="34" charset="0"/>
            </a:endParaRPr>
          </a:p>
        </p:txBody>
      </p:sp>
    </p:spTree>
    <p:extLst>
      <p:ext uri="{BB962C8B-B14F-4D97-AF65-F5344CB8AC3E}">
        <p14:creationId xmlns="" xmlns:p14="http://schemas.microsoft.com/office/powerpoint/2010/main" val="40943909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188640"/>
            <a:ext cx="7956376" cy="580926"/>
          </a:xfrm>
        </p:spPr>
        <p:txBody>
          <a:bodyPr>
            <a:noAutofit/>
          </a:bodyPr>
          <a:lstStyle/>
          <a:p>
            <a:pPr algn="ctr"/>
            <a:r>
              <a:rPr lang="es-MX" b="1" dirty="0">
                <a:latin typeface="Arial" pitchFamily="34" charset="0"/>
                <a:cs typeface="Arial" pitchFamily="34" charset="0"/>
              </a:rPr>
              <a:t>A</a:t>
            </a:r>
            <a:r>
              <a:rPr lang="es-MX" b="1" dirty="0" smtClean="0">
                <a:latin typeface="Arial" pitchFamily="34" charset="0"/>
                <a:cs typeface="Arial" pitchFamily="34" charset="0"/>
              </a:rPr>
              <a:t>portaciones </a:t>
            </a:r>
            <a:r>
              <a:rPr lang="es-MX" b="1" dirty="0">
                <a:latin typeface="Arial" pitchFamily="34" charset="0"/>
                <a:cs typeface="Arial" pitchFamily="34" charset="0"/>
              </a:rPr>
              <a:t>a</a:t>
            </a:r>
            <a:r>
              <a:rPr lang="es-MX" b="1" dirty="0" smtClean="0">
                <a:latin typeface="Arial" pitchFamily="34" charset="0"/>
                <a:cs typeface="Arial" pitchFamily="34" charset="0"/>
              </a:rPr>
              <a:t> la Administración </a:t>
            </a:r>
            <a:endParaRPr lang="es-MX" b="1" dirty="0">
              <a:latin typeface="Arial" pitchFamily="34" charset="0"/>
              <a:cs typeface="Arial" pitchFamily="34" charset="0"/>
            </a:endParaRPr>
          </a:p>
        </p:txBody>
      </p:sp>
      <p:sp>
        <p:nvSpPr>
          <p:cNvPr id="23" name="22 Rectángulo redondeado"/>
          <p:cNvSpPr/>
          <p:nvPr/>
        </p:nvSpPr>
        <p:spPr>
          <a:xfrm>
            <a:off x="755577" y="2636912"/>
            <a:ext cx="2376263" cy="1969825"/>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latin typeface="Arial" pitchFamily="34" charset="0"/>
                <a:cs typeface="Arial" pitchFamily="34" charset="0"/>
              </a:rPr>
              <a:t>Aportaciones a la Administración </a:t>
            </a:r>
            <a:endParaRPr lang="es-MX" sz="2000" dirty="0">
              <a:latin typeface="Arial" pitchFamily="34" charset="0"/>
              <a:cs typeface="Arial" pitchFamily="34" charset="0"/>
            </a:endParaRPr>
          </a:p>
        </p:txBody>
      </p:sp>
      <p:sp>
        <p:nvSpPr>
          <p:cNvPr id="24" name="23 Rectángulo redondeado">
            <a:hlinkClick r:id="rId2" action="ppaction://hlinksldjump"/>
          </p:cNvPr>
          <p:cNvSpPr/>
          <p:nvPr/>
        </p:nvSpPr>
        <p:spPr>
          <a:xfrm>
            <a:off x="3779912" y="980728"/>
            <a:ext cx="2160240" cy="1224136"/>
          </a:xfrm>
          <a:prstGeom prst="roundRect">
            <a:avLst/>
          </a:prstGeom>
          <a:solidFill>
            <a:schemeClr val="accent1">
              <a:lumMod val="50000"/>
            </a:schemeClr>
          </a:solidFill>
          <a:scene3d>
            <a:camera prst="perspectiveContrastingRightFacing"/>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latin typeface="Arial" pitchFamily="34" charset="0"/>
                <a:cs typeface="Arial" pitchFamily="34" charset="0"/>
              </a:rPr>
              <a:t>Concepto de Burocracia </a:t>
            </a:r>
            <a:endParaRPr lang="es-MX" dirty="0">
              <a:latin typeface="Arial" pitchFamily="34" charset="0"/>
              <a:cs typeface="Arial" pitchFamily="34" charset="0"/>
            </a:endParaRPr>
          </a:p>
        </p:txBody>
      </p:sp>
      <p:sp>
        <p:nvSpPr>
          <p:cNvPr id="25" name="24 Rectángulo redondeado">
            <a:hlinkClick r:id="rId3" action="ppaction://hlinksldjump"/>
          </p:cNvPr>
          <p:cNvSpPr/>
          <p:nvPr/>
        </p:nvSpPr>
        <p:spPr>
          <a:xfrm>
            <a:off x="3779912" y="2780928"/>
            <a:ext cx="2160240" cy="1224136"/>
          </a:xfrm>
          <a:prstGeom prst="roundRect">
            <a:avLst/>
          </a:prstGeom>
          <a:solidFill>
            <a:schemeClr val="accent1">
              <a:lumMod val="50000"/>
            </a:schemeClr>
          </a:solidFill>
          <a:scene3d>
            <a:camera prst="perspectiveContrastingRightFacing"/>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latin typeface="Arial" pitchFamily="34" charset="0"/>
                <a:cs typeface="Arial" pitchFamily="34" charset="0"/>
              </a:rPr>
              <a:t>Modelo Ideal de la Burocracia</a:t>
            </a:r>
            <a:endParaRPr lang="es-MX" sz="2400" dirty="0">
              <a:latin typeface="Arial" pitchFamily="34" charset="0"/>
              <a:cs typeface="Arial" pitchFamily="34" charset="0"/>
            </a:endParaRPr>
          </a:p>
        </p:txBody>
      </p:sp>
      <p:sp>
        <p:nvSpPr>
          <p:cNvPr id="26" name="25 Rectángulo redondeado"/>
          <p:cNvSpPr/>
          <p:nvPr/>
        </p:nvSpPr>
        <p:spPr>
          <a:xfrm>
            <a:off x="3779912" y="4725144"/>
            <a:ext cx="2160240" cy="1224136"/>
          </a:xfrm>
          <a:prstGeom prst="roundRect">
            <a:avLst/>
          </a:prstGeom>
          <a:solidFill>
            <a:schemeClr val="accent1">
              <a:lumMod val="50000"/>
            </a:schemeClr>
          </a:solidFill>
          <a:scene3d>
            <a:camera prst="perspectiveContrastingRightFacing"/>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latin typeface="Arial" pitchFamily="34" charset="0"/>
                <a:cs typeface="Arial" pitchFamily="34" charset="0"/>
              </a:rPr>
              <a:t>Clasificación de la </a:t>
            </a:r>
            <a:r>
              <a:rPr lang="es-MX" sz="2400" dirty="0">
                <a:latin typeface="Arial" pitchFamily="34" charset="0"/>
                <a:cs typeface="Arial" pitchFamily="34" charset="0"/>
              </a:rPr>
              <a:t>A</a:t>
            </a:r>
            <a:r>
              <a:rPr lang="es-MX" sz="2400" dirty="0" smtClean="0">
                <a:latin typeface="Arial" pitchFamily="34" charset="0"/>
                <a:cs typeface="Arial" pitchFamily="34" charset="0"/>
              </a:rPr>
              <a:t>utoridad</a:t>
            </a:r>
            <a:endParaRPr lang="es-MX" sz="2400" dirty="0">
              <a:latin typeface="Arial" pitchFamily="34" charset="0"/>
              <a:cs typeface="Arial" pitchFamily="34" charset="0"/>
            </a:endParaRPr>
          </a:p>
        </p:txBody>
      </p:sp>
      <p:sp>
        <p:nvSpPr>
          <p:cNvPr id="31" name="30 Rectángulo redondeado"/>
          <p:cNvSpPr/>
          <p:nvPr/>
        </p:nvSpPr>
        <p:spPr>
          <a:xfrm>
            <a:off x="6804248" y="5419615"/>
            <a:ext cx="1872208" cy="1105729"/>
          </a:xfrm>
          <a:prstGeom prst="roundRect">
            <a:avLst/>
          </a:prstGeom>
          <a:solidFill>
            <a:schemeClr val="accent1">
              <a:lumMod val="40000"/>
              <a:lumOff val="60000"/>
            </a:schemeClr>
          </a:solidFill>
          <a:scene3d>
            <a:camera prst="perspectiveHeroicExtremeLeftFacing"/>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accent1">
                    <a:lumMod val="75000"/>
                  </a:schemeClr>
                </a:solidFill>
                <a:latin typeface="Arial" pitchFamily="34" charset="0"/>
                <a:cs typeface="Arial" pitchFamily="34" charset="0"/>
              </a:rPr>
              <a:t>Tradicional </a:t>
            </a:r>
            <a:endParaRPr lang="es-MX" dirty="0">
              <a:solidFill>
                <a:schemeClr val="accent1">
                  <a:lumMod val="75000"/>
                </a:schemeClr>
              </a:solidFill>
              <a:latin typeface="Arial" pitchFamily="34" charset="0"/>
              <a:cs typeface="Arial" pitchFamily="34" charset="0"/>
            </a:endParaRPr>
          </a:p>
        </p:txBody>
      </p:sp>
      <p:sp>
        <p:nvSpPr>
          <p:cNvPr id="33" name="32 Rectángulo redondeado"/>
          <p:cNvSpPr/>
          <p:nvPr/>
        </p:nvSpPr>
        <p:spPr>
          <a:xfrm>
            <a:off x="6804248" y="2755319"/>
            <a:ext cx="1872208" cy="1105729"/>
          </a:xfrm>
          <a:prstGeom prst="roundRect">
            <a:avLst/>
          </a:prstGeom>
          <a:solidFill>
            <a:schemeClr val="accent1">
              <a:lumMod val="40000"/>
              <a:lumOff val="60000"/>
            </a:schemeClr>
          </a:solidFill>
          <a:scene3d>
            <a:camera prst="perspectiveHeroicExtremeLeftFacing"/>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accent1">
                    <a:lumMod val="75000"/>
                  </a:schemeClr>
                </a:solidFill>
                <a:latin typeface="Arial" pitchFamily="34" charset="0"/>
                <a:cs typeface="Arial" pitchFamily="34" charset="0"/>
              </a:rPr>
              <a:t>Legal</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sp>
        <p:nvSpPr>
          <p:cNvPr id="34" name="33 Rectángulo redondeado"/>
          <p:cNvSpPr/>
          <p:nvPr/>
        </p:nvSpPr>
        <p:spPr>
          <a:xfrm>
            <a:off x="6804248" y="4123471"/>
            <a:ext cx="1872208" cy="1105729"/>
          </a:xfrm>
          <a:prstGeom prst="roundRect">
            <a:avLst/>
          </a:prstGeom>
          <a:solidFill>
            <a:schemeClr val="accent1">
              <a:lumMod val="40000"/>
              <a:lumOff val="60000"/>
            </a:schemeClr>
          </a:solidFill>
          <a:scene3d>
            <a:camera prst="perspectiveHeroicExtremeLeftFacing"/>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accent1">
                    <a:lumMod val="75000"/>
                  </a:schemeClr>
                </a:solidFill>
                <a:latin typeface="Arial" pitchFamily="34" charset="0"/>
                <a:cs typeface="Arial" pitchFamily="34" charset="0"/>
              </a:rPr>
              <a:t>Carismática</a:t>
            </a:r>
            <a:endParaRPr lang="es-MX" dirty="0">
              <a:solidFill>
                <a:schemeClr val="accent1">
                  <a:lumMod val="75000"/>
                </a:schemeClr>
              </a:solidFill>
              <a:latin typeface="Arial" pitchFamily="34" charset="0"/>
              <a:cs typeface="Arial" pitchFamily="34" charset="0"/>
            </a:endParaRPr>
          </a:p>
        </p:txBody>
      </p:sp>
      <p:sp>
        <p:nvSpPr>
          <p:cNvPr id="35" name="34 Flecha derecha"/>
          <p:cNvSpPr/>
          <p:nvPr/>
        </p:nvSpPr>
        <p:spPr>
          <a:xfrm rot="19493607">
            <a:off x="3131873" y="2041339"/>
            <a:ext cx="533329" cy="317205"/>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pitchFamily="34" charset="0"/>
              <a:cs typeface="Arial" pitchFamily="34" charset="0"/>
            </a:endParaRPr>
          </a:p>
        </p:txBody>
      </p:sp>
      <p:sp>
        <p:nvSpPr>
          <p:cNvPr id="36" name="35 Flecha derecha"/>
          <p:cNvSpPr/>
          <p:nvPr/>
        </p:nvSpPr>
        <p:spPr>
          <a:xfrm rot="21324493">
            <a:off x="3287698" y="3521848"/>
            <a:ext cx="533329" cy="317205"/>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pitchFamily="34" charset="0"/>
              <a:cs typeface="Arial" pitchFamily="34" charset="0"/>
            </a:endParaRPr>
          </a:p>
        </p:txBody>
      </p:sp>
      <p:sp>
        <p:nvSpPr>
          <p:cNvPr id="37" name="36 Flecha derecha"/>
          <p:cNvSpPr/>
          <p:nvPr/>
        </p:nvSpPr>
        <p:spPr>
          <a:xfrm rot="1792577">
            <a:off x="3131009" y="4980916"/>
            <a:ext cx="533329" cy="317205"/>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pitchFamily="34" charset="0"/>
              <a:cs typeface="Arial" pitchFamily="34" charset="0"/>
            </a:endParaRPr>
          </a:p>
        </p:txBody>
      </p:sp>
      <p:sp>
        <p:nvSpPr>
          <p:cNvPr id="38" name="37 Flecha derecha"/>
          <p:cNvSpPr/>
          <p:nvPr/>
        </p:nvSpPr>
        <p:spPr>
          <a:xfrm rot="19493607">
            <a:off x="5768351" y="3871947"/>
            <a:ext cx="1217021" cy="416767"/>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pitchFamily="34" charset="0"/>
              <a:cs typeface="Arial" pitchFamily="34" charset="0"/>
            </a:endParaRPr>
          </a:p>
        </p:txBody>
      </p:sp>
      <p:sp>
        <p:nvSpPr>
          <p:cNvPr id="39" name="38 Flecha derecha"/>
          <p:cNvSpPr/>
          <p:nvPr/>
        </p:nvSpPr>
        <p:spPr>
          <a:xfrm rot="20119886">
            <a:off x="5795324" y="4600941"/>
            <a:ext cx="1119120" cy="417776"/>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pitchFamily="34" charset="0"/>
              <a:cs typeface="Arial" pitchFamily="34" charset="0"/>
            </a:endParaRPr>
          </a:p>
        </p:txBody>
      </p:sp>
      <p:sp>
        <p:nvSpPr>
          <p:cNvPr id="41" name="40 Flecha derecha"/>
          <p:cNvSpPr/>
          <p:nvPr/>
        </p:nvSpPr>
        <p:spPr>
          <a:xfrm>
            <a:off x="5833512" y="5370241"/>
            <a:ext cx="1042744" cy="296414"/>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pitchFamily="34" charset="0"/>
              <a:cs typeface="Arial" pitchFamily="34" charset="0"/>
            </a:endParaRPr>
          </a:p>
        </p:txBody>
      </p:sp>
    </p:spTree>
    <p:extLst>
      <p:ext uri="{BB962C8B-B14F-4D97-AF65-F5344CB8AC3E}">
        <p14:creationId xmlns="" xmlns:p14="http://schemas.microsoft.com/office/powerpoint/2010/main" val="3716846482"/>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7664" y="701824"/>
            <a:ext cx="7416824" cy="1143000"/>
          </a:xfrm>
        </p:spPr>
        <p:txBody>
          <a:bodyPr/>
          <a:lstStyle/>
          <a:p>
            <a:r>
              <a:rPr lang="es-MX" sz="4000" b="1" dirty="0" smtClean="0">
                <a:latin typeface="Arial" pitchFamily="34" charset="0"/>
                <a:cs typeface="Arial" pitchFamily="34" charset="0"/>
              </a:rPr>
              <a:t>ESCUELA BUROCRATICA</a:t>
            </a:r>
            <a:endParaRPr lang="es-MX" sz="4000" b="1" dirty="0">
              <a:latin typeface="Arial" pitchFamily="34" charset="0"/>
              <a:cs typeface="Arial" pitchFamily="34" charset="0"/>
            </a:endParaRPr>
          </a:p>
        </p:txBody>
      </p:sp>
      <p:sp>
        <p:nvSpPr>
          <p:cNvPr id="3" name="Marcador de contenido 2"/>
          <p:cNvSpPr>
            <a:spLocks noGrp="1"/>
          </p:cNvSpPr>
          <p:nvPr>
            <p:ph idx="1"/>
          </p:nvPr>
        </p:nvSpPr>
        <p:spPr>
          <a:xfrm>
            <a:off x="1547664" y="4653137"/>
            <a:ext cx="7139136" cy="936104"/>
          </a:xfrm>
        </p:spPr>
        <p:txBody>
          <a:bodyPr>
            <a:noAutofit/>
          </a:bodyPr>
          <a:lstStyle/>
          <a:p>
            <a:pPr marL="0" indent="0" algn="ctr">
              <a:buNone/>
            </a:pPr>
            <a:r>
              <a:rPr lang="es-MX" sz="4800" b="1" dirty="0" smtClean="0">
                <a:latin typeface="Arial" pitchFamily="34" charset="0"/>
                <a:cs typeface="Arial" pitchFamily="34" charset="0"/>
              </a:rPr>
              <a:t>Autores Principales</a:t>
            </a:r>
            <a:endParaRPr lang="es-MX" sz="4800" b="1" dirty="0">
              <a:latin typeface="Arial" pitchFamily="34" charset="0"/>
              <a:cs typeface="Arial" pitchFamily="34" charset="0"/>
            </a:endParaRPr>
          </a:p>
        </p:txBody>
      </p:sp>
      <p:pic>
        <p:nvPicPr>
          <p:cNvPr id="5" name="Imagen 4"/>
          <p:cNvPicPr>
            <a:picLocks noChangeAspect="1"/>
          </p:cNvPicPr>
          <p:nvPr/>
        </p:nvPicPr>
        <p:blipFill>
          <a:blip r:embed="rId2"/>
          <a:stretch>
            <a:fillRect/>
          </a:stretch>
        </p:blipFill>
        <p:spPr>
          <a:xfrm>
            <a:off x="1018485" y="2204864"/>
            <a:ext cx="7946003" cy="1809923"/>
          </a:xfrm>
          <a:prstGeom prst="rect">
            <a:avLst/>
          </a:prstGeom>
        </p:spPr>
      </p:pic>
    </p:spTree>
    <p:extLst>
      <p:ext uri="{BB962C8B-B14F-4D97-AF65-F5344CB8AC3E}">
        <p14:creationId xmlns="" xmlns:p14="http://schemas.microsoft.com/office/powerpoint/2010/main" val="361610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MX" sz="4000" b="1" dirty="0" smtClean="0">
                <a:latin typeface="Arial" pitchFamily="34" charset="0"/>
                <a:cs typeface="Arial" pitchFamily="34" charset="0"/>
              </a:rPr>
              <a:t>Concepto de Burocracia</a:t>
            </a:r>
            <a:endParaRPr lang="es-MX" sz="4000" b="1" dirty="0">
              <a:latin typeface="Arial" pitchFamily="34" charset="0"/>
              <a:cs typeface="Arial" pitchFamily="34" charset="0"/>
            </a:endParaRPr>
          </a:p>
        </p:txBody>
      </p:sp>
      <p:sp>
        <p:nvSpPr>
          <p:cNvPr id="3" name="2 Marcador de contenido"/>
          <p:cNvSpPr>
            <a:spLocks noGrp="1"/>
          </p:cNvSpPr>
          <p:nvPr>
            <p:ph idx="1"/>
          </p:nvPr>
        </p:nvSpPr>
        <p:spPr>
          <a:xfrm>
            <a:off x="1763688" y="1628800"/>
            <a:ext cx="6995120" cy="4781128"/>
          </a:xfrm>
        </p:spPr>
        <p:txBody>
          <a:bodyPr>
            <a:normAutofit/>
          </a:bodyPr>
          <a:lstStyle/>
          <a:p>
            <a:pPr algn="just"/>
            <a:r>
              <a:rPr lang="es-MX" sz="2400" dirty="0">
                <a:latin typeface="Arial" pitchFamily="34" charset="0"/>
                <a:cs typeface="Arial" pitchFamily="34" charset="0"/>
              </a:rPr>
              <a:t>Etimológicamente, la palabra burocracia viene del francés </a:t>
            </a:r>
            <a:r>
              <a:rPr lang="es-MX" sz="2400" i="1" dirty="0">
                <a:latin typeface="Arial" pitchFamily="34" charset="0"/>
                <a:cs typeface="Arial" pitchFamily="34" charset="0"/>
              </a:rPr>
              <a:t>buró</a:t>
            </a:r>
            <a:r>
              <a:rPr lang="es-MX" sz="2400" dirty="0">
                <a:latin typeface="Arial" pitchFamily="34" charset="0"/>
                <a:cs typeface="Arial" pitchFamily="34" charset="0"/>
              </a:rPr>
              <a:t>, que significa escritorio, y del latín </a:t>
            </a:r>
            <a:r>
              <a:rPr lang="es-MX" sz="2400" i="1" dirty="0">
                <a:latin typeface="Arial" pitchFamily="34" charset="0"/>
                <a:cs typeface="Arial" pitchFamily="34" charset="0"/>
              </a:rPr>
              <a:t>erada</a:t>
            </a:r>
            <a:r>
              <a:rPr lang="es-MX" sz="2400" dirty="0">
                <a:latin typeface="Arial" pitchFamily="34" charset="0"/>
                <a:cs typeface="Arial" pitchFamily="34" charset="0"/>
              </a:rPr>
              <a:t>, que significa mando, dominio, poder; simplemente es el trabajo administrativo de la dirección de un organismo social.</a:t>
            </a:r>
          </a:p>
          <a:p>
            <a:pPr algn="just"/>
            <a:endParaRPr lang="es-ES" sz="2400" dirty="0">
              <a:latin typeface="Arial" pitchFamily="34" charset="0"/>
              <a:cs typeface="Arial" pitchFamily="34" charset="0"/>
            </a:endParaRPr>
          </a:p>
          <a:p>
            <a:pPr algn="just"/>
            <a:r>
              <a:rPr lang="es-MX" sz="2400" dirty="0">
                <a:latin typeface="Arial" pitchFamily="34" charset="0"/>
                <a:cs typeface="Arial" pitchFamily="34" charset="0"/>
              </a:rPr>
              <a:t>Weber entendió por burocracia al conjunto de personas que trabajan en el sector público —nacional, regional o municipal— y que tienen un conocimiento técnico para llevar los asuntos públicos.</a:t>
            </a:r>
          </a:p>
          <a:p>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3825290310"/>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4000" b="1" dirty="0" smtClean="0">
                <a:latin typeface="Arial" pitchFamily="34" charset="0"/>
                <a:cs typeface="Arial" pitchFamily="34" charset="0"/>
              </a:rPr>
              <a:t>Concepto de Burocracia</a:t>
            </a:r>
            <a:endParaRPr lang="es-MX" sz="4000" b="1" dirty="0">
              <a:latin typeface="Arial" pitchFamily="34" charset="0"/>
              <a:cs typeface="Arial" pitchFamily="34" charset="0"/>
            </a:endParaRPr>
          </a:p>
        </p:txBody>
      </p:sp>
      <p:sp>
        <p:nvSpPr>
          <p:cNvPr id="3" name="2 Marcador de contenido"/>
          <p:cNvSpPr>
            <a:spLocks noGrp="1"/>
          </p:cNvSpPr>
          <p:nvPr>
            <p:ph idx="1"/>
          </p:nvPr>
        </p:nvSpPr>
        <p:spPr>
          <a:xfrm>
            <a:off x="1691680" y="1816224"/>
            <a:ext cx="6995120" cy="4781128"/>
          </a:xfrm>
        </p:spPr>
        <p:txBody>
          <a:bodyPr>
            <a:normAutofit/>
          </a:bodyPr>
          <a:lstStyle/>
          <a:p>
            <a:pPr marL="0" indent="0" algn="just">
              <a:buNone/>
            </a:pPr>
            <a:r>
              <a:rPr lang="es-MX" sz="3600" dirty="0">
                <a:latin typeface="Arial" pitchFamily="34" charset="0"/>
                <a:cs typeface="Arial" pitchFamily="34" charset="0"/>
              </a:rPr>
              <a:t>En literatura política, económica </a:t>
            </a:r>
            <a:r>
              <a:rPr lang="es-MX" sz="3600" dirty="0" smtClean="0">
                <a:latin typeface="Arial" pitchFamily="34" charset="0"/>
                <a:cs typeface="Arial" pitchFamily="34" charset="0"/>
              </a:rPr>
              <a:t>y Administrativa</a:t>
            </a:r>
            <a:r>
              <a:rPr lang="es-MX" sz="3600" dirty="0">
                <a:latin typeface="Arial" pitchFamily="34" charset="0"/>
                <a:cs typeface="Arial" pitchFamily="34" charset="0"/>
              </a:rPr>
              <a:t>, es la </a:t>
            </a:r>
            <a:r>
              <a:rPr lang="es-MX" sz="3600" dirty="0" smtClean="0">
                <a:latin typeface="Arial" pitchFamily="34" charset="0"/>
                <a:cs typeface="Arial" pitchFamily="34" charset="0"/>
              </a:rPr>
              <a:t>dirección mediante </a:t>
            </a:r>
            <a:r>
              <a:rPr lang="es-MX" sz="3600" dirty="0">
                <a:latin typeface="Arial" pitchFamily="34" charset="0"/>
                <a:cs typeface="Arial" pitchFamily="34" charset="0"/>
              </a:rPr>
              <a:t>un sistema de </a:t>
            </a:r>
            <a:r>
              <a:rPr lang="es-MX" sz="3600" dirty="0" smtClean="0">
                <a:latin typeface="Arial" pitchFamily="34" charset="0"/>
                <a:cs typeface="Arial" pitchFamily="34" charset="0"/>
              </a:rPr>
              <a:t>oficinas (buró</a:t>
            </a:r>
            <a:r>
              <a:rPr lang="es-MX" sz="3600" dirty="0">
                <a:latin typeface="Arial" pitchFamily="34" charset="0"/>
                <a:cs typeface="Arial" pitchFamily="34" charset="0"/>
              </a:rPr>
              <a:t>) sin la menor participación de los dirigidos.</a:t>
            </a:r>
          </a:p>
          <a:p>
            <a:pPr algn="just"/>
            <a:endParaRPr lang="es-MX" sz="3600" dirty="0">
              <a:latin typeface="Arial" pitchFamily="34" charset="0"/>
              <a:cs typeface="Arial" pitchFamily="34" charset="0"/>
            </a:endParaRPr>
          </a:p>
        </p:txBody>
      </p:sp>
    </p:spTree>
    <p:extLst>
      <p:ext uri="{BB962C8B-B14F-4D97-AF65-F5344CB8AC3E}">
        <p14:creationId xmlns="" xmlns:p14="http://schemas.microsoft.com/office/powerpoint/2010/main" val="2734780292"/>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619672" y="5229200"/>
            <a:ext cx="7272808" cy="1296144"/>
          </a:xfrm>
        </p:spPr>
        <p:txBody>
          <a:bodyPr>
            <a:normAutofit fontScale="47500" lnSpcReduction="20000"/>
          </a:bodyPr>
          <a:lstStyle/>
          <a:p>
            <a:pPr marL="0" indent="0" algn="just">
              <a:buNone/>
            </a:pPr>
            <a:r>
              <a:rPr lang="es-MX" sz="5100" dirty="0">
                <a:latin typeface="Arial" pitchFamily="34" charset="0"/>
                <a:cs typeface="Arial" pitchFamily="34" charset="0"/>
              </a:rPr>
              <a:t>En sentido común, es ineficacia de las funciones de </a:t>
            </a:r>
            <a:r>
              <a:rPr lang="es-MX" sz="5100" dirty="0" smtClean="0">
                <a:latin typeface="Arial" pitchFamily="34" charset="0"/>
                <a:cs typeface="Arial" pitchFamily="34" charset="0"/>
              </a:rPr>
              <a:t>una organización</a:t>
            </a:r>
            <a:r>
              <a:rPr lang="es-MX" sz="5100" dirty="0">
                <a:latin typeface="Arial" pitchFamily="34" charset="0"/>
                <a:cs typeface="Arial" pitchFamily="34" charset="0"/>
              </a:rPr>
              <a:t>, por las demoras y los impedimentos </a:t>
            </a:r>
            <a:r>
              <a:rPr lang="es-MX" sz="5100" dirty="0" smtClean="0">
                <a:latin typeface="Arial" pitchFamily="34" charset="0"/>
                <a:cs typeface="Arial" pitchFamily="34" charset="0"/>
              </a:rPr>
              <a:t>oficinescos de </a:t>
            </a:r>
            <a:r>
              <a:rPr lang="es-MX" sz="5100" dirty="0">
                <a:latin typeface="Arial" pitchFamily="34" charset="0"/>
                <a:cs typeface="Arial" pitchFamily="34" charset="0"/>
              </a:rPr>
              <a:t>una actividad.</a:t>
            </a:r>
          </a:p>
          <a:p>
            <a:pPr marL="0" indent="0" algn="just">
              <a:buNone/>
            </a:pPr>
            <a:endParaRPr lang="es-MX" dirty="0">
              <a:latin typeface="Arial" pitchFamily="34" charset="0"/>
              <a:cs typeface="Arial" pitchFamily="34" charset="0"/>
            </a:endParaRPr>
          </a:p>
        </p:txBody>
      </p:sp>
      <p:pic>
        <p:nvPicPr>
          <p:cNvPr id="4" name="Imagen 3"/>
          <p:cNvPicPr>
            <a:picLocks noChangeAspect="1"/>
          </p:cNvPicPr>
          <p:nvPr/>
        </p:nvPicPr>
        <p:blipFill>
          <a:blip r:embed="rId2"/>
          <a:stretch>
            <a:fillRect/>
          </a:stretch>
        </p:blipFill>
        <p:spPr>
          <a:xfrm>
            <a:off x="1619672" y="0"/>
            <a:ext cx="7523935" cy="5089106"/>
          </a:xfrm>
          <a:prstGeom prst="rect">
            <a:avLst/>
          </a:prstGeom>
        </p:spPr>
      </p:pic>
    </p:spTree>
    <p:extLst>
      <p:ext uri="{BB962C8B-B14F-4D97-AF65-F5344CB8AC3E}">
        <p14:creationId xmlns="" xmlns:p14="http://schemas.microsoft.com/office/powerpoint/2010/main" val="2138877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274638"/>
            <a:ext cx="6995120" cy="850106"/>
          </a:xfrm>
        </p:spPr>
        <p:txBody>
          <a:bodyPr>
            <a:normAutofit/>
          </a:bodyPr>
          <a:lstStyle/>
          <a:p>
            <a:pPr algn="ctr"/>
            <a:r>
              <a:rPr lang="es-MX" b="1" dirty="0" smtClean="0">
                <a:latin typeface="Arial" pitchFamily="34" charset="0"/>
                <a:cs typeface="Arial" pitchFamily="34" charset="0"/>
              </a:rPr>
              <a:t>Modelo de Burocracia Ideal</a:t>
            </a:r>
            <a:endParaRPr lang="es-MX" b="1" dirty="0">
              <a:latin typeface="Arial" pitchFamily="34" charset="0"/>
              <a:cs typeface="Arial" pitchFamily="34" charset="0"/>
            </a:endParaRPr>
          </a:p>
        </p:txBody>
      </p:sp>
      <p:sp>
        <p:nvSpPr>
          <p:cNvPr id="3" name="2 Marcador de contenido"/>
          <p:cNvSpPr>
            <a:spLocks noGrp="1"/>
          </p:cNvSpPr>
          <p:nvPr>
            <p:ph idx="1"/>
          </p:nvPr>
        </p:nvSpPr>
        <p:spPr>
          <a:xfrm>
            <a:off x="1547664" y="1268760"/>
            <a:ext cx="7200800" cy="5429200"/>
          </a:xfrm>
        </p:spPr>
        <p:txBody>
          <a:bodyPr>
            <a:noAutofit/>
          </a:bodyPr>
          <a:lstStyle/>
          <a:p>
            <a:pPr marL="0" indent="0" algn="just">
              <a:buNone/>
            </a:pPr>
            <a:r>
              <a:rPr lang="es-MX" sz="2200" dirty="0">
                <a:latin typeface="Arial" pitchFamily="34" charset="0"/>
                <a:cs typeface="Arial" pitchFamily="34" charset="0"/>
              </a:rPr>
              <a:t>Recordemos que para Max </a:t>
            </a:r>
            <a:r>
              <a:rPr lang="es-MX" sz="2200" dirty="0" smtClean="0">
                <a:latin typeface="Arial" pitchFamily="34" charset="0"/>
                <a:cs typeface="Arial" pitchFamily="34" charset="0"/>
              </a:rPr>
              <a:t>Weber burocracia </a:t>
            </a:r>
            <a:r>
              <a:rPr lang="es-MX" sz="2200" dirty="0">
                <a:latin typeface="Arial" pitchFamily="34" charset="0"/>
                <a:cs typeface="Arial" pitchFamily="34" charset="0"/>
              </a:rPr>
              <a:t>significa “racionalización de </a:t>
            </a:r>
            <a:r>
              <a:rPr lang="es-MX" sz="2200" dirty="0" smtClean="0">
                <a:latin typeface="Arial" pitchFamily="34" charset="0"/>
                <a:cs typeface="Arial" pitchFamily="34" charset="0"/>
              </a:rPr>
              <a:t>la actividad </a:t>
            </a:r>
            <a:r>
              <a:rPr lang="es-MX" sz="2200" dirty="0">
                <a:latin typeface="Arial" pitchFamily="34" charset="0"/>
                <a:cs typeface="Arial" pitchFamily="34" charset="0"/>
              </a:rPr>
              <a:t>colectiva”, es decir “</a:t>
            </a:r>
            <a:r>
              <a:rPr lang="es-MX" sz="2200" dirty="0" smtClean="0">
                <a:latin typeface="Arial" pitchFamily="34" charset="0"/>
                <a:cs typeface="Arial" pitchFamily="34" charset="0"/>
              </a:rPr>
              <a:t>una organización </a:t>
            </a:r>
            <a:r>
              <a:rPr lang="es-MX" sz="2200" dirty="0">
                <a:latin typeface="Arial" pitchFamily="34" charset="0"/>
                <a:cs typeface="Arial" pitchFamily="34" charset="0"/>
              </a:rPr>
              <a:t>estructurada</a:t>
            </a:r>
            <a:r>
              <a:rPr lang="es-MX" sz="2200" dirty="0" smtClean="0">
                <a:latin typeface="Arial" pitchFamily="34" charset="0"/>
                <a:cs typeface="Arial" pitchFamily="34" charset="0"/>
              </a:rPr>
              <a:t>”. Basándose </a:t>
            </a:r>
            <a:r>
              <a:rPr lang="es-MX" sz="2200" dirty="0">
                <a:latin typeface="Arial" pitchFamily="34" charset="0"/>
                <a:cs typeface="Arial" pitchFamily="34" charset="0"/>
              </a:rPr>
              <a:t>en ello, un </a:t>
            </a:r>
            <a:r>
              <a:rPr lang="es-MX" sz="2200" dirty="0" smtClean="0">
                <a:latin typeface="Arial" pitchFamily="34" charset="0"/>
                <a:cs typeface="Arial" pitchFamily="34" charset="0"/>
              </a:rPr>
              <a:t>Modelo </a:t>
            </a:r>
            <a:r>
              <a:rPr lang="es-MX" sz="2200" dirty="0">
                <a:latin typeface="Arial" pitchFamily="34" charset="0"/>
                <a:cs typeface="Arial" pitchFamily="34" charset="0"/>
              </a:rPr>
              <a:t>I</a:t>
            </a:r>
            <a:r>
              <a:rPr lang="es-MX" sz="2200" dirty="0" smtClean="0">
                <a:latin typeface="Arial" pitchFamily="34" charset="0"/>
                <a:cs typeface="Arial" pitchFamily="34" charset="0"/>
              </a:rPr>
              <a:t>deal de Burocracia </a:t>
            </a:r>
            <a:r>
              <a:rPr lang="es-MX" sz="2200" dirty="0">
                <a:latin typeface="Arial" pitchFamily="34" charset="0"/>
                <a:cs typeface="Arial" pitchFamily="34" charset="0"/>
              </a:rPr>
              <a:t>debería </a:t>
            </a:r>
            <a:r>
              <a:rPr lang="es-MX" sz="2200" dirty="0" smtClean="0">
                <a:latin typeface="Arial" pitchFamily="34" charset="0"/>
                <a:cs typeface="Arial" pitchFamily="34" charset="0"/>
              </a:rPr>
              <a:t>comprender, fundamentalmente:</a:t>
            </a:r>
          </a:p>
          <a:p>
            <a:pPr marL="0" indent="0" algn="just">
              <a:buNone/>
            </a:pPr>
            <a:endParaRPr lang="es-MX" sz="2200" dirty="0" smtClean="0">
              <a:latin typeface="Arial" pitchFamily="34" charset="0"/>
              <a:cs typeface="Arial" pitchFamily="34" charset="0"/>
            </a:endParaRPr>
          </a:p>
          <a:p>
            <a:pPr marL="914400" lvl="1" indent="-457200" algn="just">
              <a:buFont typeface="+mj-lt"/>
              <a:buAutoNum type="arabicPeriod"/>
            </a:pPr>
            <a:r>
              <a:rPr lang="es-MX" sz="2200" dirty="0" smtClean="0">
                <a:latin typeface="Arial" pitchFamily="34" charset="0"/>
                <a:cs typeface="Arial" pitchFamily="34" charset="0"/>
              </a:rPr>
              <a:t>Máxima </a:t>
            </a:r>
            <a:r>
              <a:rPr lang="es-MX" sz="2200" dirty="0">
                <a:latin typeface="Arial" pitchFamily="34" charset="0"/>
                <a:cs typeface="Arial" pitchFamily="34" charset="0"/>
              </a:rPr>
              <a:t>D</a:t>
            </a:r>
            <a:r>
              <a:rPr lang="es-MX" sz="2200" dirty="0" smtClean="0">
                <a:latin typeface="Arial" pitchFamily="34" charset="0"/>
                <a:cs typeface="Arial" pitchFamily="34" charset="0"/>
              </a:rPr>
              <a:t>ivisión </a:t>
            </a:r>
            <a:r>
              <a:rPr lang="es-MX" sz="2200" dirty="0">
                <a:latin typeface="Arial" pitchFamily="34" charset="0"/>
                <a:cs typeface="Arial" pitchFamily="34" charset="0"/>
              </a:rPr>
              <a:t>del </a:t>
            </a:r>
            <a:r>
              <a:rPr lang="es-MX" sz="2200" dirty="0" smtClean="0">
                <a:latin typeface="Arial" pitchFamily="34" charset="0"/>
                <a:cs typeface="Arial" pitchFamily="34" charset="0"/>
              </a:rPr>
              <a:t>Trabajo</a:t>
            </a:r>
          </a:p>
          <a:p>
            <a:pPr marL="914400" lvl="1" indent="-457200" algn="just">
              <a:buFont typeface="+mj-lt"/>
              <a:buAutoNum type="arabicPeriod"/>
            </a:pPr>
            <a:r>
              <a:rPr lang="es-MX" sz="2200" dirty="0" smtClean="0">
                <a:latin typeface="Arial" pitchFamily="34" charset="0"/>
                <a:cs typeface="Arial" pitchFamily="34" charset="0"/>
              </a:rPr>
              <a:t>Jerarquía </a:t>
            </a:r>
            <a:r>
              <a:rPr lang="es-MX" sz="2200" dirty="0">
                <a:latin typeface="Arial" pitchFamily="34" charset="0"/>
                <a:cs typeface="Arial" pitchFamily="34" charset="0"/>
              </a:rPr>
              <a:t>de </a:t>
            </a:r>
            <a:r>
              <a:rPr lang="es-MX" sz="2200" dirty="0" smtClean="0">
                <a:latin typeface="Arial" pitchFamily="34" charset="0"/>
                <a:cs typeface="Arial" pitchFamily="34" charset="0"/>
              </a:rPr>
              <a:t>Autoridad</a:t>
            </a:r>
            <a:endParaRPr lang="es-MX" sz="2200" dirty="0">
              <a:latin typeface="Arial" pitchFamily="34" charset="0"/>
              <a:cs typeface="Arial" pitchFamily="34" charset="0"/>
            </a:endParaRPr>
          </a:p>
          <a:p>
            <a:pPr marL="914400" lvl="1" indent="-457200" algn="just">
              <a:buFont typeface="+mj-lt"/>
              <a:buAutoNum type="arabicPeriod"/>
            </a:pPr>
            <a:r>
              <a:rPr lang="es-MX" sz="2200" dirty="0">
                <a:latin typeface="Arial" pitchFamily="34" charset="0"/>
                <a:cs typeface="Arial" pitchFamily="34" charset="0"/>
              </a:rPr>
              <a:t>Reglas que definan la </a:t>
            </a:r>
            <a:r>
              <a:rPr lang="es-MX" sz="2200" dirty="0" smtClean="0">
                <a:latin typeface="Arial" pitchFamily="34" charset="0"/>
                <a:cs typeface="Arial" pitchFamily="34" charset="0"/>
              </a:rPr>
              <a:t>Responsabilidad </a:t>
            </a:r>
            <a:r>
              <a:rPr lang="es-MX" sz="2200" dirty="0">
                <a:latin typeface="Arial" pitchFamily="34" charset="0"/>
                <a:cs typeface="Arial" pitchFamily="34" charset="0"/>
              </a:rPr>
              <a:t>y la </a:t>
            </a:r>
            <a:r>
              <a:rPr lang="es-MX" sz="2200" dirty="0" smtClean="0">
                <a:latin typeface="Arial" pitchFamily="34" charset="0"/>
                <a:cs typeface="Arial" pitchFamily="34" charset="0"/>
              </a:rPr>
              <a:t>Labor</a:t>
            </a:r>
            <a:endParaRPr lang="es-MX" sz="2200" dirty="0">
              <a:latin typeface="Arial" pitchFamily="34" charset="0"/>
              <a:cs typeface="Arial" pitchFamily="34" charset="0"/>
            </a:endParaRPr>
          </a:p>
          <a:p>
            <a:pPr marL="914400" lvl="1" indent="-457200" algn="just">
              <a:buFont typeface="+mj-lt"/>
              <a:buAutoNum type="arabicPeriod"/>
            </a:pPr>
            <a:r>
              <a:rPr lang="es-MX" sz="2200" dirty="0">
                <a:latin typeface="Arial" pitchFamily="34" charset="0"/>
                <a:cs typeface="Arial" pitchFamily="34" charset="0"/>
              </a:rPr>
              <a:t>A</a:t>
            </a:r>
            <a:r>
              <a:rPr lang="es-MX" sz="2200" dirty="0" smtClean="0">
                <a:latin typeface="Arial" pitchFamily="34" charset="0"/>
                <a:cs typeface="Arial" pitchFamily="34" charset="0"/>
              </a:rPr>
              <a:t>ctitud Fría del Administrador</a:t>
            </a:r>
            <a:endParaRPr lang="es-MX" sz="2200" dirty="0">
              <a:latin typeface="Arial" pitchFamily="34" charset="0"/>
              <a:cs typeface="Arial" pitchFamily="34" charset="0"/>
            </a:endParaRPr>
          </a:p>
          <a:p>
            <a:pPr marL="914400" lvl="1" indent="-457200" algn="just">
              <a:buFont typeface="+mj-lt"/>
              <a:buAutoNum type="arabicPeriod"/>
            </a:pPr>
            <a:r>
              <a:rPr lang="es-MX" sz="2200" dirty="0">
                <a:latin typeface="Arial" pitchFamily="34" charset="0"/>
                <a:cs typeface="Arial" pitchFamily="34" charset="0"/>
              </a:rPr>
              <a:t>Calificación T</a:t>
            </a:r>
            <a:r>
              <a:rPr lang="es-MX" sz="2200" dirty="0" smtClean="0">
                <a:latin typeface="Arial" pitchFamily="34" charset="0"/>
                <a:cs typeface="Arial" pitchFamily="34" charset="0"/>
              </a:rPr>
              <a:t>écnica </a:t>
            </a:r>
            <a:r>
              <a:rPr lang="es-MX" sz="2200" dirty="0">
                <a:latin typeface="Arial" pitchFamily="34" charset="0"/>
                <a:cs typeface="Arial" pitchFamily="34" charset="0"/>
              </a:rPr>
              <a:t>y S</a:t>
            </a:r>
            <a:r>
              <a:rPr lang="es-MX" sz="2200" dirty="0" smtClean="0">
                <a:latin typeface="Arial" pitchFamily="34" charset="0"/>
                <a:cs typeface="Arial" pitchFamily="34" charset="0"/>
              </a:rPr>
              <a:t>eguridad </a:t>
            </a:r>
            <a:r>
              <a:rPr lang="es-MX" sz="2200" dirty="0">
                <a:latin typeface="Arial" pitchFamily="34" charset="0"/>
                <a:cs typeface="Arial" pitchFamily="34" charset="0"/>
              </a:rPr>
              <a:t>en el </a:t>
            </a:r>
            <a:r>
              <a:rPr lang="es-MX" sz="2200" dirty="0" smtClean="0">
                <a:latin typeface="Arial" pitchFamily="34" charset="0"/>
                <a:cs typeface="Arial" pitchFamily="34" charset="0"/>
              </a:rPr>
              <a:t>Trabajo</a:t>
            </a:r>
            <a:endParaRPr lang="es-MX" sz="2200" dirty="0">
              <a:latin typeface="Arial" pitchFamily="34" charset="0"/>
              <a:cs typeface="Arial" pitchFamily="34" charset="0"/>
            </a:endParaRPr>
          </a:p>
          <a:p>
            <a:pPr marL="914400" lvl="1" indent="-457200" algn="just">
              <a:buFont typeface="+mj-lt"/>
              <a:buAutoNum type="arabicPeriod"/>
            </a:pPr>
            <a:r>
              <a:rPr lang="es-MX" sz="2200" dirty="0">
                <a:latin typeface="Arial" pitchFamily="34" charset="0"/>
                <a:cs typeface="Arial" pitchFamily="34" charset="0"/>
              </a:rPr>
              <a:t>Evitar la </a:t>
            </a:r>
            <a:r>
              <a:rPr lang="es-MX" sz="2200" dirty="0" smtClean="0">
                <a:latin typeface="Arial" pitchFamily="34" charset="0"/>
                <a:cs typeface="Arial" pitchFamily="34" charset="0"/>
              </a:rPr>
              <a:t>Corrupción</a:t>
            </a:r>
            <a:endParaRPr lang="es-MX" sz="2200" dirty="0">
              <a:latin typeface="Arial" pitchFamily="34" charset="0"/>
              <a:cs typeface="Arial" pitchFamily="34" charset="0"/>
            </a:endParaRPr>
          </a:p>
          <a:p>
            <a:pPr algn="just"/>
            <a:endParaRPr lang="es-MX" sz="2200" dirty="0">
              <a:latin typeface="Arial" pitchFamily="34" charset="0"/>
              <a:cs typeface="Arial" pitchFamily="34" charset="0"/>
            </a:endParaRPr>
          </a:p>
          <a:p>
            <a:endParaRPr lang="es-MX" sz="2200" dirty="0">
              <a:latin typeface="Arial" pitchFamily="34" charset="0"/>
              <a:cs typeface="Arial" pitchFamily="34" charset="0"/>
            </a:endParaRPr>
          </a:p>
        </p:txBody>
      </p:sp>
    </p:spTree>
    <p:extLst>
      <p:ext uri="{BB962C8B-B14F-4D97-AF65-F5344CB8AC3E}">
        <p14:creationId xmlns="" xmlns:p14="http://schemas.microsoft.com/office/powerpoint/2010/main" val="418824881"/>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MX" sz="3200" b="1" dirty="0" smtClean="0">
                <a:latin typeface="Arial" pitchFamily="34" charset="0"/>
                <a:cs typeface="Arial" pitchFamily="34" charset="0"/>
              </a:rPr>
              <a:t>Máxima </a:t>
            </a:r>
            <a:r>
              <a:rPr lang="es-MX" sz="3200" b="1" dirty="0">
                <a:latin typeface="Arial" pitchFamily="34" charset="0"/>
                <a:cs typeface="Arial" pitchFamily="34" charset="0"/>
              </a:rPr>
              <a:t>D</a:t>
            </a:r>
            <a:r>
              <a:rPr lang="es-MX" sz="3200" b="1" dirty="0" smtClean="0">
                <a:latin typeface="Arial" pitchFamily="34" charset="0"/>
                <a:cs typeface="Arial" pitchFamily="34" charset="0"/>
              </a:rPr>
              <a:t>ivisión del Trabajo</a:t>
            </a:r>
            <a:endParaRPr lang="es-MX" sz="3200" b="1" dirty="0">
              <a:latin typeface="Arial" pitchFamily="34" charset="0"/>
              <a:cs typeface="Arial" pitchFamily="34" charset="0"/>
            </a:endParaRPr>
          </a:p>
        </p:txBody>
      </p:sp>
      <p:sp>
        <p:nvSpPr>
          <p:cNvPr id="3" name="2 Marcador de contenido"/>
          <p:cNvSpPr>
            <a:spLocks noGrp="1"/>
          </p:cNvSpPr>
          <p:nvPr>
            <p:ph idx="1"/>
          </p:nvPr>
        </p:nvSpPr>
        <p:spPr>
          <a:xfrm>
            <a:off x="1547664" y="1801364"/>
            <a:ext cx="7416824" cy="5228036"/>
          </a:xfrm>
        </p:spPr>
        <p:txBody>
          <a:bodyPr>
            <a:normAutofit/>
          </a:bodyPr>
          <a:lstStyle/>
          <a:p>
            <a:pPr algn="just"/>
            <a:r>
              <a:rPr lang="es-MX" sz="2400" dirty="0">
                <a:latin typeface="Arial" pitchFamily="34" charset="0"/>
                <a:cs typeface="Arial" pitchFamily="34" charset="0"/>
              </a:rPr>
              <a:t>Para lograr los objetivos que se plantean, </a:t>
            </a:r>
            <a:r>
              <a:rPr lang="es-MX" sz="2400" dirty="0" smtClean="0">
                <a:latin typeface="Arial" pitchFamily="34" charset="0"/>
                <a:cs typeface="Arial" pitchFamily="34" charset="0"/>
              </a:rPr>
              <a:t>las organizaciones </a:t>
            </a:r>
            <a:r>
              <a:rPr lang="es-MX" sz="2400" dirty="0">
                <a:latin typeface="Arial" pitchFamily="34" charset="0"/>
                <a:cs typeface="Arial" pitchFamily="34" charset="0"/>
              </a:rPr>
              <a:t>deben descomponer </a:t>
            </a:r>
            <a:r>
              <a:rPr lang="es-MX" sz="2400" dirty="0" smtClean="0">
                <a:latin typeface="Arial" pitchFamily="34" charset="0"/>
                <a:cs typeface="Arial" pitchFamily="34" charset="0"/>
              </a:rPr>
              <a:t>el trabajo </a:t>
            </a:r>
            <a:r>
              <a:rPr lang="es-MX" sz="2400" dirty="0">
                <a:latin typeface="Arial" pitchFamily="34" charset="0"/>
                <a:cs typeface="Arial" pitchFamily="34" charset="0"/>
              </a:rPr>
              <a:t>total en operaciones elementales, </a:t>
            </a:r>
            <a:r>
              <a:rPr lang="es-MX" sz="2400" dirty="0" smtClean="0">
                <a:latin typeface="Arial" pitchFamily="34" charset="0"/>
                <a:cs typeface="Arial" pitchFamily="34" charset="0"/>
              </a:rPr>
              <a:t>lo que </a:t>
            </a:r>
            <a:r>
              <a:rPr lang="es-MX" sz="2400" dirty="0">
                <a:latin typeface="Arial" pitchFamily="34" charset="0"/>
                <a:cs typeface="Arial" pitchFamily="34" charset="0"/>
              </a:rPr>
              <a:t>a su vez implica la rigurosa </a:t>
            </a:r>
            <a:r>
              <a:rPr lang="es-MX" sz="2400" dirty="0" smtClean="0">
                <a:latin typeface="Arial" pitchFamily="34" charset="0"/>
                <a:cs typeface="Arial" pitchFamily="34" charset="0"/>
              </a:rPr>
              <a:t>fijación formal </a:t>
            </a:r>
            <a:r>
              <a:rPr lang="es-MX" sz="2400" dirty="0">
                <a:latin typeface="Arial" pitchFamily="34" charset="0"/>
                <a:cs typeface="Arial" pitchFamily="34" charset="0"/>
              </a:rPr>
              <a:t>de las subtareas y deberes de </a:t>
            </a:r>
            <a:r>
              <a:rPr lang="es-MX" sz="2400" dirty="0" smtClean="0">
                <a:latin typeface="Arial" pitchFamily="34" charset="0"/>
                <a:cs typeface="Arial" pitchFamily="34" charset="0"/>
              </a:rPr>
              <a:t>cada eslabón </a:t>
            </a:r>
            <a:r>
              <a:rPr lang="es-MX" sz="2400" dirty="0">
                <a:latin typeface="Arial" pitchFamily="34" charset="0"/>
                <a:cs typeface="Arial" pitchFamily="34" charset="0"/>
              </a:rPr>
              <a:t>de la </a:t>
            </a:r>
            <a:r>
              <a:rPr lang="es-MX" sz="2400" dirty="0" smtClean="0">
                <a:latin typeface="Arial" pitchFamily="34" charset="0"/>
                <a:cs typeface="Arial" pitchFamily="34" charset="0"/>
              </a:rPr>
              <a:t>organización.</a:t>
            </a:r>
          </a:p>
          <a:p>
            <a:pPr marL="0" indent="0" algn="just">
              <a:buNone/>
            </a:pPr>
            <a:endParaRPr lang="es-MX" sz="1100" dirty="0">
              <a:latin typeface="Arial" pitchFamily="34" charset="0"/>
              <a:cs typeface="Arial" pitchFamily="34" charset="0"/>
            </a:endParaRPr>
          </a:p>
          <a:p>
            <a:pPr algn="just"/>
            <a:r>
              <a:rPr lang="es-MX" sz="2400" dirty="0">
                <a:latin typeface="Arial" pitchFamily="34" charset="0"/>
                <a:cs typeface="Arial" pitchFamily="34" charset="0"/>
              </a:rPr>
              <a:t>Formalización, </a:t>
            </a:r>
            <a:r>
              <a:rPr lang="es-MX" sz="2400" dirty="0" smtClean="0">
                <a:latin typeface="Arial" pitchFamily="34" charset="0"/>
                <a:cs typeface="Arial" pitchFamily="34" charset="0"/>
              </a:rPr>
              <a:t>Estructuración</a:t>
            </a:r>
            <a:r>
              <a:rPr lang="es-MX" sz="2400" dirty="0">
                <a:latin typeface="Arial" pitchFamily="34" charset="0"/>
                <a:cs typeface="Arial" pitchFamily="34" charset="0"/>
              </a:rPr>
              <a:t>, O</a:t>
            </a:r>
            <a:r>
              <a:rPr lang="es-MX" sz="2400" dirty="0" smtClean="0">
                <a:latin typeface="Arial" pitchFamily="34" charset="0"/>
                <a:cs typeface="Arial" pitchFamily="34" charset="0"/>
              </a:rPr>
              <a:t>rganización:</a:t>
            </a:r>
            <a:r>
              <a:rPr lang="es-MX" sz="2400" dirty="0">
                <a:latin typeface="Arial" pitchFamily="34" charset="0"/>
                <a:cs typeface="Arial" pitchFamily="34" charset="0"/>
              </a:rPr>
              <a:t> U</a:t>
            </a:r>
            <a:r>
              <a:rPr lang="es-MX" sz="2400" dirty="0" smtClean="0">
                <a:latin typeface="Arial" pitchFamily="34" charset="0"/>
                <a:cs typeface="Arial" pitchFamily="34" charset="0"/>
              </a:rPr>
              <a:t>tilizada </a:t>
            </a:r>
            <a:r>
              <a:rPr lang="es-MX" sz="2400" dirty="0">
                <a:latin typeface="Arial" pitchFamily="34" charset="0"/>
                <a:cs typeface="Arial" pitchFamily="34" charset="0"/>
              </a:rPr>
              <a:t>en 2 sentidos, como </a:t>
            </a:r>
            <a:r>
              <a:rPr lang="es-MX" sz="2400" dirty="0" smtClean="0">
                <a:latin typeface="Arial" pitchFamily="34" charset="0"/>
                <a:cs typeface="Arial" pitchFamily="34" charset="0"/>
              </a:rPr>
              <a:t>un organismo</a:t>
            </a:r>
            <a:r>
              <a:rPr lang="es-MX" sz="2400" dirty="0">
                <a:latin typeface="Arial" pitchFamily="34" charset="0"/>
                <a:cs typeface="Arial" pitchFamily="34" charset="0"/>
              </a:rPr>
              <a:t>, empresa, entidad, </a:t>
            </a:r>
            <a:r>
              <a:rPr lang="es-MX" sz="2400" dirty="0" smtClean="0">
                <a:latin typeface="Arial" pitchFamily="34" charset="0"/>
                <a:cs typeface="Arial" pitchFamily="34" charset="0"/>
              </a:rPr>
              <a:t>institución; </a:t>
            </a:r>
            <a:r>
              <a:rPr lang="es-MX" sz="2400" dirty="0">
                <a:latin typeface="Arial" pitchFamily="34" charset="0"/>
                <a:cs typeface="Arial" pitchFamily="34" charset="0"/>
              </a:rPr>
              <a:t>y como </a:t>
            </a:r>
            <a:r>
              <a:rPr lang="es-MX" sz="2400" dirty="0" smtClean="0">
                <a:latin typeface="Arial" pitchFamily="34" charset="0"/>
                <a:cs typeface="Arial" pitchFamily="34" charset="0"/>
              </a:rPr>
              <a:t>la función </a:t>
            </a:r>
            <a:r>
              <a:rPr lang="es-MX" sz="2400" dirty="0">
                <a:latin typeface="Arial" pitchFamily="34" charset="0"/>
                <a:cs typeface="Arial" pitchFamily="34" charset="0"/>
              </a:rPr>
              <a:t>de distribuir el trabajo y otorgar autoridad </a:t>
            </a:r>
            <a:r>
              <a:rPr lang="es-MX" sz="2400" dirty="0" smtClean="0">
                <a:latin typeface="Arial" pitchFamily="34" charset="0"/>
                <a:cs typeface="Arial" pitchFamily="34" charset="0"/>
              </a:rPr>
              <a:t>formal.</a:t>
            </a:r>
            <a:endParaRPr lang="es-MX" sz="2400" dirty="0">
              <a:latin typeface="Arial" pitchFamily="34" charset="0"/>
              <a:cs typeface="Arial" pitchFamily="34" charset="0"/>
            </a:endParaRPr>
          </a:p>
          <a:p>
            <a:pPr algn="just"/>
            <a:endParaRPr lang="es-MX" sz="2000" dirty="0">
              <a:latin typeface="Arial" pitchFamily="34" charset="0"/>
              <a:cs typeface="Arial" pitchFamily="34" charset="0"/>
            </a:endParaRPr>
          </a:p>
          <a:p>
            <a:pPr algn="just"/>
            <a:endParaRPr lang="es-MX" sz="2000" dirty="0">
              <a:latin typeface="Arial" pitchFamily="34" charset="0"/>
              <a:cs typeface="Arial" pitchFamily="34" charset="0"/>
            </a:endParaRPr>
          </a:p>
        </p:txBody>
      </p:sp>
    </p:spTree>
    <p:extLst>
      <p:ext uri="{BB962C8B-B14F-4D97-AF65-F5344CB8AC3E}">
        <p14:creationId xmlns="" xmlns:p14="http://schemas.microsoft.com/office/powerpoint/2010/main" val="2184831682"/>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76672"/>
            <a:ext cx="7200800" cy="1396752"/>
          </a:xfrm>
        </p:spPr>
        <p:txBody>
          <a:bodyPr/>
          <a:lstStyle/>
          <a:p>
            <a:pPr marL="0" indent="0">
              <a:buNone/>
            </a:pPr>
            <a:r>
              <a:rPr lang="es-MX" sz="2800" dirty="0">
                <a:latin typeface="Arial" pitchFamily="34" charset="0"/>
                <a:cs typeface="Arial" pitchFamily="34" charset="0"/>
              </a:rPr>
              <a:t>Es necesaria la mayor división posible para </a:t>
            </a:r>
            <a:r>
              <a:rPr lang="es-MX" sz="2800" dirty="0" smtClean="0">
                <a:latin typeface="Arial" pitchFamily="34" charset="0"/>
                <a:cs typeface="Arial" pitchFamily="34" charset="0"/>
              </a:rPr>
              <a:t>utilizar especialistas </a:t>
            </a:r>
            <a:r>
              <a:rPr lang="es-MX" sz="2800" dirty="0">
                <a:latin typeface="Arial" pitchFamily="34" charset="0"/>
                <a:cs typeface="Arial" pitchFamily="34" charset="0"/>
              </a:rPr>
              <a:t>en toda la organización a fin de lograr </a:t>
            </a:r>
            <a:r>
              <a:rPr lang="es-MX" sz="2800" dirty="0" smtClean="0">
                <a:latin typeface="Arial" pitchFamily="34" charset="0"/>
                <a:cs typeface="Arial" pitchFamily="34" charset="0"/>
              </a:rPr>
              <a:t>la máxima </a:t>
            </a:r>
            <a:r>
              <a:rPr lang="es-MX" sz="2800" dirty="0">
                <a:latin typeface="Arial" pitchFamily="34" charset="0"/>
                <a:cs typeface="Arial" pitchFamily="34" charset="0"/>
              </a:rPr>
              <a:t>eficiencia.</a:t>
            </a:r>
          </a:p>
          <a:p>
            <a:pPr marL="0" indent="0">
              <a:buNone/>
            </a:pPr>
            <a:endParaRPr lang="es-MX" dirty="0">
              <a:latin typeface="Arial" pitchFamily="34" charset="0"/>
              <a:cs typeface="Arial" pitchFamily="34" charset="0"/>
            </a:endParaRPr>
          </a:p>
        </p:txBody>
      </p:sp>
      <p:pic>
        <p:nvPicPr>
          <p:cNvPr id="4" name="Imagen 3"/>
          <p:cNvPicPr>
            <a:picLocks noChangeAspect="1"/>
          </p:cNvPicPr>
          <p:nvPr/>
        </p:nvPicPr>
        <p:blipFill>
          <a:blip r:embed="rId2"/>
          <a:stretch>
            <a:fillRect/>
          </a:stretch>
        </p:blipFill>
        <p:spPr>
          <a:xfrm>
            <a:off x="1589643" y="1988840"/>
            <a:ext cx="7200249" cy="4114428"/>
          </a:xfrm>
          <a:prstGeom prst="rect">
            <a:avLst/>
          </a:prstGeom>
        </p:spPr>
      </p:pic>
    </p:spTree>
    <p:extLst>
      <p:ext uri="{BB962C8B-B14F-4D97-AF65-F5344CB8AC3E}">
        <p14:creationId xmlns="" xmlns:p14="http://schemas.microsoft.com/office/powerpoint/2010/main" val="869698598"/>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00200"/>
            <a:ext cx="7344816" cy="4925144"/>
          </a:xfrm>
        </p:spPr>
        <p:txBody>
          <a:bodyPr>
            <a:normAutofit lnSpcReduction="10000"/>
          </a:bodyPr>
          <a:lstStyle/>
          <a:p>
            <a:pPr algn="just"/>
            <a:r>
              <a:rPr lang="es-MX" sz="2400" dirty="0">
                <a:latin typeface="Arial" pitchFamily="34" charset="0"/>
                <a:cs typeface="Arial" pitchFamily="34" charset="0"/>
              </a:rPr>
              <a:t>La labor debe estar regida por </a:t>
            </a:r>
            <a:r>
              <a:rPr lang="es-MX" sz="2400" dirty="0" smtClean="0">
                <a:latin typeface="Arial" pitchFamily="34" charset="0"/>
                <a:cs typeface="Arial" pitchFamily="34" charset="0"/>
              </a:rPr>
              <a:t>reglas abstractas </a:t>
            </a:r>
            <a:r>
              <a:rPr lang="es-MX" sz="2400" dirty="0">
                <a:latin typeface="Arial" pitchFamily="34" charset="0"/>
                <a:cs typeface="Arial" pitchFamily="34" charset="0"/>
              </a:rPr>
              <a:t>que emanen de la </a:t>
            </a:r>
            <a:r>
              <a:rPr lang="es-MX" sz="2400" dirty="0" smtClean="0">
                <a:latin typeface="Arial" pitchFamily="34" charset="0"/>
                <a:cs typeface="Arial" pitchFamily="34" charset="0"/>
              </a:rPr>
              <a:t>dirección general </a:t>
            </a:r>
            <a:r>
              <a:rPr lang="es-MX" sz="2400" dirty="0">
                <a:latin typeface="Arial" pitchFamily="34" charset="0"/>
                <a:cs typeface="Arial" pitchFamily="34" charset="0"/>
              </a:rPr>
              <a:t>para lograr la uniformidad </a:t>
            </a:r>
            <a:r>
              <a:rPr lang="es-MX" sz="2400" dirty="0" smtClean="0">
                <a:latin typeface="Arial" pitchFamily="34" charset="0"/>
                <a:cs typeface="Arial" pitchFamily="34" charset="0"/>
              </a:rPr>
              <a:t>y coordinación </a:t>
            </a:r>
            <a:r>
              <a:rPr lang="es-MX" sz="2400" dirty="0">
                <a:latin typeface="Arial" pitchFamily="34" charset="0"/>
                <a:cs typeface="Arial" pitchFamily="34" charset="0"/>
              </a:rPr>
              <a:t>de la ejecución de </a:t>
            </a:r>
            <a:r>
              <a:rPr lang="es-MX" sz="2400" dirty="0" smtClean="0">
                <a:latin typeface="Arial" pitchFamily="34" charset="0"/>
                <a:cs typeface="Arial" pitchFamily="34" charset="0"/>
              </a:rPr>
              <a:t>toda organización</a:t>
            </a:r>
            <a:r>
              <a:rPr lang="es-MX" sz="2400" dirty="0">
                <a:latin typeface="Arial" pitchFamily="34" charset="0"/>
                <a:cs typeface="Arial" pitchFamily="34" charset="0"/>
              </a:rPr>
              <a:t>. </a:t>
            </a:r>
            <a:endParaRPr lang="es-MX" sz="2400" dirty="0" smtClean="0">
              <a:latin typeface="Arial" pitchFamily="34" charset="0"/>
              <a:cs typeface="Arial" pitchFamily="34" charset="0"/>
            </a:endParaRP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Las </a:t>
            </a:r>
            <a:r>
              <a:rPr lang="es-MX" sz="2400" dirty="0">
                <a:latin typeface="Arial" pitchFamily="34" charset="0"/>
                <a:cs typeface="Arial" pitchFamily="34" charset="0"/>
              </a:rPr>
              <a:t>órdenes y reglas deben </a:t>
            </a:r>
            <a:r>
              <a:rPr lang="es-MX" sz="2400" dirty="0" smtClean="0">
                <a:latin typeface="Arial" pitchFamily="34" charset="0"/>
                <a:cs typeface="Arial" pitchFamily="34" charset="0"/>
              </a:rPr>
              <a:t>ser precisas</a:t>
            </a:r>
            <a:r>
              <a:rPr lang="es-MX" sz="2400" dirty="0">
                <a:latin typeface="Arial" pitchFamily="34" charset="0"/>
                <a:cs typeface="Arial" pitchFamily="34" charset="0"/>
              </a:rPr>
              <a:t>, claras y sencillas, determinando </a:t>
            </a:r>
            <a:r>
              <a:rPr lang="es-MX" sz="2400" dirty="0" smtClean="0">
                <a:latin typeface="Arial" pitchFamily="34" charset="0"/>
                <a:cs typeface="Arial" pitchFamily="34" charset="0"/>
              </a:rPr>
              <a:t>la responsabilidad </a:t>
            </a:r>
            <a:r>
              <a:rPr lang="es-MX" sz="2400" dirty="0">
                <a:latin typeface="Arial" pitchFamily="34" charset="0"/>
                <a:cs typeface="Arial" pitchFamily="34" charset="0"/>
              </a:rPr>
              <a:t>del ejecutor. </a:t>
            </a:r>
            <a:endParaRPr lang="es-MX" sz="2400" dirty="0" smtClean="0">
              <a:latin typeface="Arial" pitchFamily="34" charset="0"/>
              <a:cs typeface="Arial" pitchFamily="34" charset="0"/>
            </a:endParaRP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La observación rigurosa </a:t>
            </a:r>
            <a:r>
              <a:rPr lang="es-MX" sz="2400" dirty="0">
                <a:latin typeface="Arial" pitchFamily="34" charset="0"/>
                <a:cs typeface="Arial" pitchFamily="34" charset="0"/>
              </a:rPr>
              <a:t>de las reglas en la solución de </a:t>
            </a:r>
            <a:r>
              <a:rPr lang="es-MX" sz="2400" dirty="0" smtClean="0">
                <a:latin typeface="Arial" pitchFamily="34" charset="0"/>
                <a:cs typeface="Arial" pitchFamily="34" charset="0"/>
              </a:rPr>
              <a:t>los problemas </a:t>
            </a:r>
            <a:r>
              <a:rPr lang="es-MX" sz="2400" dirty="0">
                <a:latin typeface="Arial" pitchFamily="34" charset="0"/>
                <a:cs typeface="Arial" pitchFamily="34" charset="0"/>
              </a:rPr>
              <a:t>elimina la posibilidad de </a:t>
            </a:r>
            <a:r>
              <a:rPr lang="es-MX" sz="2400" dirty="0" smtClean="0">
                <a:latin typeface="Arial" pitchFamily="34" charset="0"/>
                <a:cs typeface="Arial" pitchFamily="34" charset="0"/>
              </a:rPr>
              <a:t>desviaciones debidas </a:t>
            </a:r>
            <a:r>
              <a:rPr lang="es-MX" sz="2400" dirty="0">
                <a:latin typeface="Arial" pitchFamily="34" charset="0"/>
                <a:cs typeface="Arial" pitchFamily="34" charset="0"/>
              </a:rPr>
              <a:t>a diferencias individuales. </a:t>
            </a:r>
          </a:p>
          <a:p>
            <a:pPr algn="just"/>
            <a:endParaRPr lang="es-MX" sz="2800" dirty="0">
              <a:latin typeface="Arial" pitchFamily="34" charset="0"/>
              <a:cs typeface="Arial" pitchFamily="34" charset="0"/>
            </a:endParaRPr>
          </a:p>
        </p:txBody>
      </p:sp>
      <p:sp>
        <p:nvSpPr>
          <p:cNvPr id="6" name="1 Título"/>
          <p:cNvSpPr>
            <a:spLocks noGrp="1"/>
          </p:cNvSpPr>
          <p:nvPr>
            <p:ph type="title"/>
          </p:nvPr>
        </p:nvSpPr>
        <p:spPr>
          <a:xfrm>
            <a:off x="1691680" y="274638"/>
            <a:ext cx="6995120" cy="1143000"/>
          </a:xfrm>
        </p:spPr>
        <p:txBody>
          <a:bodyPr>
            <a:normAutofit/>
          </a:bodyPr>
          <a:lstStyle/>
          <a:p>
            <a:pPr algn="ctr"/>
            <a:r>
              <a:rPr lang="es-MX" sz="2800" b="1" dirty="0" smtClean="0">
                <a:latin typeface="Arial" pitchFamily="34" charset="0"/>
                <a:cs typeface="Arial" pitchFamily="34" charset="0"/>
              </a:rPr>
              <a:t>Reglas que definen la responsabilidad y la labor</a:t>
            </a:r>
            <a:endParaRPr lang="es-MX" sz="2800" b="1" dirty="0">
              <a:latin typeface="Arial" pitchFamily="34" charset="0"/>
              <a:cs typeface="Arial" pitchFamily="34" charset="0"/>
            </a:endParaRPr>
          </a:p>
        </p:txBody>
      </p:sp>
    </p:spTree>
    <p:extLst>
      <p:ext uri="{BB962C8B-B14F-4D97-AF65-F5344CB8AC3E}">
        <p14:creationId xmlns="" xmlns:p14="http://schemas.microsoft.com/office/powerpoint/2010/main" val="3612080257"/>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00200"/>
            <a:ext cx="7139136" cy="4997152"/>
          </a:xfrm>
        </p:spPr>
        <p:txBody>
          <a:bodyPr>
            <a:normAutofit/>
          </a:bodyPr>
          <a:lstStyle/>
          <a:p>
            <a:pPr algn="just"/>
            <a:r>
              <a:rPr lang="es-MX" sz="2400" dirty="0">
                <a:latin typeface="Arial" pitchFamily="34" charset="0"/>
                <a:cs typeface="Arial" pitchFamily="34" charset="0"/>
              </a:rPr>
              <a:t>La organización debe estructurarse de acuerdo con </a:t>
            </a:r>
            <a:r>
              <a:rPr lang="es-MX" sz="2400" dirty="0" smtClean="0">
                <a:latin typeface="Arial" pitchFamily="34" charset="0"/>
                <a:cs typeface="Arial" pitchFamily="34" charset="0"/>
              </a:rPr>
              <a:t>una jerarquía </a:t>
            </a:r>
            <a:r>
              <a:rPr lang="es-MX" sz="2400" dirty="0">
                <a:latin typeface="Arial" pitchFamily="34" charset="0"/>
                <a:cs typeface="Arial" pitchFamily="34" charset="0"/>
              </a:rPr>
              <a:t>de autoridad</a:t>
            </a:r>
            <a:r>
              <a:rPr lang="es-MX" sz="2400" dirty="0" smtClean="0">
                <a:latin typeface="Arial" pitchFamily="34" charset="0"/>
                <a:cs typeface="Arial" pitchFamily="34" charset="0"/>
              </a:rPr>
              <a:t>.</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Todo empleado inferior debe estar sujetado al control </a:t>
            </a:r>
            <a:r>
              <a:rPr lang="es-MX" sz="2400" dirty="0" smtClean="0">
                <a:latin typeface="Arial" pitchFamily="34" charset="0"/>
                <a:cs typeface="Arial" pitchFamily="34" charset="0"/>
              </a:rPr>
              <a:t>y supervisión </a:t>
            </a:r>
            <a:r>
              <a:rPr lang="es-MX" sz="2400" dirty="0">
                <a:latin typeface="Arial" pitchFamily="34" charset="0"/>
                <a:cs typeface="Arial" pitchFamily="34" charset="0"/>
              </a:rPr>
              <a:t>del superior</a:t>
            </a:r>
            <a:r>
              <a:rPr lang="es-MX" sz="2400" dirty="0" smtClean="0">
                <a:latin typeface="Arial" pitchFamily="34" charset="0"/>
                <a:cs typeface="Arial" pitchFamily="34" charset="0"/>
              </a:rPr>
              <a:t>.</a:t>
            </a:r>
          </a:p>
          <a:p>
            <a:pPr algn="just"/>
            <a:endParaRPr lang="es-MX" sz="2400" dirty="0">
              <a:latin typeface="Arial" pitchFamily="34" charset="0"/>
              <a:cs typeface="Arial" pitchFamily="34" charset="0"/>
            </a:endParaRPr>
          </a:p>
          <a:p>
            <a:pPr algn="just"/>
            <a:r>
              <a:rPr lang="es-MX" sz="2400" dirty="0" smtClean="0">
                <a:latin typeface="Arial" pitchFamily="34" charset="0"/>
                <a:cs typeface="Arial" pitchFamily="34" charset="0"/>
              </a:rPr>
              <a:t>Un individuo </a:t>
            </a:r>
            <a:r>
              <a:rPr lang="es-MX" sz="2400" dirty="0">
                <a:latin typeface="Arial" pitchFamily="34" charset="0"/>
                <a:cs typeface="Arial" pitchFamily="34" charset="0"/>
              </a:rPr>
              <a:t>debe responder tanto de sus actos como de </a:t>
            </a:r>
            <a:r>
              <a:rPr lang="es-MX" sz="2400" dirty="0" smtClean="0">
                <a:latin typeface="Arial" pitchFamily="34" charset="0"/>
                <a:cs typeface="Arial" pitchFamily="34" charset="0"/>
              </a:rPr>
              <a:t>los subordinados </a:t>
            </a:r>
            <a:r>
              <a:rPr lang="es-MX" sz="2400" dirty="0">
                <a:latin typeface="Arial" pitchFamily="34" charset="0"/>
                <a:cs typeface="Arial" pitchFamily="34" charset="0"/>
              </a:rPr>
              <a:t>pero, para que pueda responder de </a:t>
            </a:r>
            <a:r>
              <a:rPr lang="es-MX" sz="2400" dirty="0" smtClean="0">
                <a:latin typeface="Arial" pitchFamily="34" charset="0"/>
                <a:cs typeface="Arial" pitchFamily="34" charset="0"/>
              </a:rPr>
              <a:t>los actos </a:t>
            </a:r>
            <a:r>
              <a:rPr lang="es-MX" sz="2400" dirty="0">
                <a:latin typeface="Arial" pitchFamily="34" charset="0"/>
                <a:cs typeface="Arial" pitchFamily="34" charset="0"/>
              </a:rPr>
              <a:t>de sus subalternos, debe tener autoridad legal</a:t>
            </a:r>
            <a:r>
              <a:rPr lang="es-MX" sz="2400" dirty="0" smtClean="0">
                <a:latin typeface="Arial" pitchFamily="34" charset="0"/>
                <a:cs typeface="Arial" pitchFamily="34" charset="0"/>
              </a:rPr>
              <a:t>.</a:t>
            </a:r>
            <a:endParaRPr lang="es-MX" sz="2400" dirty="0">
              <a:latin typeface="Arial" pitchFamily="34" charset="0"/>
              <a:cs typeface="Arial" pitchFamily="34" charset="0"/>
            </a:endParaRPr>
          </a:p>
        </p:txBody>
      </p:sp>
      <p:sp>
        <p:nvSpPr>
          <p:cNvPr id="4" name="1 Título"/>
          <p:cNvSpPr txBox="1">
            <a:spLocks/>
          </p:cNvSpPr>
          <p:nvPr/>
        </p:nvSpPr>
        <p:spPr>
          <a:xfrm>
            <a:off x="1844080" y="427038"/>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Jerarquía de Autoridad</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2366559876"/>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00200"/>
            <a:ext cx="7291536" cy="5257800"/>
          </a:xfrm>
        </p:spPr>
        <p:txBody>
          <a:bodyPr>
            <a:normAutofit/>
          </a:bodyPr>
          <a:lstStyle/>
          <a:p>
            <a:pPr marL="0" indent="0" algn="just">
              <a:buNone/>
            </a:pPr>
            <a:r>
              <a:rPr lang="es-MX" dirty="0" smtClean="0">
                <a:latin typeface="Arial" pitchFamily="34" charset="0"/>
                <a:cs typeface="Arial" pitchFamily="34" charset="0"/>
              </a:rPr>
              <a:t>En </a:t>
            </a:r>
            <a:r>
              <a:rPr lang="es-MX" dirty="0">
                <a:latin typeface="Arial" pitchFamily="34" charset="0"/>
                <a:cs typeface="Arial" pitchFamily="34" charset="0"/>
              </a:rPr>
              <a:t>teoría administrativa, el término control tiene </a:t>
            </a:r>
            <a:r>
              <a:rPr lang="es-MX" dirty="0" smtClean="0">
                <a:latin typeface="Arial" pitchFamily="34" charset="0"/>
                <a:cs typeface="Arial" pitchFamily="34" charset="0"/>
              </a:rPr>
              <a:t>2 acepciones</a:t>
            </a:r>
            <a:r>
              <a:rPr lang="es-MX" dirty="0">
                <a:latin typeface="Arial" pitchFamily="34" charset="0"/>
                <a:cs typeface="Arial" pitchFamily="34" charset="0"/>
              </a:rPr>
              <a:t>: </a:t>
            </a:r>
            <a:endParaRPr lang="es-MX" dirty="0" smtClean="0">
              <a:latin typeface="Arial" pitchFamily="34" charset="0"/>
              <a:cs typeface="Arial" pitchFamily="34" charset="0"/>
            </a:endParaRPr>
          </a:p>
          <a:p>
            <a:pPr marL="0" indent="0" algn="just">
              <a:buNone/>
            </a:pPr>
            <a:endParaRPr lang="es-MX" dirty="0" smtClean="0">
              <a:latin typeface="Arial" pitchFamily="34" charset="0"/>
              <a:cs typeface="Arial" pitchFamily="34" charset="0"/>
            </a:endParaRPr>
          </a:p>
          <a:p>
            <a:pPr algn="just"/>
            <a:r>
              <a:rPr lang="es-MX" dirty="0">
                <a:latin typeface="Arial" pitchFamily="34" charset="0"/>
                <a:cs typeface="Arial" pitchFamily="34" charset="0"/>
              </a:rPr>
              <a:t>C</a:t>
            </a:r>
            <a:r>
              <a:rPr lang="es-MX" dirty="0" smtClean="0">
                <a:latin typeface="Arial" pitchFamily="34" charset="0"/>
                <a:cs typeface="Arial" pitchFamily="34" charset="0"/>
              </a:rPr>
              <a:t>omo </a:t>
            </a:r>
            <a:r>
              <a:rPr lang="es-MX" dirty="0">
                <a:latin typeface="Arial" pitchFamily="34" charset="0"/>
                <a:cs typeface="Arial" pitchFamily="34" charset="0"/>
              </a:rPr>
              <a:t>sinónimo de supervisión, y </a:t>
            </a:r>
            <a:endParaRPr lang="es-MX" dirty="0" smtClean="0">
              <a:latin typeface="Arial" pitchFamily="34" charset="0"/>
              <a:cs typeface="Arial" pitchFamily="34" charset="0"/>
            </a:endParaRPr>
          </a:p>
          <a:p>
            <a:pPr algn="just"/>
            <a:r>
              <a:rPr lang="es-MX" dirty="0">
                <a:latin typeface="Arial" pitchFamily="34" charset="0"/>
                <a:cs typeface="Arial" pitchFamily="34" charset="0"/>
              </a:rPr>
              <a:t>C</a:t>
            </a:r>
            <a:r>
              <a:rPr lang="es-MX" dirty="0" smtClean="0">
                <a:latin typeface="Arial" pitchFamily="34" charset="0"/>
                <a:cs typeface="Arial" pitchFamily="34" charset="0"/>
              </a:rPr>
              <a:t>omo evaluación </a:t>
            </a:r>
            <a:r>
              <a:rPr lang="es-MX" dirty="0">
                <a:latin typeface="Arial" pitchFamily="34" charset="0"/>
                <a:cs typeface="Arial" pitchFamily="34" charset="0"/>
              </a:rPr>
              <a:t>de los resultados planeados, para </a:t>
            </a:r>
            <a:r>
              <a:rPr lang="es-MX" dirty="0" smtClean="0">
                <a:latin typeface="Arial" pitchFamily="34" charset="0"/>
                <a:cs typeface="Arial" pitchFamily="34" charset="0"/>
              </a:rPr>
              <a:t>el planteamiento </a:t>
            </a:r>
            <a:r>
              <a:rPr lang="es-MX" dirty="0">
                <a:latin typeface="Arial" pitchFamily="34" charset="0"/>
                <a:cs typeface="Arial" pitchFamily="34" charset="0"/>
              </a:rPr>
              <a:t>de la gestión administrativa.</a:t>
            </a:r>
          </a:p>
          <a:p>
            <a:pPr marL="0" indent="0" algn="just">
              <a:buNone/>
            </a:pPr>
            <a:r>
              <a:rPr lang="es-MX" sz="2000" dirty="0">
                <a:latin typeface="Arial" pitchFamily="34" charset="0"/>
                <a:cs typeface="Arial" pitchFamily="34" charset="0"/>
              </a:rPr>
              <a:t> </a:t>
            </a:r>
          </a:p>
        </p:txBody>
      </p:sp>
      <p:sp>
        <p:nvSpPr>
          <p:cNvPr id="5" name="1 Título"/>
          <p:cNvSpPr txBox="1">
            <a:spLocks/>
          </p:cNvSpPr>
          <p:nvPr/>
        </p:nvSpPr>
        <p:spPr>
          <a:xfrm>
            <a:off x="1844080" y="427038"/>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Jerarquía de Autoridad</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3334977277"/>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888232"/>
            <a:ext cx="7632848" cy="4997152"/>
          </a:xfrm>
        </p:spPr>
        <p:txBody>
          <a:bodyPr>
            <a:noAutofit/>
          </a:bodyPr>
          <a:lstStyle/>
          <a:p>
            <a:pPr algn="just"/>
            <a:r>
              <a:rPr lang="es-MX" sz="2800" dirty="0">
                <a:latin typeface="Arial" pitchFamily="34" charset="0"/>
                <a:cs typeface="Arial" pitchFamily="34" charset="0"/>
              </a:rPr>
              <a:t>El dirigente ideal debe administrar  sin ira </a:t>
            </a:r>
            <a:r>
              <a:rPr lang="es-MX" sz="2800" dirty="0" smtClean="0">
                <a:latin typeface="Arial" pitchFamily="34" charset="0"/>
                <a:cs typeface="Arial" pitchFamily="34" charset="0"/>
              </a:rPr>
              <a:t>ni apasionamiento </a:t>
            </a:r>
            <a:r>
              <a:rPr lang="es-MX" sz="2800" dirty="0">
                <a:latin typeface="Arial" pitchFamily="34" charset="0"/>
                <a:cs typeface="Arial" pitchFamily="34" charset="0"/>
              </a:rPr>
              <a:t>y, por </a:t>
            </a:r>
            <a:r>
              <a:rPr lang="es-MX" sz="2800" dirty="0" smtClean="0">
                <a:latin typeface="Arial" pitchFamily="34" charset="0"/>
                <a:cs typeface="Arial" pitchFamily="34" charset="0"/>
              </a:rPr>
              <a:t>consiguiente, </a:t>
            </a:r>
            <a:r>
              <a:rPr lang="es-MX" sz="2800" dirty="0">
                <a:latin typeface="Arial" pitchFamily="34" charset="0"/>
                <a:cs typeface="Arial" pitchFamily="34" charset="0"/>
              </a:rPr>
              <a:t>sin afección </a:t>
            </a:r>
            <a:r>
              <a:rPr lang="es-MX" sz="2800" dirty="0" smtClean="0">
                <a:latin typeface="Arial" pitchFamily="34" charset="0"/>
                <a:cs typeface="Arial" pitchFamily="34" charset="0"/>
              </a:rPr>
              <a:t>ni entusiasmo</a:t>
            </a:r>
            <a:r>
              <a:rPr lang="es-MX" sz="2800" dirty="0">
                <a:latin typeface="Arial" pitchFamily="34" charset="0"/>
                <a:cs typeface="Arial" pitchFamily="34" charset="0"/>
              </a:rPr>
              <a:t>. </a:t>
            </a:r>
            <a:endParaRPr lang="es-MX" sz="2800" dirty="0" smtClean="0">
              <a:latin typeface="Arial" pitchFamily="34" charset="0"/>
              <a:cs typeface="Arial" pitchFamily="34" charset="0"/>
            </a:endParaRPr>
          </a:p>
          <a:p>
            <a:pPr algn="just"/>
            <a:endParaRPr lang="es-MX" sz="2800" dirty="0" smtClean="0">
              <a:latin typeface="Arial" pitchFamily="34" charset="0"/>
              <a:cs typeface="Arial" pitchFamily="34" charset="0"/>
            </a:endParaRPr>
          </a:p>
          <a:p>
            <a:pPr algn="just"/>
            <a:r>
              <a:rPr lang="es-MX" sz="2800" dirty="0" smtClean="0">
                <a:latin typeface="Arial" pitchFamily="34" charset="0"/>
                <a:cs typeface="Arial" pitchFamily="34" charset="0"/>
              </a:rPr>
              <a:t>Asimismo</a:t>
            </a:r>
            <a:r>
              <a:rPr lang="es-MX" sz="2800" dirty="0">
                <a:latin typeface="Arial" pitchFamily="34" charset="0"/>
                <a:cs typeface="Arial" pitchFamily="34" charset="0"/>
              </a:rPr>
              <a:t>, de acuerdo con el “</a:t>
            </a:r>
            <a:r>
              <a:rPr lang="es-MX" sz="2800" dirty="0" smtClean="0">
                <a:latin typeface="Arial" pitchFamily="34" charset="0"/>
                <a:cs typeface="Arial" pitchFamily="34" charset="0"/>
              </a:rPr>
              <a:t>estándar racional</a:t>
            </a:r>
            <a:r>
              <a:rPr lang="es-MX" sz="2800" dirty="0">
                <a:latin typeface="Arial" pitchFamily="34" charset="0"/>
                <a:cs typeface="Arial" pitchFamily="34" charset="0"/>
              </a:rPr>
              <a:t>”, descarta la influencia de razones </a:t>
            </a:r>
            <a:r>
              <a:rPr lang="es-MX" sz="2800" dirty="0" smtClean="0">
                <a:latin typeface="Arial" pitchFamily="34" charset="0"/>
                <a:cs typeface="Arial" pitchFamily="34" charset="0"/>
              </a:rPr>
              <a:t>y emociones </a:t>
            </a:r>
            <a:r>
              <a:rPr lang="es-MX" sz="2800" dirty="0">
                <a:latin typeface="Arial" pitchFamily="34" charset="0"/>
                <a:cs typeface="Arial" pitchFamily="34" charset="0"/>
              </a:rPr>
              <a:t>personales, tanto en el interior de </a:t>
            </a:r>
            <a:r>
              <a:rPr lang="es-MX" sz="2800" dirty="0" smtClean="0">
                <a:latin typeface="Arial" pitchFamily="34" charset="0"/>
                <a:cs typeface="Arial" pitchFamily="34" charset="0"/>
              </a:rPr>
              <a:t>la organización</a:t>
            </a:r>
            <a:r>
              <a:rPr lang="es-MX" sz="2800" dirty="0">
                <a:latin typeface="Arial" pitchFamily="34" charset="0"/>
                <a:cs typeface="Arial" pitchFamily="34" charset="0"/>
              </a:rPr>
              <a:t>, como en lo tocante a sus clientes. </a:t>
            </a:r>
          </a:p>
        </p:txBody>
      </p:sp>
      <p:sp>
        <p:nvSpPr>
          <p:cNvPr id="4" name="1 Título"/>
          <p:cNvSpPr txBox="1">
            <a:spLocks/>
          </p:cNvSpPr>
          <p:nvPr/>
        </p:nvSpPr>
        <p:spPr>
          <a:xfrm>
            <a:off x="1844080" y="427038"/>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Actitud Objetiva del Administrador</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2163570249"/>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600200"/>
            <a:ext cx="7128792" cy="5141168"/>
          </a:xfrm>
        </p:spPr>
        <p:txBody>
          <a:bodyPr>
            <a:normAutofit/>
          </a:bodyPr>
          <a:lstStyle/>
          <a:p>
            <a:pPr algn="just"/>
            <a:r>
              <a:rPr lang="es-MX" sz="2400" dirty="0" smtClean="0">
                <a:latin typeface="Arial" pitchFamily="34" charset="0"/>
                <a:cs typeface="Arial" pitchFamily="34" charset="0"/>
              </a:rPr>
              <a:t>El dirigente </a:t>
            </a:r>
            <a:r>
              <a:rPr lang="es-MX" sz="2400" dirty="0">
                <a:latin typeface="Arial" pitchFamily="34" charset="0"/>
                <a:cs typeface="Arial" pitchFamily="34" charset="0"/>
              </a:rPr>
              <a:t>que no mantiene la debida “</a:t>
            </a:r>
            <a:r>
              <a:rPr lang="es-MX" sz="2400" dirty="0" smtClean="0">
                <a:latin typeface="Arial" pitchFamily="34" charset="0"/>
                <a:cs typeface="Arial" pitchFamily="34" charset="0"/>
              </a:rPr>
              <a:t>distancia social</a:t>
            </a:r>
            <a:r>
              <a:rPr lang="es-MX" sz="2400" dirty="0">
                <a:latin typeface="Arial" pitchFamily="34" charset="0"/>
                <a:cs typeface="Arial" pitchFamily="34" charset="0"/>
              </a:rPr>
              <a:t>” y se muestra interesado por los asuntos de </a:t>
            </a:r>
            <a:r>
              <a:rPr lang="es-MX" sz="2400" dirty="0" smtClean="0">
                <a:latin typeface="Arial" pitchFamily="34" charset="0"/>
                <a:cs typeface="Arial" pitchFamily="34" charset="0"/>
              </a:rPr>
              <a:t>sus clientes </a:t>
            </a:r>
            <a:r>
              <a:rPr lang="es-MX" sz="2400" dirty="0">
                <a:latin typeface="Arial" pitchFamily="34" charset="0"/>
                <a:cs typeface="Arial" pitchFamily="34" charset="0"/>
              </a:rPr>
              <a:t>o subalternos deja de ser imparcial </a:t>
            </a:r>
            <a:r>
              <a:rPr lang="es-MX" sz="2400" dirty="0" smtClean="0">
                <a:latin typeface="Arial" pitchFamily="34" charset="0"/>
                <a:cs typeface="Arial" pitchFamily="34" charset="0"/>
              </a:rPr>
              <a:t>respecto de </a:t>
            </a:r>
            <a:r>
              <a:rPr lang="es-MX" sz="2400" dirty="0">
                <a:latin typeface="Arial" pitchFamily="34" charset="0"/>
                <a:cs typeface="Arial" pitchFamily="34" charset="0"/>
              </a:rPr>
              <a:t>unos y otros, incurre en favoritismos, lo </a:t>
            </a:r>
            <a:r>
              <a:rPr lang="es-MX" sz="2400" dirty="0" smtClean="0">
                <a:latin typeface="Arial" pitchFamily="34" charset="0"/>
                <a:cs typeface="Arial" pitchFamily="34" charset="0"/>
              </a:rPr>
              <a:t>cual provoca </a:t>
            </a:r>
            <a:r>
              <a:rPr lang="es-MX" sz="2400" dirty="0">
                <a:latin typeface="Arial" pitchFamily="34" charset="0"/>
                <a:cs typeface="Arial" pitchFamily="34" charset="0"/>
              </a:rPr>
              <a:t>enfrentamientos entre distintas personas. </a:t>
            </a:r>
            <a:endParaRPr lang="es-MX" sz="2400" dirty="0" smtClean="0">
              <a:latin typeface="Arial" pitchFamily="34" charset="0"/>
              <a:cs typeface="Arial" pitchFamily="34" charset="0"/>
            </a:endParaRP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La imparcialidad </a:t>
            </a:r>
            <a:r>
              <a:rPr lang="es-MX" sz="2400" dirty="0">
                <a:latin typeface="Arial" pitchFamily="34" charset="0"/>
                <a:cs typeface="Arial" pitchFamily="34" charset="0"/>
              </a:rPr>
              <a:t>contribuye al progreso de </a:t>
            </a:r>
            <a:r>
              <a:rPr lang="es-MX" sz="2400" dirty="0" smtClean="0">
                <a:latin typeface="Arial" pitchFamily="34" charset="0"/>
                <a:cs typeface="Arial" pitchFamily="34" charset="0"/>
              </a:rPr>
              <a:t>los principios </a:t>
            </a:r>
            <a:r>
              <a:rPr lang="es-MX" sz="2400" dirty="0">
                <a:latin typeface="Arial" pitchFamily="34" charset="0"/>
                <a:cs typeface="Arial" pitchFamily="34" charset="0"/>
              </a:rPr>
              <a:t>democráticos administrativos</a:t>
            </a:r>
            <a:r>
              <a:rPr lang="es-MX" sz="2400" dirty="0" smtClean="0">
                <a:latin typeface="Arial" pitchFamily="34" charset="0"/>
                <a:cs typeface="Arial" pitchFamily="34" charset="0"/>
              </a:rPr>
              <a:t>.</a:t>
            </a:r>
            <a:endParaRPr lang="es-MX" sz="2400" dirty="0">
              <a:latin typeface="Arial" pitchFamily="34" charset="0"/>
              <a:cs typeface="Arial" pitchFamily="34" charset="0"/>
            </a:endParaRPr>
          </a:p>
        </p:txBody>
      </p:sp>
      <p:sp>
        <p:nvSpPr>
          <p:cNvPr id="5" name="1 Título"/>
          <p:cNvSpPr txBox="1">
            <a:spLocks/>
          </p:cNvSpPr>
          <p:nvPr/>
        </p:nvSpPr>
        <p:spPr>
          <a:xfrm>
            <a:off x="1844080" y="427038"/>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Actitud Objetiva del Administrador</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391680113"/>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67136" y="1600200"/>
            <a:ext cx="7453336" cy="5141168"/>
          </a:xfrm>
        </p:spPr>
        <p:txBody>
          <a:bodyPr>
            <a:noAutofit/>
          </a:bodyPr>
          <a:lstStyle/>
          <a:p>
            <a:pPr algn="just"/>
            <a:r>
              <a:rPr lang="es-MX" sz="2800" dirty="0">
                <a:latin typeface="Arial" pitchFamily="34" charset="0"/>
                <a:cs typeface="Arial" pitchFamily="34" charset="0"/>
              </a:rPr>
              <a:t>Todo miembro de una organización </a:t>
            </a:r>
            <a:r>
              <a:rPr lang="es-MX" sz="2800" dirty="0" smtClean="0">
                <a:latin typeface="Arial" pitchFamily="34" charset="0"/>
                <a:cs typeface="Arial" pitchFamily="34" charset="0"/>
              </a:rPr>
              <a:t>debe tener </a:t>
            </a:r>
            <a:r>
              <a:rPr lang="es-MX" sz="2800" dirty="0">
                <a:latin typeface="Arial" pitchFamily="34" charset="0"/>
                <a:cs typeface="Arial" pitchFamily="34" charset="0"/>
              </a:rPr>
              <a:t>una calificación técnica y </a:t>
            </a:r>
            <a:r>
              <a:rPr lang="es-MX" sz="2800" dirty="0" smtClean="0">
                <a:latin typeface="Arial" pitchFamily="34" charset="0"/>
                <a:cs typeface="Arial" pitchFamily="34" charset="0"/>
              </a:rPr>
              <a:t>estar protegido </a:t>
            </a:r>
            <a:r>
              <a:rPr lang="es-MX" sz="2800" dirty="0">
                <a:latin typeface="Arial" pitchFamily="34" charset="0"/>
                <a:cs typeface="Arial" pitchFamily="34" charset="0"/>
              </a:rPr>
              <a:t>contra despidos injustificados. </a:t>
            </a:r>
            <a:endParaRPr lang="es-MX" sz="2800" dirty="0" smtClean="0">
              <a:latin typeface="Arial" pitchFamily="34" charset="0"/>
              <a:cs typeface="Arial" pitchFamily="34" charset="0"/>
            </a:endParaRPr>
          </a:p>
          <a:p>
            <a:pPr algn="just"/>
            <a:endParaRPr lang="es-MX" sz="2800" dirty="0" smtClean="0">
              <a:latin typeface="Arial" pitchFamily="34" charset="0"/>
              <a:cs typeface="Arial" pitchFamily="34" charset="0"/>
            </a:endParaRPr>
          </a:p>
          <a:p>
            <a:pPr algn="just"/>
            <a:r>
              <a:rPr lang="es-MX" sz="2800" dirty="0" smtClean="0">
                <a:latin typeface="Arial" pitchFamily="34" charset="0"/>
                <a:cs typeface="Arial" pitchFamily="34" charset="0"/>
              </a:rPr>
              <a:t>Ello tenderá </a:t>
            </a:r>
            <a:r>
              <a:rPr lang="es-MX" sz="2800" dirty="0">
                <a:latin typeface="Arial" pitchFamily="34" charset="0"/>
                <a:cs typeface="Arial" pitchFamily="34" charset="0"/>
              </a:rPr>
              <a:t>a fomentar el “espíritu corporativo</a:t>
            </a:r>
            <a:r>
              <a:rPr lang="es-MX" sz="2800" dirty="0" smtClean="0">
                <a:latin typeface="Arial" pitchFamily="34" charset="0"/>
                <a:cs typeface="Arial" pitchFamily="34" charset="0"/>
              </a:rPr>
              <a:t>” (</a:t>
            </a:r>
            <a:r>
              <a:rPr lang="es-MX" sz="2800" dirty="0">
                <a:latin typeface="Arial" pitchFamily="34" charset="0"/>
                <a:cs typeface="Arial" pitchFamily="34" charset="0"/>
              </a:rPr>
              <a:t>amor a la organización, respeto, lealtad, </a:t>
            </a:r>
            <a:r>
              <a:rPr lang="es-MX" sz="2800" dirty="0" smtClean="0">
                <a:latin typeface="Arial" pitchFamily="34" charset="0"/>
                <a:cs typeface="Arial" pitchFamily="34" charset="0"/>
              </a:rPr>
              <a:t>lo que </a:t>
            </a:r>
            <a:r>
              <a:rPr lang="es-MX" sz="2800" dirty="0">
                <a:latin typeface="Arial" pitchFamily="34" charset="0"/>
                <a:cs typeface="Arial" pitchFamily="34" charset="0"/>
              </a:rPr>
              <a:t>estimulará la actividad en beneficio </a:t>
            </a:r>
            <a:r>
              <a:rPr lang="es-MX" sz="2800" dirty="0" smtClean="0">
                <a:latin typeface="Arial" pitchFamily="34" charset="0"/>
                <a:cs typeface="Arial" pitchFamily="34" charset="0"/>
              </a:rPr>
              <a:t>de la </a:t>
            </a:r>
            <a:r>
              <a:rPr lang="es-MX" sz="2800" dirty="0">
                <a:latin typeface="Arial" pitchFamily="34" charset="0"/>
                <a:cs typeface="Arial" pitchFamily="34" charset="0"/>
              </a:rPr>
              <a:t>propia organización</a:t>
            </a:r>
            <a:r>
              <a:rPr lang="es-MX" sz="2800" dirty="0" smtClean="0">
                <a:latin typeface="Arial" pitchFamily="34" charset="0"/>
                <a:cs typeface="Arial" pitchFamily="34" charset="0"/>
              </a:rPr>
              <a:t>).</a:t>
            </a:r>
            <a:endParaRPr lang="es-MX" sz="2800" dirty="0">
              <a:latin typeface="Arial" pitchFamily="34" charset="0"/>
              <a:cs typeface="Arial" pitchFamily="34" charset="0"/>
            </a:endParaRPr>
          </a:p>
        </p:txBody>
      </p:sp>
      <p:sp>
        <p:nvSpPr>
          <p:cNvPr id="4" name="1 Título"/>
          <p:cNvSpPr txBox="1">
            <a:spLocks/>
          </p:cNvSpPr>
          <p:nvPr/>
        </p:nvSpPr>
        <p:spPr>
          <a:xfrm>
            <a:off x="1844080" y="116632"/>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Calificación técnica y seguridad en el trabajo</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292163356"/>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4869160"/>
            <a:ext cx="7776864" cy="1656184"/>
          </a:xfrm>
        </p:spPr>
        <p:txBody>
          <a:bodyPr>
            <a:noAutofit/>
          </a:bodyPr>
          <a:lstStyle/>
          <a:p>
            <a:pPr marL="0" indent="0">
              <a:buNone/>
            </a:pPr>
            <a:r>
              <a:rPr lang="es-MX" sz="2400" dirty="0" smtClean="0">
                <a:latin typeface="Arial" pitchFamily="34" charset="0"/>
                <a:cs typeface="Arial" pitchFamily="34" charset="0"/>
              </a:rPr>
              <a:t>El empleo </a:t>
            </a:r>
            <a:r>
              <a:rPr lang="es-MX" sz="2400" dirty="0">
                <a:latin typeface="Arial" pitchFamily="34" charset="0"/>
                <a:cs typeface="Arial" pitchFamily="34" charset="0"/>
              </a:rPr>
              <a:t>en las organizaciones debe ser </a:t>
            </a:r>
            <a:r>
              <a:rPr lang="es-MX" sz="2400" dirty="0" smtClean="0">
                <a:latin typeface="Arial" pitchFamily="34" charset="0"/>
                <a:cs typeface="Arial" pitchFamily="34" charset="0"/>
              </a:rPr>
              <a:t>una carrera </a:t>
            </a:r>
            <a:r>
              <a:rPr lang="es-MX" sz="2400" dirty="0">
                <a:latin typeface="Arial" pitchFamily="34" charset="0"/>
                <a:cs typeface="Arial" pitchFamily="34" charset="0"/>
              </a:rPr>
              <a:t>para que los miembros se </a:t>
            </a:r>
            <a:r>
              <a:rPr lang="es-MX" sz="2400" dirty="0" smtClean="0">
                <a:latin typeface="Arial" pitchFamily="34" charset="0"/>
                <a:cs typeface="Arial" pitchFamily="34" charset="0"/>
              </a:rPr>
              <a:t>desarrollen y </a:t>
            </a:r>
            <a:r>
              <a:rPr lang="es-MX" sz="2400" dirty="0">
                <a:latin typeface="Arial" pitchFamily="34" charset="0"/>
                <a:cs typeface="Arial" pitchFamily="34" charset="0"/>
              </a:rPr>
              <a:t>asciendan por méritos y antigüedad. </a:t>
            </a:r>
            <a:endParaRPr lang="es-MX" sz="2400" dirty="0" smtClean="0">
              <a:latin typeface="Arial" pitchFamily="34" charset="0"/>
              <a:cs typeface="Arial" pitchFamily="34" charset="0"/>
            </a:endParaRPr>
          </a:p>
        </p:txBody>
      </p:sp>
      <p:pic>
        <p:nvPicPr>
          <p:cNvPr id="4" name="Imagen 3"/>
          <p:cNvPicPr>
            <a:picLocks noChangeAspect="1"/>
          </p:cNvPicPr>
          <p:nvPr/>
        </p:nvPicPr>
        <p:blipFill>
          <a:blip r:embed="rId2"/>
          <a:stretch>
            <a:fillRect/>
          </a:stretch>
        </p:blipFill>
        <p:spPr>
          <a:xfrm>
            <a:off x="2987824" y="1487287"/>
            <a:ext cx="4464496" cy="3344062"/>
          </a:xfrm>
          <a:prstGeom prst="rect">
            <a:avLst/>
          </a:prstGeom>
        </p:spPr>
      </p:pic>
      <p:sp>
        <p:nvSpPr>
          <p:cNvPr id="6" name="1 Título"/>
          <p:cNvSpPr txBox="1">
            <a:spLocks/>
          </p:cNvSpPr>
          <p:nvPr/>
        </p:nvSpPr>
        <p:spPr>
          <a:xfrm>
            <a:off x="1844080" y="116632"/>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Calificación técnica y seguridad en el trabajo</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1667485421"/>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653136"/>
            <a:ext cx="7139136" cy="1728192"/>
          </a:xfrm>
        </p:spPr>
        <p:txBody>
          <a:bodyPr>
            <a:normAutofit/>
          </a:bodyPr>
          <a:lstStyle/>
          <a:p>
            <a:pPr marL="0" indent="0" algn="ctr">
              <a:buNone/>
            </a:pPr>
            <a:r>
              <a:rPr lang="es-MX" sz="2400" dirty="0">
                <a:latin typeface="Arial" pitchFamily="34" charset="0"/>
                <a:cs typeface="Arial" pitchFamily="34" charset="0"/>
              </a:rPr>
              <a:t>Debe existir una clara diferencia entre </a:t>
            </a:r>
            <a:r>
              <a:rPr lang="es-MX" sz="2400" dirty="0" smtClean="0">
                <a:latin typeface="Arial" pitchFamily="34" charset="0"/>
                <a:cs typeface="Arial" pitchFamily="34" charset="0"/>
              </a:rPr>
              <a:t>los ingresos </a:t>
            </a:r>
            <a:r>
              <a:rPr lang="es-MX" sz="2400" dirty="0">
                <a:latin typeface="Arial" pitchFamily="34" charset="0"/>
                <a:cs typeface="Arial" pitchFamily="34" charset="0"/>
              </a:rPr>
              <a:t>de los </a:t>
            </a:r>
            <a:r>
              <a:rPr lang="es-MX" sz="2400" dirty="0" smtClean="0">
                <a:latin typeface="Arial" pitchFamily="34" charset="0"/>
                <a:cs typeface="Arial" pitchFamily="34" charset="0"/>
              </a:rPr>
              <a:t>miembros de la Burocracia </a:t>
            </a:r>
            <a:r>
              <a:rPr lang="es-MX" sz="2400" dirty="0">
                <a:latin typeface="Arial" pitchFamily="34" charset="0"/>
                <a:cs typeface="Arial" pitchFamily="34" charset="0"/>
              </a:rPr>
              <a:t>debido a </a:t>
            </a:r>
            <a:r>
              <a:rPr lang="es-MX" sz="2400" dirty="0" smtClean="0">
                <a:latin typeface="Arial" pitchFamily="34" charset="0"/>
                <a:cs typeface="Arial" pitchFamily="34" charset="0"/>
              </a:rPr>
              <a:t>fortuna privada y los </a:t>
            </a:r>
            <a:r>
              <a:rPr lang="es-MX" sz="2400" dirty="0">
                <a:latin typeface="Arial" pitchFamily="34" charset="0"/>
                <a:cs typeface="Arial" pitchFamily="34" charset="0"/>
              </a:rPr>
              <a:t>ingresos otorgados por su </a:t>
            </a:r>
            <a:r>
              <a:rPr lang="es-MX" sz="2400" dirty="0" smtClean="0">
                <a:latin typeface="Arial" pitchFamily="34" charset="0"/>
                <a:cs typeface="Arial" pitchFamily="34" charset="0"/>
              </a:rPr>
              <a:t>trabajo en </a:t>
            </a:r>
            <a:r>
              <a:rPr lang="es-MX" sz="2400" dirty="0">
                <a:latin typeface="Arial" pitchFamily="34" charset="0"/>
                <a:cs typeface="Arial" pitchFamily="34" charset="0"/>
              </a:rPr>
              <a:t>la organización.</a:t>
            </a:r>
          </a:p>
          <a:p>
            <a:endParaRPr lang="es-MX" sz="2800" dirty="0">
              <a:latin typeface="Arial" pitchFamily="34" charset="0"/>
              <a:cs typeface="Arial" pitchFamily="34" charset="0"/>
            </a:endParaRPr>
          </a:p>
        </p:txBody>
      </p:sp>
      <p:pic>
        <p:nvPicPr>
          <p:cNvPr id="4" name="Imagen 3"/>
          <p:cNvPicPr>
            <a:picLocks noChangeAspect="1"/>
          </p:cNvPicPr>
          <p:nvPr/>
        </p:nvPicPr>
        <p:blipFill>
          <a:blip r:embed="rId2"/>
          <a:stretch>
            <a:fillRect/>
          </a:stretch>
        </p:blipFill>
        <p:spPr>
          <a:xfrm>
            <a:off x="2436862" y="1484784"/>
            <a:ext cx="5375498" cy="3013537"/>
          </a:xfrm>
          <a:prstGeom prst="rect">
            <a:avLst/>
          </a:prstGeom>
        </p:spPr>
      </p:pic>
      <p:sp>
        <p:nvSpPr>
          <p:cNvPr id="5" name="1 Título"/>
          <p:cNvSpPr txBox="1">
            <a:spLocks/>
          </p:cNvSpPr>
          <p:nvPr/>
        </p:nvSpPr>
        <p:spPr>
          <a:xfrm>
            <a:off x="1844080" y="116632"/>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Evita la corrupción</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985251071"/>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MX" b="1" dirty="0">
                <a:latin typeface="Arial" pitchFamily="34" charset="0"/>
                <a:cs typeface="Arial" pitchFamily="34" charset="0"/>
              </a:rPr>
              <a:t>Concepto </a:t>
            </a:r>
            <a:r>
              <a:rPr lang="es-MX" b="1" dirty="0" smtClean="0">
                <a:latin typeface="Arial" pitchFamily="34" charset="0"/>
                <a:cs typeface="Arial" pitchFamily="34" charset="0"/>
              </a:rPr>
              <a:t>y Clasificación</a:t>
            </a:r>
            <a:r>
              <a:rPr lang="es-MX" b="1" dirty="0">
                <a:latin typeface="Arial" pitchFamily="34" charset="0"/>
                <a:cs typeface="Arial" pitchFamily="34" charset="0"/>
              </a:rPr>
              <a:t/>
            </a:r>
            <a:br>
              <a:rPr lang="es-MX" b="1" dirty="0">
                <a:latin typeface="Arial" pitchFamily="34" charset="0"/>
                <a:cs typeface="Arial" pitchFamily="34" charset="0"/>
              </a:rPr>
            </a:br>
            <a:r>
              <a:rPr lang="es-MX" b="1" dirty="0">
                <a:latin typeface="Arial" pitchFamily="34" charset="0"/>
                <a:cs typeface="Arial" pitchFamily="34" charset="0"/>
              </a:rPr>
              <a:t> </a:t>
            </a:r>
            <a:r>
              <a:rPr lang="es-MX" b="1" dirty="0" smtClean="0">
                <a:latin typeface="Arial" pitchFamily="34" charset="0"/>
                <a:cs typeface="Arial" pitchFamily="34" charset="0"/>
              </a:rPr>
              <a:t>de la Autoridad</a:t>
            </a:r>
            <a:endParaRPr lang="es-MX" b="1" dirty="0">
              <a:latin typeface="Arial" pitchFamily="34" charset="0"/>
              <a:cs typeface="Arial" pitchFamily="34" charset="0"/>
            </a:endParaRPr>
          </a:p>
        </p:txBody>
      </p:sp>
      <p:sp>
        <p:nvSpPr>
          <p:cNvPr id="3" name="2 Marcador de contenido"/>
          <p:cNvSpPr>
            <a:spLocks noGrp="1"/>
          </p:cNvSpPr>
          <p:nvPr>
            <p:ph idx="1"/>
          </p:nvPr>
        </p:nvSpPr>
        <p:spPr>
          <a:xfrm>
            <a:off x="1691680" y="1600200"/>
            <a:ext cx="7200800" cy="4853136"/>
          </a:xfrm>
        </p:spPr>
        <p:txBody>
          <a:bodyPr>
            <a:normAutofit lnSpcReduction="10000"/>
          </a:bodyPr>
          <a:lstStyle/>
          <a:p>
            <a:pPr algn="just"/>
            <a:r>
              <a:rPr lang="es-MX" dirty="0">
                <a:latin typeface="Arial" pitchFamily="34" charset="0"/>
                <a:cs typeface="Arial" pitchFamily="34" charset="0"/>
              </a:rPr>
              <a:t>Weber utiliza los vocablos poder, autoridad y dominio como </a:t>
            </a:r>
            <a:r>
              <a:rPr lang="es-MX" dirty="0" smtClean="0">
                <a:latin typeface="Arial" pitchFamily="34" charset="0"/>
                <a:cs typeface="Arial" pitchFamily="34" charset="0"/>
              </a:rPr>
              <a:t>sinónimos.</a:t>
            </a:r>
            <a:endParaRPr lang="es-MX" sz="1400" dirty="0">
              <a:latin typeface="Arial" pitchFamily="34" charset="0"/>
              <a:cs typeface="Arial" pitchFamily="34" charset="0"/>
            </a:endParaRPr>
          </a:p>
          <a:p>
            <a:pPr marL="0" indent="0" algn="just">
              <a:buNone/>
            </a:pPr>
            <a:endParaRPr lang="es-MX" sz="1500" dirty="0" smtClean="0">
              <a:latin typeface="Arial" pitchFamily="34" charset="0"/>
              <a:cs typeface="Arial" pitchFamily="34" charset="0"/>
            </a:endParaRPr>
          </a:p>
          <a:p>
            <a:pPr algn="just"/>
            <a:r>
              <a:rPr lang="es-MX" dirty="0" smtClean="0">
                <a:latin typeface="Arial" pitchFamily="34" charset="0"/>
                <a:cs typeface="Arial" pitchFamily="34" charset="0"/>
              </a:rPr>
              <a:t>Define la Autoridad como la posibilidad de imponer la voluntad de una persona sobre el comportamiento de otras.</a:t>
            </a:r>
          </a:p>
          <a:p>
            <a:pPr marL="0" indent="0" algn="just">
              <a:buNone/>
            </a:pPr>
            <a:endParaRPr lang="es-MX" sz="1500" dirty="0" smtClean="0">
              <a:latin typeface="Arial" pitchFamily="34" charset="0"/>
              <a:cs typeface="Arial" pitchFamily="34" charset="0"/>
            </a:endParaRPr>
          </a:p>
          <a:p>
            <a:pPr algn="just"/>
            <a:r>
              <a:rPr lang="es-MX" dirty="0" smtClean="0">
                <a:latin typeface="Arial" pitchFamily="34" charset="0"/>
                <a:cs typeface="Arial" pitchFamily="34" charset="0"/>
              </a:rPr>
              <a:t>Weber clasificó a la autoridad en legal, carismática y tradicional.</a:t>
            </a:r>
          </a:p>
        </p:txBody>
      </p:sp>
    </p:spTree>
    <p:extLst>
      <p:ext uri="{BB962C8B-B14F-4D97-AF65-F5344CB8AC3E}">
        <p14:creationId xmlns="" xmlns:p14="http://schemas.microsoft.com/office/powerpoint/2010/main" val="75187241"/>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74638"/>
            <a:ext cx="7344816" cy="1143000"/>
          </a:xfrm>
        </p:spPr>
        <p:txBody>
          <a:bodyPr>
            <a:normAutofit/>
          </a:bodyPr>
          <a:lstStyle/>
          <a:p>
            <a:pPr algn="ctr"/>
            <a:r>
              <a:rPr lang="es-MX" b="1" dirty="0">
                <a:latin typeface="Arial" pitchFamily="34" charset="0"/>
                <a:cs typeface="Arial" pitchFamily="34" charset="0"/>
              </a:rPr>
              <a:t>Autoridad L</a:t>
            </a:r>
            <a:r>
              <a:rPr lang="es-MX" b="1" dirty="0" smtClean="0">
                <a:latin typeface="Arial" pitchFamily="34" charset="0"/>
                <a:cs typeface="Arial" pitchFamily="34" charset="0"/>
              </a:rPr>
              <a:t>egal – Racional</a:t>
            </a:r>
            <a:endParaRPr lang="es-MX" sz="2800" b="1" dirty="0">
              <a:latin typeface="Arial" pitchFamily="34" charset="0"/>
              <a:cs typeface="Arial" pitchFamily="34" charset="0"/>
            </a:endParaRPr>
          </a:p>
        </p:txBody>
      </p:sp>
      <p:sp>
        <p:nvSpPr>
          <p:cNvPr id="3" name="2 Marcador de contenido"/>
          <p:cNvSpPr>
            <a:spLocks noGrp="1"/>
          </p:cNvSpPr>
          <p:nvPr>
            <p:ph idx="1"/>
          </p:nvPr>
        </p:nvSpPr>
        <p:spPr>
          <a:xfrm>
            <a:off x="1571604" y="1417638"/>
            <a:ext cx="7320876" cy="4848274"/>
          </a:xfrm>
        </p:spPr>
        <p:txBody>
          <a:bodyPr>
            <a:noAutofit/>
          </a:bodyPr>
          <a:lstStyle/>
          <a:p>
            <a:pPr marL="0" indent="0" algn="just">
              <a:buNone/>
            </a:pPr>
            <a:r>
              <a:rPr lang="es-MX" sz="2800" b="1" dirty="0">
                <a:latin typeface="Arial" pitchFamily="34" charset="0"/>
                <a:cs typeface="Arial" pitchFamily="34" charset="0"/>
              </a:rPr>
              <a:t>Tiene origen en el orden establecido. El pueblo obedece las leyes porque considera que se establecieron mediante un procedimiento </a:t>
            </a:r>
            <a:r>
              <a:rPr lang="es-MX" sz="2800" b="1" dirty="0" smtClean="0">
                <a:latin typeface="Arial" pitchFamily="34" charset="0"/>
                <a:cs typeface="Arial" pitchFamily="34" charset="0"/>
              </a:rPr>
              <a:t>correcto. </a:t>
            </a:r>
          </a:p>
          <a:p>
            <a:pPr marL="0" indent="0" algn="just">
              <a:buNone/>
            </a:pPr>
            <a:endParaRPr lang="es-MX" sz="2800" b="1" dirty="0">
              <a:latin typeface="Arial" pitchFamily="34" charset="0"/>
              <a:cs typeface="Arial" pitchFamily="34" charset="0"/>
            </a:endParaRPr>
          </a:p>
          <a:p>
            <a:pPr marL="0" indent="0" algn="just">
              <a:buNone/>
            </a:pPr>
            <a:r>
              <a:rPr lang="es-MX" sz="2800" dirty="0" smtClean="0">
                <a:latin typeface="Arial" pitchFamily="34" charset="0"/>
                <a:cs typeface="Arial" pitchFamily="34" charset="0"/>
              </a:rPr>
              <a:t>Considera que la fuente mas importante de la autoridad en las organizaciones administrativas es de tipo legal, pues todas por definición, tienen un orden establecido y reglas generales formuladas sin considerar a las personas.</a:t>
            </a:r>
          </a:p>
        </p:txBody>
      </p:sp>
    </p:spTree>
    <p:extLst>
      <p:ext uri="{BB962C8B-B14F-4D97-AF65-F5344CB8AC3E}">
        <p14:creationId xmlns="" xmlns:p14="http://schemas.microsoft.com/office/powerpoint/2010/main" val="1485084878"/>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332656"/>
            <a:ext cx="7149480" cy="796950"/>
          </a:xfrm>
        </p:spPr>
        <p:txBody>
          <a:bodyPr>
            <a:normAutofit/>
          </a:bodyPr>
          <a:lstStyle/>
          <a:p>
            <a:pPr algn="ctr"/>
            <a:r>
              <a:rPr lang="es-MX" b="1" dirty="0">
                <a:latin typeface="Arial" pitchFamily="34" charset="0"/>
                <a:cs typeface="Arial" pitchFamily="34" charset="0"/>
              </a:rPr>
              <a:t>Autoridad </a:t>
            </a:r>
            <a:r>
              <a:rPr lang="es-MX" b="1" dirty="0" smtClean="0">
                <a:latin typeface="Arial" pitchFamily="34" charset="0"/>
                <a:cs typeface="Arial" pitchFamily="34" charset="0"/>
              </a:rPr>
              <a:t>Carismática </a:t>
            </a:r>
            <a:endParaRPr lang="es-MX" b="1" dirty="0">
              <a:latin typeface="Arial" pitchFamily="34" charset="0"/>
              <a:cs typeface="Arial" pitchFamily="34" charset="0"/>
            </a:endParaRPr>
          </a:p>
        </p:txBody>
      </p:sp>
      <p:sp>
        <p:nvSpPr>
          <p:cNvPr id="3" name="2 Marcador de contenido"/>
          <p:cNvSpPr>
            <a:spLocks noGrp="1"/>
          </p:cNvSpPr>
          <p:nvPr>
            <p:ph idx="1"/>
          </p:nvPr>
        </p:nvSpPr>
        <p:spPr>
          <a:xfrm>
            <a:off x="1331640" y="4941168"/>
            <a:ext cx="7560840" cy="1512168"/>
          </a:xfrm>
        </p:spPr>
        <p:txBody>
          <a:bodyPr>
            <a:normAutofit fontScale="92500"/>
          </a:bodyPr>
          <a:lstStyle/>
          <a:p>
            <a:pPr marL="0" indent="0" algn="ctr">
              <a:buNone/>
            </a:pPr>
            <a:r>
              <a:rPr lang="es-MX" sz="2800" dirty="0">
                <a:latin typeface="Arial" pitchFamily="34" charset="0"/>
                <a:cs typeface="Arial" pitchFamily="34" charset="0"/>
              </a:rPr>
              <a:t>Literalmente, </a:t>
            </a:r>
            <a:r>
              <a:rPr lang="es-MX" sz="2800" dirty="0" smtClean="0">
                <a:latin typeface="Arial" pitchFamily="34" charset="0"/>
                <a:cs typeface="Arial" pitchFamily="34" charset="0"/>
              </a:rPr>
              <a:t>Carisma </a:t>
            </a:r>
            <a:r>
              <a:rPr lang="es-MX" sz="2800" dirty="0">
                <a:latin typeface="Arial" pitchFamily="34" charset="0"/>
                <a:cs typeface="Arial" pitchFamily="34" charset="0"/>
              </a:rPr>
              <a:t>significa gracia especial dada por la naturaleza a alguien; también es una característica personal para influir sobre otros.  </a:t>
            </a:r>
          </a:p>
          <a:p>
            <a:endParaRPr lang="es-MX" dirty="0">
              <a:latin typeface="Arial" pitchFamily="34" charset="0"/>
              <a:cs typeface="Arial" pitchFamily="34" charset="0"/>
            </a:endParaRPr>
          </a:p>
        </p:txBody>
      </p:sp>
      <p:pic>
        <p:nvPicPr>
          <p:cNvPr id="4" name="Imagen 3"/>
          <p:cNvPicPr>
            <a:picLocks noChangeAspect="1"/>
          </p:cNvPicPr>
          <p:nvPr/>
        </p:nvPicPr>
        <p:blipFill>
          <a:blip r:embed="rId2"/>
          <a:stretch>
            <a:fillRect/>
          </a:stretch>
        </p:blipFill>
        <p:spPr>
          <a:xfrm>
            <a:off x="2251605" y="1129606"/>
            <a:ext cx="5848776" cy="3811562"/>
          </a:xfrm>
          <a:prstGeom prst="rect">
            <a:avLst/>
          </a:prstGeom>
        </p:spPr>
      </p:pic>
    </p:spTree>
    <p:extLst>
      <p:ext uri="{BB962C8B-B14F-4D97-AF65-F5344CB8AC3E}">
        <p14:creationId xmlns="" xmlns:p14="http://schemas.microsoft.com/office/powerpoint/2010/main" val="40752106"/>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332656"/>
            <a:ext cx="7149480" cy="796950"/>
          </a:xfrm>
        </p:spPr>
        <p:txBody>
          <a:bodyPr>
            <a:normAutofit/>
          </a:bodyPr>
          <a:lstStyle/>
          <a:p>
            <a:pPr algn="ctr"/>
            <a:r>
              <a:rPr lang="es-MX" b="1" dirty="0">
                <a:latin typeface="Arial" pitchFamily="34" charset="0"/>
                <a:cs typeface="Arial" pitchFamily="34" charset="0"/>
              </a:rPr>
              <a:t>Autoridad </a:t>
            </a:r>
            <a:r>
              <a:rPr lang="es-MX" b="1" dirty="0" smtClean="0">
                <a:latin typeface="Arial" pitchFamily="34" charset="0"/>
                <a:cs typeface="Arial" pitchFamily="34" charset="0"/>
              </a:rPr>
              <a:t>Carismática </a:t>
            </a:r>
            <a:endParaRPr lang="es-MX" b="1" dirty="0">
              <a:latin typeface="Arial" pitchFamily="34" charset="0"/>
              <a:cs typeface="Arial" pitchFamily="34" charset="0"/>
            </a:endParaRPr>
          </a:p>
        </p:txBody>
      </p:sp>
      <p:sp>
        <p:nvSpPr>
          <p:cNvPr id="3" name="2 Marcador de contenido"/>
          <p:cNvSpPr>
            <a:spLocks noGrp="1"/>
          </p:cNvSpPr>
          <p:nvPr>
            <p:ph idx="1"/>
          </p:nvPr>
        </p:nvSpPr>
        <p:spPr>
          <a:xfrm>
            <a:off x="1547664" y="1800200"/>
            <a:ext cx="7344816" cy="5661248"/>
          </a:xfrm>
        </p:spPr>
        <p:txBody>
          <a:bodyPr>
            <a:normAutofit/>
          </a:bodyPr>
          <a:lstStyle/>
          <a:p>
            <a:pPr marL="0" indent="0" algn="just">
              <a:buNone/>
            </a:pPr>
            <a:r>
              <a:rPr lang="es-MX" sz="2400" dirty="0" smtClean="0">
                <a:latin typeface="Arial" pitchFamily="34" charset="0"/>
                <a:cs typeface="Arial" pitchFamily="34" charset="0"/>
              </a:rPr>
              <a:t>Según Weber, hay ciertos rasgos psicológicos que distinguen a las personas en razón de su liderazgo, los cuales tienen su origen en la naturaleza fisiológica del individuo; sin embargo, reconoce que estos rasgos también son valorados objetiva, ética y estéticamente por los adeptos a un individuo y en consecuencia su liderazgo también radica en el reconocimiento de los demás, ya sea por meros aspectos psicológicos, administrativos o por sus méritos.</a:t>
            </a:r>
            <a:endParaRPr lang="es-MX" sz="2400" dirty="0">
              <a:latin typeface="Arial" pitchFamily="34" charset="0"/>
              <a:cs typeface="Arial" pitchFamily="34" charset="0"/>
            </a:endParaRPr>
          </a:p>
          <a:p>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1714702357"/>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274638"/>
            <a:ext cx="7488832" cy="850106"/>
          </a:xfrm>
        </p:spPr>
        <p:txBody>
          <a:bodyPr>
            <a:noAutofit/>
          </a:bodyPr>
          <a:lstStyle/>
          <a:p>
            <a:pPr algn="ctr"/>
            <a:r>
              <a:rPr lang="es-MX" sz="4000" b="1" dirty="0">
                <a:latin typeface="Arial" pitchFamily="34" charset="0"/>
                <a:cs typeface="Arial" pitchFamily="34" charset="0"/>
              </a:rPr>
              <a:t>Autoridad </a:t>
            </a:r>
            <a:r>
              <a:rPr lang="es-MX" sz="4000" b="1" dirty="0" smtClean="0">
                <a:latin typeface="Arial" pitchFamily="34" charset="0"/>
                <a:cs typeface="Arial" pitchFamily="34" charset="0"/>
              </a:rPr>
              <a:t>Tradicional </a:t>
            </a:r>
            <a:endParaRPr lang="es-MX" sz="4000" b="1" dirty="0">
              <a:latin typeface="Arial" pitchFamily="34" charset="0"/>
              <a:cs typeface="Arial" pitchFamily="34" charset="0"/>
            </a:endParaRPr>
          </a:p>
        </p:txBody>
      </p:sp>
      <p:sp>
        <p:nvSpPr>
          <p:cNvPr id="3" name="2 Marcador de contenido"/>
          <p:cNvSpPr>
            <a:spLocks noGrp="1"/>
          </p:cNvSpPr>
          <p:nvPr>
            <p:ph idx="1"/>
          </p:nvPr>
        </p:nvSpPr>
        <p:spPr>
          <a:xfrm>
            <a:off x="1115616" y="1916832"/>
            <a:ext cx="7776864" cy="5616624"/>
          </a:xfrm>
        </p:spPr>
        <p:txBody>
          <a:bodyPr>
            <a:noAutofit/>
          </a:bodyPr>
          <a:lstStyle/>
          <a:p>
            <a:pPr algn="just"/>
            <a:r>
              <a:rPr lang="es-MX" sz="2400" dirty="0">
                <a:latin typeface="Arial" pitchFamily="34" charset="0"/>
                <a:cs typeface="Arial" pitchFamily="34" charset="0"/>
              </a:rPr>
              <a:t>Este tipo de autoridad procede de la creencia en las instituciones sociales creadas por las estructuras culturales de un pueblo, </a:t>
            </a:r>
            <a:r>
              <a:rPr lang="es-MX" sz="2400" dirty="0" smtClean="0">
                <a:latin typeface="Arial" pitchFamily="34" charset="0"/>
                <a:cs typeface="Arial" pitchFamily="34" charset="0"/>
              </a:rPr>
              <a:t>comunidad u organización.</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Por ejemplo, al cura se le respeta por lo que es, independientemente de que el individuo tenga cualidades carismáticas.</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En la empresa, al jefe se le respeta por su poder legal y por la tradición cultural en que se nos educa para respetar a cualquier autoridad.</a:t>
            </a:r>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3691472885"/>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592560" y="260648"/>
            <a:ext cx="4419600" cy="6336704"/>
          </a:xfrm>
        </p:spPr>
        <p:txBody>
          <a:bodyPr>
            <a:noAutofit/>
          </a:bodyPr>
          <a:lstStyle/>
          <a:p>
            <a:pPr algn="ctr"/>
            <a:r>
              <a:rPr lang="es-MX" sz="4400" dirty="0" smtClean="0">
                <a:latin typeface="Arial" pitchFamily="34" charset="0"/>
                <a:cs typeface="Arial" pitchFamily="34" charset="0"/>
              </a:rPr>
              <a:t>Criticas</a:t>
            </a:r>
            <a:br>
              <a:rPr lang="es-MX" sz="4400" dirty="0" smtClean="0">
                <a:latin typeface="Arial" pitchFamily="34" charset="0"/>
                <a:cs typeface="Arial" pitchFamily="34" charset="0"/>
              </a:rPr>
            </a:br>
            <a:r>
              <a:rPr lang="es-MX" sz="4400" dirty="0" smtClean="0">
                <a:latin typeface="Arial" pitchFamily="34" charset="0"/>
                <a:cs typeface="Arial" pitchFamily="34" charset="0"/>
              </a:rPr>
              <a:t> a</a:t>
            </a:r>
            <a:br>
              <a:rPr lang="es-MX" sz="4400" dirty="0" smtClean="0">
                <a:latin typeface="Arial" pitchFamily="34" charset="0"/>
                <a:cs typeface="Arial" pitchFamily="34" charset="0"/>
              </a:rPr>
            </a:br>
            <a:r>
              <a:rPr lang="es-MX" sz="4400" dirty="0" smtClean="0">
                <a:latin typeface="Arial" pitchFamily="34" charset="0"/>
                <a:cs typeface="Arial" pitchFamily="34" charset="0"/>
              </a:rPr>
              <a:t> Max Weber</a:t>
            </a:r>
            <a:endParaRPr lang="es-MX" sz="4400" dirty="0">
              <a:latin typeface="Arial" pitchFamily="34" charset="0"/>
              <a:cs typeface="Arial" pitchFamily="34" charset="0"/>
            </a:endParaRPr>
          </a:p>
        </p:txBody>
      </p:sp>
      <p:sp>
        <p:nvSpPr>
          <p:cNvPr id="3" name="AutoShape 2" descr="Resultado de imagen para max web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02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652120" y="1551248"/>
            <a:ext cx="2630948" cy="30243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4165779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888232"/>
            <a:ext cx="7139136" cy="4925144"/>
          </a:xfrm>
        </p:spPr>
        <p:txBody>
          <a:bodyPr>
            <a:normAutofit/>
          </a:bodyPr>
          <a:lstStyle/>
          <a:p>
            <a:pPr marL="0" indent="0" algn="just">
              <a:buNone/>
            </a:pPr>
            <a:r>
              <a:rPr lang="es-MX" sz="2800" dirty="0">
                <a:latin typeface="Arial" pitchFamily="34" charset="0"/>
                <a:cs typeface="Arial" pitchFamily="34" charset="0"/>
              </a:rPr>
              <a:t>Aunque Weber afirma que todas las reglas de su </a:t>
            </a:r>
            <a:r>
              <a:rPr lang="es-MX" sz="2800" dirty="0" smtClean="0">
                <a:latin typeface="Arial" pitchFamily="34" charset="0"/>
                <a:cs typeface="Arial" pitchFamily="34" charset="0"/>
              </a:rPr>
              <a:t>modelo ideal </a:t>
            </a:r>
            <a:r>
              <a:rPr lang="es-MX" sz="2800" dirty="0">
                <a:latin typeface="Arial" pitchFamily="34" charset="0"/>
                <a:cs typeface="Arial" pitchFamily="34" charset="0"/>
              </a:rPr>
              <a:t>aseguran una alta eficiencia, el autor </a:t>
            </a:r>
            <a:r>
              <a:rPr lang="es-MX" sz="2800" dirty="0" smtClean="0">
                <a:latin typeface="Arial" pitchFamily="34" charset="0"/>
                <a:cs typeface="Arial" pitchFamily="34" charset="0"/>
              </a:rPr>
              <a:t>soviético Gvishiani </a:t>
            </a:r>
            <a:r>
              <a:rPr lang="es-MX" sz="2800" dirty="0">
                <a:latin typeface="Arial" pitchFamily="34" charset="0"/>
                <a:cs typeface="Arial" pitchFamily="34" charset="0"/>
              </a:rPr>
              <a:t>lo critica, ya que según el, Weber se vale de </a:t>
            </a:r>
            <a:r>
              <a:rPr lang="es-MX" sz="2800" dirty="0" smtClean="0">
                <a:latin typeface="Arial" pitchFamily="34" charset="0"/>
                <a:cs typeface="Arial" pitchFamily="34" charset="0"/>
              </a:rPr>
              <a:t>los mismos </a:t>
            </a:r>
            <a:r>
              <a:rPr lang="es-MX" sz="2800" dirty="0">
                <a:latin typeface="Arial" pitchFamily="34" charset="0"/>
                <a:cs typeface="Arial" pitchFamily="34" charset="0"/>
              </a:rPr>
              <a:t>argumentos que los taylorianos en defensa de </a:t>
            </a:r>
            <a:r>
              <a:rPr lang="es-MX" sz="2800" dirty="0" smtClean="0">
                <a:latin typeface="Arial" pitchFamily="34" charset="0"/>
                <a:cs typeface="Arial" pitchFamily="34" charset="0"/>
              </a:rPr>
              <a:t>la “Administración </a:t>
            </a:r>
            <a:r>
              <a:rPr lang="es-MX" sz="2800" dirty="0">
                <a:latin typeface="Arial" pitchFamily="34" charset="0"/>
                <a:cs typeface="Arial" pitchFamily="34" charset="0"/>
              </a:rPr>
              <a:t>C</a:t>
            </a:r>
            <a:r>
              <a:rPr lang="es-MX" sz="2800" dirty="0" smtClean="0">
                <a:latin typeface="Arial" pitchFamily="34" charset="0"/>
                <a:cs typeface="Arial" pitchFamily="34" charset="0"/>
              </a:rPr>
              <a:t>ientífica</a:t>
            </a:r>
            <a:r>
              <a:rPr lang="es-MX" sz="2800" dirty="0">
                <a:latin typeface="Arial" pitchFamily="34" charset="0"/>
                <a:cs typeface="Arial" pitchFamily="34" charset="0"/>
              </a:rPr>
              <a:t>”. </a:t>
            </a:r>
          </a:p>
        </p:txBody>
      </p:sp>
      <p:sp>
        <p:nvSpPr>
          <p:cNvPr id="4" name="1 Título"/>
          <p:cNvSpPr txBox="1">
            <a:spLocks/>
          </p:cNvSpPr>
          <p:nvPr/>
        </p:nvSpPr>
        <p:spPr>
          <a:xfrm>
            <a:off x="1844080" y="116632"/>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Análisis Critico</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3994503645"/>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8820" y="1744216"/>
            <a:ext cx="7560840" cy="4925144"/>
          </a:xfrm>
        </p:spPr>
        <p:txBody>
          <a:bodyPr>
            <a:noAutofit/>
          </a:bodyPr>
          <a:lstStyle/>
          <a:p>
            <a:pPr algn="just"/>
            <a:r>
              <a:rPr lang="es-MX" sz="2400" dirty="0" smtClean="0">
                <a:latin typeface="Arial" pitchFamily="34" charset="0"/>
                <a:cs typeface="Arial" pitchFamily="34" charset="0"/>
              </a:rPr>
              <a:t>Sin embargo, Weber sostiene que “en la medida en que un organismo se aproxime a su modelo ideal, mejora su eficiencia. </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Por el contrario, si todos los miembros adoptan lo que para ellos es racional, su trabajo resulta incoordinable y habrá ineficacia, por lo que surge la necesidad de la disciplina. </a:t>
            </a:r>
            <a:endParaRPr lang="es-MX" sz="2400" dirty="0">
              <a:latin typeface="Arial" pitchFamily="34" charset="0"/>
              <a:cs typeface="Arial" pitchFamily="34" charset="0"/>
            </a:endParaRPr>
          </a:p>
        </p:txBody>
      </p:sp>
      <p:sp>
        <p:nvSpPr>
          <p:cNvPr id="5" name="1 Título"/>
          <p:cNvSpPr txBox="1">
            <a:spLocks/>
          </p:cNvSpPr>
          <p:nvPr/>
        </p:nvSpPr>
        <p:spPr>
          <a:xfrm>
            <a:off x="1844080" y="116632"/>
            <a:ext cx="699512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6A221D"/>
                </a:solidFill>
                <a:effectLst>
                  <a:outerShdw blurRad="38100" dist="38100" dir="2700000" algn="tl">
                    <a:srgbClr val="000000">
                      <a:alpha val="43137"/>
                    </a:srgbClr>
                  </a:outerShdw>
                </a:effectLst>
                <a:latin typeface="Berlin Sans FB" panose="020E0602020502020306" pitchFamily="34" charset="0"/>
                <a:ea typeface="+mj-ea"/>
                <a:cs typeface="+mj-cs"/>
              </a:defRPr>
            </a:lvl1pPr>
          </a:lstStyle>
          <a:p>
            <a:r>
              <a:rPr lang="es-MX" sz="3200" b="1" dirty="0" smtClean="0">
                <a:latin typeface="Arial" pitchFamily="34" charset="0"/>
                <a:cs typeface="Arial" pitchFamily="34" charset="0"/>
              </a:rPr>
              <a:t>Análisis Critico</a:t>
            </a:r>
            <a:endParaRPr lang="es-MX" sz="3200" b="1" dirty="0">
              <a:latin typeface="Arial" pitchFamily="34" charset="0"/>
              <a:cs typeface="Arial" pitchFamily="34" charset="0"/>
            </a:endParaRPr>
          </a:p>
        </p:txBody>
      </p:sp>
    </p:spTree>
    <p:extLst>
      <p:ext uri="{BB962C8B-B14F-4D97-AF65-F5344CB8AC3E}">
        <p14:creationId xmlns="" xmlns:p14="http://schemas.microsoft.com/office/powerpoint/2010/main" val="2114596139"/>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2132856"/>
            <a:ext cx="2964838" cy="3168352"/>
          </a:xfrm>
        </p:spPr>
        <p:txBody>
          <a:bodyPr>
            <a:normAutofit lnSpcReduction="10000"/>
          </a:bodyPr>
          <a:lstStyle/>
          <a:p>
            <a:pPr marL="0" indent="0" algn="just">
              <a:buNone/>
            </a:pPr>
            <a:r>
              <a:rPr lang="es-MX" sz="1800" dirty="0" smtClean="0">
                <a:latin typeface="Arial" pitchFamily="34" charset="0"/>
                <a:cs typeface="Arial" pitchFamily="34" charset="0"/>
              </a:rPr>
              <a:t>“La </a:t>
            </a:r>
            <a:r>
              <a:rPr lang="es-MX" sz="1800" dirty="0">
                <a:latin typeface="Arial" pitchFamily="34" charset="0"/>
                <a:cs typeface="Arial" pitchFamily="34" charset="0"/>
              </a:rPr>
              <a:t>forma ideal engendra tales condiciones sociales que </a:t>
            </a:r>
            <a:r>
              <a:rPr lang="es-MX" sz="1800" dirty="0" smtClean="0">
                <a:latin typeface="Arial" pitchFamily="34" charset="0"/>
                <a:cs typeface="Arial" pitchFamily="34" charset="0"/>
              </a:rPr>
              <a:t>obligan </a:t>
            </a:r>
            <a:r>
              <a:rPr lang="es-MX" sz="1800" dirty="0">
                <a:latin typeface="Arial" pitchFamily="34" charset="0"/>
                <a:cs typeface="Arial" pitchFamily="34" charset="0"/>
              </a:rPr>
              <a:t>a cada miembro de la organización a actuar </a:t>
            </a:r>
            <a:r>
              <a:rPr lang="es-MX" sz="1800" dirty="0" smtClean="0">
                <a:latin typeface="Arial" pitchFamily="34" charset="0"/>
                <a:cs typeface="Arial" pitchFamily="34" charset="0"/>
              </a:rPr>
              <a:t>solo </a:t>
            </a:r>
            <a:r>
              <a:rPr lang="es-MX" sz="1800" dirty="0">
                <a:latin typeface="Arial" pitchFamily="34" charset="0"/>
                <a:cs typeface="Arial" pitchFamily="34" charset="0"/>
              </a:rPr>
              <a:t>de acuerdo con los fines racionales de toda organización, independientemente de que a su juicio personal le parezca racional o irracional</a:t>
            </a:r>
            <a:r>
              <a:rPr lang="es-MX" sz="1800" dirty="0" smtClean="0">
                <a:latin typeface="Arial" pitchFamily="34" charset="0"/>
                <a:cs typeface="Arial" pitchFamily="34" charset="0"/>
              </a:rPr>
              <a:t>”.</a:t>
            </a:r>
            <a:endParaRPr lang="es-MX" sz="1800" dirty="0">
              <a:latin typeface="Arial" pitchFamily="34" charset="0"/>
              <a:cs typeface="Arial" pitchFamily="34" charset="0"/>
            </a:endParaRPr>
          </a:p>
        </p:txBody>
      </p:sp>
      <p:pic>
        <p:nvPicPr>
          <p:cNvPr id="2" name="Imagen 1"/>
          <p:cNvPicPr>
            <a:picLocks noChangeAspect="1"/>
          </p:cNvPicPr>
          <p:nvPr/>
        </p:nvPicPr>
        <p:blipFill>
          <a:blip r:embed="rId2"/>
          <a:stretch>
            <a:fillRect/>
          </a:stretch>
        </p:blipFill>
        <p:spPr>
          <a:xfrm>
            <a:off x="4080454" y="260648"/>
            <a:ext cx="5044038" cy="6264695"/>
          </a:xfrm>
          <a:prstGeom prst="rect">
            <a:avLst/>
          </a:prstGeom>
        </p:spPr>
      </p:pic>
    </p:spTree>
    <p:extLst>
      <p:ext uri="{BB962C8B-B14F-4D97-AF65-F5344CB8AC3E}">
        <p14:creationId xmlns="" xmlns:p14="http://schemas.microsoft.com/office/powerpoint/2010/main" val="1088329711"/>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404664"/>
            <a:ext cx="7077472" cy="5976664"/>
          </a:xfrm>
        </p:spPr>
        <p:txBody>
          <a:bodyPr>
            <a:normAutofit/>
          </a:bodyPr>
          <a:lstStyle/>
          <a:p>
            <a:pPr algn="just"/>
            <a:r>
              <a:rPr lang="es-MX" sz="2800" dirty="0">
                <a:latin typeface="Arial" pitchFamily="34" charset="0"/>
                <a:cs typeface="Arial" pitchFamily="34" charset="0"/>
              </a:rPr>
              <a:t>La crítica más grande que se le hace, es que siempre consideró situaciones empresariales y personales  ideales, "pero no existe lo ideal".</a:t>
            </a:r>
          </a:p>
          <a:p>
            <a:pPr marL="0" indent="0" algn="just">
              <a:buNone/>
            </a:pPr>
            <a:endParaRPr lang="es-MX" sz="1200" dirty="0">
              <a:latin typeface="Arial" pitchFamily="34" charset="0"/>
              <a:cs typeface="Arial" pitchFamily="34" charset="0"/>
            </a:endParaRPr>
          </a:p>
          <a:p>
            <a:pPr algn="just"/>
            <a:r>
              <a:rPr lang="es-MX" sz="2800" dirty="0">
                <a:latin typeface="Arial" pitchFamily="34" charset="0"/>
                <a:cs typeface="Arial" pitchFamily="34" charset="0"/>
              </a:rPr>
              <a:t>Weber reconoció la importancia de la estructura informal, pero no la incluyó en su </a:t>
            </a:r>
            <a:r>
              <a:rPr lang="es-MX" sz="2800" dirty="0" smtClean="0">
                <a:latin typeface="Arial" pitchFamily="34" charset="0"/>
                <a:cs typeface="Arial" pitchFamily="34" charset="0"/>
              </a:rPr>
              <a:t>Modelo </a:t>
            </a:r>
            <a:r>
              <a:rPr lang="es-MX" sz="2800" dirty="0">
                <a:latin typeface="Arial" pitchFamily="34" charset="0"/>
                <a:cs typeface="Arial" pitchFamily="34" charset="0"/>
              </a:rPr>
              <a:t>I</a:t>
            </a:r>
            <a:r>
              <a:rPr lang="es-MX" sz="2800" dirty="0" smtClean="0">
                <a:latin typeface="Arial" pitchFamily="34" charset="0"/>
                <a:cs typeface="Arial" pitchFamily="34" charset="0"/>
              </a:rPr>
              <a:t>deal </a:t>
            </a:r>
            <a:r>
              <a:rPr lang="es-MX" sz="2800" dirty="0">
                <a:latin typeface="Arial" pitchFamily="34" charset="0"/>
                <a:cs typeface="Arial" pitchFamily="34" charset="0"/>
              </a:rPr>
              <a:t>de B</a:t>
            </a:r>
            <a:r>
              <a:rPr lang="es-MX" sz="2800" dirty="0" smtClean="0">
                <a:latin typeface="Arial" pitchFamily="34" charset="0"/>
                <a:cs typeface="Arial" pitchFamily="34" charset="0"/>
              </a:rPr>
              <a:t>urocracia</a:t>
            </a:r>
            <a:r>
              <a:rPr lang="es-MX" sz="2800" dirty="0">
                <a:latin typeface="Arial" pitchFamily="34" charset="0"/>
                <a:cs typeface="Arial" pitchFamily="34" charset="0"/>
              </a:rPr>
              <a:t>. </a:t>
            </a:r>
            <a:endParaRPr lang="es-MX" sz="2800" dirty="0" smtClean="0">
              <a:latin typeface="Arial" pitchFamily="34" charset="0"/>
              <a:cs typeface="Arial" pitchFamily="34" charset="0"/>
            </a:endParaRPr>
          </a:p>
          <a:p>
            <a:pPr algn="just"/>
            <a:endParaRPr lang="es-MX" sz="2800" dirty="0" smtClean="0">
              <a:latin typeface="Arial" pitchFamily="34" charset="0"/>
              <a:cs typeface="Arial" pitchFamily="34" charset="0"/>
            </a:endParaRPr>
          </a:p>
          <a:p>
            <a:pPr algn="just"/>
            <a:r>
              <a:rPr lang="es-MX" sz="2800" dirty="0" smtClean="0">
                <a:latin typeface="Arial" pitchFamily="34" charset="0"/>
                <a:cs typeface="Arial" pitchFamily="34" charset="0"/>
              </a:rPr>
              <a:t>La </a:t>
            </a:r>
            <a:r>
              <a:rPr lang="es-MX" sz="2800" dirty="0">
                <a:latin typeface="Arial" pitchFamily="34" charset="0"/>
                <a:cs typeface="Arial" pitchFamily="34" charset="0"/>
              </a:rPr>
              <a:t>organización burocrática es influenciada por factores unidos al comportamiento humano que no fueron tomados en cuenta por Weber</a:t>
            </a:r>
            <a:r>
              <a:rPr lang="es-MX" sz="2800" dirty="0" smtClean="0">
                <a:latin typeface="Arial" pitchFamily="34" charset="0"/>
                <a:cs typeface="Arial" pitchFamily="34" charset="0"/>
              </a:rPr>
              <a:t>.</a:t>
            </a:r>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429024344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620688"/>
            <a:ext cx="7077472" cy="5832648"/>
          </a:xfrm>
        </p:spPr>
        <p:txBody>
          <a:bodyPr>
            <a:normAutofit/>
          </a:bodyPr>
          <a:lstStyle/>
          <a:p>
            <a:pPr algn="just"/>
            <a:endParaRPr lang="es-MX" sz="2000" dirty="0">
              <a:latin typeface="Arial" pitchFamily="34" charset="0"/>
              <a:cs typeface="Arial" pitchFamily="34" charset="0"/>
            </a:endParaRPr>
          </a:p>
          <a:p>
            <a:pPr algn="just"/>
            <a:r>
              <a:rPr lang="es-MX" sz="2800" dirty="0">
                <a:latin typeface="Arial" pitchFamily="34" charset="0"/>
                <a:cs typeface="Arial" pitchFamily="34" charset="0"/>
              </a:rPr>
              <a:t>Las distinciones de Weber entre los tipos de autoridad son exageradas.</a:t>
            </a:r>
          </a:p>
          <a:p>
            <a:pPr marL="0" indent="0" algn="just">
              <a:buNone/>
            </a:pPr>
            <a:endParaRPr lang="es-MX" sz="1100" dirty="0" smtClean="0">
              <a:latin typeface="Arial" pitchFamily="34" charset="0"/>
              <a:cs typeface="Arial" pitchFamily="34" charset="0"/>
            </a:endParaRPr>
          </a:p>
          <a:p>
            <a:pPr marL="0" indent="0" algn="just">
              <a:buNone/>
            </a:pPr>
            <a:endParaRPr lang="es-MX" sz="1100" dirty="0" smtClean="0">
              <a:latin typeface="Arial" pitchFamily="34" charset="0"/>
              <a:cs typeface="Arial" pitchFamily="34" charset="0"/>
            </a:endParaRPr>
          </a:p>
          <a:p>
            <a:pPr algn="just"/>
            <a:r>
              <a:rPr lang="es-MX" sz="2800" dirty="0" smtClean="0">
                <a:latin typeface="Arial" pitchFamily="34" charset="0"/>
                <a:cs typeface="Arial" pitchFamily="34" charset="0"/>
              </a:rPr>
              <a:t>En </a:t>
            </a:r>
            <a:r>
              <a:rPr lang="es-MX" sz="2800" dirty="0">
                <a:latin typeface="Arial" pitchFamily="34" charset="0"/>
                <a:cs typeface="Arial" pitchFamily="34" charset="0"/>
              </a:rPr>
              <a:t>la organización además de relaciones formales, se producen </a:t>
            </a:r>
            <a:r>
              <a:rPr lang="es-MX" sz="2800" dirty="0" smtClean="0">
                <a:latin typeface="Arial" pitchFamily="34" charset="0"/>
                <a:cs typeface="Arial" pitchFamily="34" charset="0"/>
              </a:rPr>
              <a:t>relaciones informales, espontáneas. Ambos tipos de relaciones se superponen e incluso llegan a contraponerse ocasionando caos.</a:t>
            </a:r>
          </a:p>
          <a:p>
            <a:pPr algn="just"/>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353344828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340768"/>
            <a:ext cx="6984776" cy="5544616"/>
          </a:xfrm>
        </p:spPr>
        <p:txBody>
          <a:bodyPr>
            <a:noAutofit/>
          </a:bodyPr>
          <a:lstStyle/>
          <a:p>
            <a:pPr algn="just"/>
            <a:r>
              <a:rPr lang="es-MX" sz="2400" dirty="0" smtClean="0">
                <a:latin typeface="Arial" pitchFamily="34" charset="0"/>
                <a:cs typeface="Arial" pitchFamily="34" charset="0"/>
              </a:rPr>
              <a:t>Weber analizo la burocracia desde un punto de vista puramente mecánico y no político, preocupándose por mostrar como se establecen y se obedecen las normas y las leyes.</a:t>
            </a:r>
            <a:r>
              <a:rPr lang="es-MX" sz="2400" dirty="0">
                <a:latin typeface="Arial" pitchFamily="34" charset="0"/>
                <a:cs typeface="Arial" pitchFamily="34" charset="0"/>
              </a:rPr>
              <a:t> </a:t>
            </a:r>
            <a:endParaRPr lang="es-MX" sz="2400" dirty="0" smtClean="0">
              <a:latin typeface="Arial" pitchFamily="34" charset="0"/>
              <a:cs typeface="Arial" pitchFamily="34" charset="0"/>
            </a:endParaRPr>
          </a:p>
          <a:p>
            <a:pPr marL="0" indent="0" algn="just">
              <a:buNone/>
            </a:pPr>
            <a:endParaRPr lang="es-MX" sz="1200" dirty="0" smtClean="0">
              <a:latin typeface="Arial" pitchFamily="34" charset="0"/>
              <a:cs typeface="Arial" pitchFamily="34" charset="0"/>
            </a:endParaRPr>
          </a:p>
          <a:p>
            <a:pPr algn="just"/>
            <a:r>
              <a:rPr lang="es-MX" sz="2400" dirty="0" smtClean="0">
                <a:latin typeface="Arial" pitchFamily="34" charset="0"/>
                <a:cs typeface="Arial" pitchFamily="34" charset="0"/>
              </a:rPr>
              <a:t>Weber no considero los aspectos subjetivos e informales de la aceptación de esas normas y la legitimación de la autoridad, ni la reacción formal de la organización ante la falta de consentimiento de los subordinados.</a:t>
            </a:r>
          </a:p>
        </p:txBody>
      </p:sp>
    </p:spTree>
    <p:extLst>
      <p:ext uri="{BB962C8B-B14F-4D97-AF65-F5344CB8AC3E}">
        <p14:creationId xmlns="" xmlns:p14="http://schemas.microsoft.com/office/powerpoint/2010/main" val="99737367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836712"/>
            <a:ext cx="6923112" cy="5361459"/>
          </a:xfrm>
        </p:spPr>
        <p:txBody>
          <a:bodyPr>
            <a:normAutofit/>
          </a:bodyPr>
          <a:lstStyle/>
          <a:p>
            <a:pPr algn="just"/>
            <a:r>
              <a:rPr lang="es-MX" sz="2400" dirty="0">
                <a:latin typeface="Arial" pitchFamily="34" charset="0"/>
                <a:cs typeface="Arial" pitchFamily="34" charset="0"/>
              </a:rPr>
              <a:t>Con todo, la racionalidad burocrática al desconocer a las personas que participan de la organización, constituyen problemas que este tipo de organización no consigue resolver adecuadamente</a:t>
            </a:r>
            <a:r>
              <a:rPr lang="es-MX" sz="2400" dirty="0" smtClean="0">
                <a:latin typeface="Arial" pitchFamily="34" charset="0"/>
                <a:cs typeface="Arial" pitchFamily="34" charset="0"/>
              </a:rPr>
              <a:t>.</a:t>
            </a:r>
          </a:p>
          <a:p>
            <a:pPr marL="0" indent="0" algn="just">
              <a:buNone/>
            </a:pPr>
            <a:endParaRPr lang="es-MX" sz="2400" dirty="0">
              <a:latin typeface="Arial" pitchFamily="34" charset="0"/>
              <a:cs typeface="Arial" pitchFamily="34" charset="0"/>
            </a:endParaRPr>
          </a:p>
          <a:p>
            <a:pPr algn="just"/>
            <a:r>
              <a:rPr lang="es-MX" sz="2400" dirty="0">
                <a:latin typeface="Arial" pitchFamily="34" charset="0"/>
                <a:cs typeface="Arial" pitchFamily="34" charset="0"/>
              </a:rPr>
              <a:t>Podríamos decir que el modelo </a:t>
            </a:r>
            <a:r>
              <a:rPr lang="es-MX" sz="2400" dirty="0">
                <a:latin typeface="Arial" pitchFamily="34" charset="0"/>
                <a:cs typeface="Arial" pitchFamily="34" charset="0"/>
              </a:rPr>
              <a:t>Weberiano</a:t>
            </a:r>
            <a:r>
              <a:rPr lang="es-MX" sz="2400" dirty="0">
                <a:latin typeface="Arial" pitchFamily="34" charset="0"/>
                <a:cs typeface="Arial" pitchFamily="34" charset="0"/>
              </a:rPr>
              <a:t> paso a constituir el modelo ideal de burocracia y no el modelo absoluto. </a:t>
            </a:r>
          </a:p>
          <a:p>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418188149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15616" y="2130425"/>
            <a:ext cx="7776864" cy="2666727"/>
          </a:xfrm>
        </p:spPr>
        <p:txBody>
          <a:bodyPr>
            <a:normAutofit/>
          </a:bodyPr>
          <a:lstStyle/>
          <a:p>
            <a:pPr algn="ctr"/>
            <a:r>
              <a:rPr lang="es-MX" sz="4400" dirty="0" smtClean="0">
                <a:latin typeface="Arial" pitchFamily="34" charset="0"/>
                <a:cs typeface="Arial" pitchFamily="34" charset="0"/>
              </a:rPr>
              <a:t>Frases Celebres</a:t>
            </a:r>
            <a:br>
              <a:rPr lang="es-MX" sz="4400" dirty="0" smtClean="0">
                <a:latin typeface="Arial" pitchFamily="34" charset="0"/>
                <a:cs typeface="Arial" pitchFamily="34" charset="0"/>
              </a:rPr>
            </a:br>
            <a:r>
              <a:rPr lang="es-MX" sz="4400" dirty="0" smtClean="0">
                <a:latin typeface="Arial" pitchFamily="34" charset="0"/>
                <a:cs typeface="Arial" pitchFamily="34" charset="0"/>
              </a:rPr>
              <a:t>de </a:t>
            </a:r>
            <a:br>
              <a:rPr lang="es-MX" sz="4400" dirty="0" smtClean="0">
                <a:latin typeface="Arial" pitchFamily="34" charset="0"/>
                <a:cs typeface="Arial" pitchFamily="34" charset="0"/>
              </a:rPr>
            </a:br>
            <a:r>
              <a:rPr lang="es-MX" sz="5400" dirty="0" smtClean="0">
                <a:solidFill>
                  <a:schemeClr val="tx1"/>
                </a:solidFill>
                <a:latin typeface="Arial" pitchFamily="34" charset="0"/>
                <a:cs typeface="Arial" pitchFamily="34" charset="0"/>
              </a:rPr>
              <a:t>Max Weber</a:t>
            </a:r>
            <a:endParaRPr lang="es-MX" sz="4400" dirty="0">
              <a:solidFill>
                <a:schemeClr val="tx1"/>
              </a:solidFill>
              <a:latin typeface="Arial" pitchFamily="34" charset="0"/>
              <a:cs typeface="Arial" pitchFamily="34" charset="0"/>
            </a:endParaRPr>
          </a:p>
        </p:txBody>
      </p:sp>
    </p:spTree>
    <p:extLst>
      <p:ext uri="{BB962C8B-B14F-4D97-AF65-F5344CB8AC3E}">
        <p14:creationId xmlns="" xmlns:p14="http://schemas.microsoft.com/office/powerpoint/2010/main" val="175202907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692696"/>
            <a:ext cx="7272807" cy="3168352"/>
          </a:xfrm>
        </p:spPr>
        <p:txBody>
          <a:bodyPr>
            <a:noAutofit/>
          </a:bodyPr>
          <a:lstStyle/>
          <a:p>
            <a:r>
              <a:rPr lang="es-MX" sz="4000" dirty="0" smtClean="0">
                <a:latin typeface="Arial" pitchFamily="34" charset="0"/>
                <a:cs typeface="Arial" pitchFamily="34" charset="0"/>
              </a:rPr>
              <a:t>“Todos los signos meteorológicos de la economía indican un crecimiento de la no-libertad”</a:t>
            </a:r>
            <a:endParaRPr lang="es-MX" sz="4000"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829790" y="4149080"/>
            <a:ext cx="3866735" cy="21653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47969885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18734" y="332656"/>
            <a:ext cx="6995120" cy="2952328"/>
          </a:xfrm>
        </p:spPr>
        <p:txBody>
          <a:bodyPr/>
          <a:lstStyle/>
          <a:p>
            <a:pPr algn="ctr"/>
            <a:r>
              <a:rPr lang="es-MX" sz="5400" dirty="0" smtClean="0">
                <a:latin typeface="Arial" pitchFamily="34" charset="0"/>
                <a:cs typeface="Arial" pitchFamily="34" charset="0"/>
              </a:rPr>
              <a:t>“La verdad es la verdad”</a:t>
            </a:r>
            <a:endParaRPr lang="es-MX" sz="5400" dirty="0">
              <a:latin typeface="Arial" pitchFamily="34" charset="0"/>
              <a:cs typeface="Arial" pitchFamily="34" charset="0"/>
            </a:endParaRPr>
          </a:p>
        </p:txBody>
      </p:sp>
      <p:pic>
        <p:nvPicPr>
          <p:cNvPr id="4098" name="Picture 2" descr="F:\vd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972156" y="3415257"/>
            <a:ext cx="6488276" cy="311008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1498868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3" y="2276872"/>
            <a:ext cx="7776691" cy="3240360"/>
          </a:xfrm>
        </p:spPr>
        <p:txBody>
          <a:bodyPr>
            <a:noAutofit/>
          </a:bodyPr>
          <a:lstStyle/>
          <a:p>
            <a:pPr algn="ctr"/>
            <a:r>
              <a:rPr lang="es-MX" sz="4000" dirty="0" smtClean="0">
                <a:latin typeface="Arial" pitchFamily="34" charset="0"/>
                <a:cs typeface="Arial" pitchFamily="34" charset="0"/>
              </a:rPr>
              <a:t>“Quien </a:t>
            </a:r>
            <a:r>
              <a:rPr lang="es-MX" sz="4000" dirty="0">
                <a:latin typeface="Arial" pitchFamily="34" charset="0"/>
                <a:cs typeface="Arial" pitchFamily="34" charset="0"/>
              </a:rPr>
              <a:t>hace política pacta con los poderes diabólicos que acechan a todo </a:t>
            </a:r>
            <a:r>
              <a:rPr lang="es-MX" sz="4000" dirty="0" smtClean="0">
                <a:latin typeface="Arial" pitchFamily="34" charset="0"/>
                <a:cs typeface="Arial" pitchFamily="34" charset="0"/>
              </a:rPr>
              <a:t>poder”.</a:t>
            </a:r>
            <a:endParaRPr lang="es-MX" sz="4000"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588224" y="332656"/>
            <a:ext cx="2376090" cy="181211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35529949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332656"/>
            <a:ext cx="6995120" cy="2952328"/>
          </a:xfrm>
        </p:spPr>
        <p:txBody>
          <a:bodyPr>
            <a:normAutofit/>
          </a:bodyPr>
          <a:lstStyle/>
          <a:p>
            <a:pPr algn="ctr"/>
            <a:r>
              <a:rPr lang="es-MX" sz="3200" dirty="0" smtClean="0">
                <a:latin typeface="Arial" pitchFamily="34" charset="0"/>
                <a:cs typeface="Arial" pitchFamily="34" charset="0"/>
              </a:rPr>
              <a:t>“La experiencia </a:t>
            </a:r>
            <a:r>
              <a:rPr lang="es-MX" sz="3200" dirty="0">
                <a:latin typeface="Arial" pitchFamily="34" charset="0"/>
                <a:cs typeface="Arial" pitchFamily="34" charset="0"/>
              </a:rPr>
              <a:t>de la irracionalidad del mundo ha sido la fuerza conductora de todas las revoluciones </a:t>
            </a:r>
            <a:r>
              <a:rPr lang="es-MX" sz="3200" dirty="0" smtClean="0">
                <a:latin typeface="Arial" pitchFamily="34" charset="0"/>
                <a:cs typeface="Arial" pitchFamily="34" charset="0"/>
              </a:rPr>
              <a:t>religiosas”</a:t>
            </a:r>
            <a:endParaRPr lang="es-MX" sz="3200" dirty="0">
              <a:latin typeface="Arial" pitchFamily="34" charset="0"/>
              <a:cs typeface="Arial" pitchFamily="34" charset="0"/>
            </a:endParaRPr>
          </a:p>
        </p:txBody>
      </p:sp>
      <p:sp>
        <p:nvSpPr>
          <p:cNvPr id="4" name="AutoShape 4" descr="http://www.eluniverso.com/sites/default/files/styles/nota_ampliada_normal_foto/public/fotos/2013/10/20440874a.jpg"/>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2053" name="Picture 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67050" y="3284984"/>
            <a:ext cx="5619750" cy="31432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82851604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274638"/>
            <a:ext cx="7344816" cy="2074242"/>
          </a:xfrm>
        </p:spPr>
        <p:txBody>
          <a:bodyPr/>
          <a:lstStyle/>
          <a:p>
            <a:pPr algn="ctr"/>
            <a:r>
              <a:rPr lang="es-MX" sz="2800" dirty="0" smtClean="0">
                <a:latin typeface="Arial" pitchFamily="34" charset="0"/>
                <a:cs typeface="Arial" pitchFamily="34" charset="0"/>
              </a:rPr>
              <a:t>“Se </a:t>
            </a:r>
            <a:r>
              <a:rPr lang="es-MX" sz="2800" dirty="0">
                <a:latin typeface="Arial" pitchFamily="34" charset="0"/>
                <a:cs typeface="Arial" pitchFamily="34" charset="0"/>
              </a:rPr>
              <a:t>define </a:t>
            </a:r>
            <a:r>
              <a:rPr lang="es-MX" sz="2800" dirty="0" smtClean="0">
                <a:latin typeface="Arial" pitchFamily="34" charset="0"/>
                <a:cs typeface="Arial" pitchFamily="34" charset="0"/>
              </a:rPr>
              <a:t>al </a:t>
            </a:r>
            <a:r>
              <a:rPr lang="es-MX" sz="2800" dirty="0">
                <a:latin typeface="Arial" pitchFamily="34" charset="0"/>
                <a:cs typeface="Arial" pitchFamily="34" charset="0"/>
              </a:rPr>
              <a:t>E</a:t>
            </a:r>
            <a:r>
              <a:rPr lang="es-MX" sz="2800" dirty="0" smtClean="0">
                <a:latin typeface="Arial" pitchFamily="34" charset="0"/>
                <a:cs typeface="Arial" pitchFamily="34" charset="0"/>
              </a:rPr>
              <a:t>stado </a:t>
            </a:r>
            <a:r>
              <a:rPr lang="es-MX" sz="2800" dirty="0">
                <a:latin typeface="Arial" pitchFamily="34" charset="0"/>
                <a:cs typeface="Arial" pitchFamily="34" charset="0"/>
              </a:rPr>
              <a:t>como la institución que posee el monopolio legitimo de la violencia dentro de un </a:t>
            </a:r>
            <a:r>
              <a:rPr lang="es-MX" sz="2800" dirty="0" smtClean="0">
                <a:latin typeface="Arial" pitchFamily="34" charset="0"/>
                <a:cs typeface="Arial" pitchFamily="34" charset="0"/>
              </a:rPr>
              <a:t>territorio”</a:t>
            </a:r>
            <a:endParaRPr lang="es-MX" sz="2800" dirty="0">
              <a:latin typeface="Arial" pitchFamily="34" charset="0"/>
              <a:cs typeface="Arial" pitchFamily="34" charset="0"/>
            </a:endParaRPr>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044329" y="2552867"/>
            <a:ext cx="6128071" cy="39535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3682007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31293" y="1340768"/>
            <a:ext cx="3440707" cy="4392488"/>
          </a:xfrm>
        </p:spPr>
        <p:txBody>
          <a:bodyPr>
            <a:normAutofit/>
          </a:bodyPr>
          <a:lstStyle/>
          <a:p>
            <a:pPr algn="ctr"/>
            <a:r>
              <a:rPr lang="es-MX" sz="4000" dirty="0" smtClean="0">
                <a:latin typeface="Arial" pitchFamily="34" charset="0"/>
                <a:cs typeface="Arial" pitchFamily="34" charset="0"/>
              </a:rPr>
              <a:t>“El </a:t>
            </a:r>
            <a:r>
              <a:rPr lang="es-MX" sz="4000" dirty="0">
                <a:latin typeface="Arial" pitchFamily="34" charset="0"/>
                <a:cs typeface="Arial" pitchFamily="34" charset="0"/>
              </a:rPr>
              <a:t>medio decisivo de la política es la </a:t>
            </a:r>
            <a:r>
              <a:rPr lang="es-MX" sz="4000" dirty="0" smtClean="0">
                <a:latin typeface="Arial" pitchFamily="34" charset="0"/>
                <a:cs typeface="Arial" pitchFamily="34" charset="0"/>
              </a:rPr>
              <a:t>violencia”</a:t>
            </a:r>
            <a:endParaRPr lang="es-MX" sz="4000" dirty="0">
              <a:latin typeface="Arial" pitchFamily="34" charset="0"/>
              <a:cs typeface="Arial" pitchFamily="34" charset="0"/>
            </a:endParaRPr>
          </a:p>
        </p:txBody>
      </p:sp>
      <p:pic>
        <p:nvPicPr>
          <p:cNvPr id="5122" name="Picture 2" descr="https://encrypted-tbn0.gstatic.com/images?q=tbn:ANd9GcSRAVhFms4P4qXS8-MqCI1CwbONptZ_hxjrNiqChiHgiMgj_VkKJA"/>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772347" y="1700808"/>
            <a:ext cx="4048125" cy="3743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7532907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07704" y="1124744"/>
            <a:ext cx="6851104" cy="4752528"/>
          </a:xfrm>
        </p:spPr>
        <p:txBody>
          <a:bodyPr>
            <a:normAutofit/>
          </a:bodyPr>
          <a:lstStyle/>
          <a:p>
            <a:pPr marL="0" indent="0" algn="ctr">
              <a:buNone/>
            </a:pPr>
            <a:r>
              <a:rPr lang="es-MX" sz="2800" dirty="0">
                <a:latin typeface="Arial" pitchFamily="34" charset="0"/>
                <a:cs typeface="Arial" pitchFamily="34" charset="0"/>
              </a:rPr>
              <a:t>“No se puede ser al mismo tiempo hombre de acción y hombre de estudio, sin atentar contra la dignidad de una y otra profesión, sin faltar a la vocación de ambas. Pero pueden adoptarse actitudes políticas fuera de la universidad, y la posesión del saber objetivo, aunque no indispensable, es ciertamente favorable para una acción razonable</a:t>
            </a:r>
            <a:r>
              <a:rPr lang="es-MX" sz="2800" dirty="0" smtClean="0">
                <a:latin typeface="Arial" pitchFamily="34" charset="0"/>
                <a:cs typeface="Arial" pitchFamily="34" charset="0"/>
              </a:rPr>
              <a:t>”.</a:t>
            </a:r>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32089032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619672" y="1628800"/>
            <a:ext cx="7200800" cy="4824536"/>
          </a:xfrm>
        </p:spPr>
        <p:txBody>
          <a:bodyPr>
            <a:normAutofit/>
          </a:bodyPr>
          <a:lstStyle/>
          <a:p>
            <a:pPr marL="0" indent="0" algn="ctr">
              <a:buNone/>
            </a:pPr>
            <a:r>
              <a:rPr lang="es-MX" sz="2800" dirty="0" smtClean="0">
                <a:latin typeface="Arial" pitchFamily="34" charset="0"/>
                <a:cs typeface="Arial" pitchFamily="34" charset="0"/>
              </a:rPr>
              <a:t>“Sólo </a:t>
            </a:r>
            <a:r>
              <a:rPr lang="es-MX" sz="2800" dirty="0">
                <a:latin typeface="Arial" pitchFamily="34" charset="0"/>
                <a:cs typeface="Arial" pitchFamily="34" charset="0"/>
              </a:rPr>
              <a:t>quien está seguro de no quebrarse cuando el mundo se muestra demasiado estúpido o demasiado abyecto para lo que él le ofrece; sólo quien frente a todo esto es capaz de responder con un “sin embargo”; sólo un hombre de esta forma construido tiene vocación para la política”.</a:t>
            </a:r>
          </a:p>
          <a:p>
            <a:pPr algn="ctr"/>
            <a:endParaRPr lang="es-MX" sz="2800" dirty="0" smtClean="0">
              <a:latin typeface="Arial" pitchFamily="34" charset="0"/>
              <a:cs typeface="Arial" pitchFamily="34" charset="0"/>
            </a:endParaRPr>
          </a:p>
        </p:txBody>
      </p:sp>
    </p:spTree>
    <p:extLst>
      <p:ext uri="{BB962C8B-B14F-4D97-AF65-F5344CB8AC3E}">
        <p14:creationId xmlns="" xmlns:p14="http://schemas.microsoft.com/office/powerpoint/2010/main" val="3844251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59632" y="2852936"/>
            <a:ext cx="7560840" cy="1584176"/>
          </a:xfrm>
        </p:spPr>
        <p:txBody>
          <a:bodyPr>
            <a:normAutofit/>
          </a:bodyPr>
          <a:lstStyle/>
          <a:p>
            <a:pPr marL="0" indent="0" algn="ctr">
              <a:buNone/>
            </a:pPr>
            <a:r>
              <a:rPr lang="es-MX" sz="3600" b="1" dirty="0" smtClean="0">
                <a:latin typeface="Arial" pitchFamily="34" charset="0"/>
                <a:cs typeface="Arial" pitchFamily="34" charset="0"/>
              </a:rPr>
              <a:t>Conclusiones</a:t>
            </a:r>
            <a:endParaRPr lang="es-MX" sz="3600" b="1" dirty="0">
              <a:latin typeface="Arial" pitchFamily="34" charset="0"/>
              <a:cs typeface="Arial" pitchFamily="34" charset="0"/>
            </a:endParaRPr>
          </a:p>
        </p:txBody>
      </p:sp>
    </p:spTree>
    <p:extLst>
      <p:ext uri="{BB962C8B-B14F-4D97-AF65-F5344CB8AC3E}">
        <p14:creationId xmlns="" xmlns:p14="http://schemas.microsoft.com/office/powerpoint/2010/main" val="18477329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576064"/>
            <a:ext cx="6923112" cy="6525344"/>
          </a:xfrm>
        </p:spPr>
        <p:txBody>
          <a:bodyPr>
            <a:normAutofit/>
          </a:bodyPr>
          <a:lstStyle/>
          <a:p>
            <a:pPr marL="0" indent="0" algn="just">
              <a:buNone/>
            </a:pPr>
            <a:r>
              <a:rPr lang="es-MX" sz="2800" dirty="0">
                <a:latin typeface="Arial" pitchFamily="34" charset="0"/>
                <a:cs typeface="Arial" pitchFamily="34" charset="0"/>
              </a:rPr>
              <a:t>Una cuidadosa apreciación critica de la burocracia, nos lleva a la conclusión de que, a pesar de las limitaciones y restricciones, </a:t>
            </a:r>
            <a:r>
              <a:rPr lang="es-MX" sz="2800" dirty="0" smtClean="0">
                <a:latin typeface="Arial" pitchFamily="34" charset="0"/>
                <a:cs typeface="Arial" pitchFamily="34" charset="0"/>
              </a:rPr>
              <a:t>más </a:t>
            </a:r>
            <a:r>
              <a:rPr lang="es-MX" sz="2800" dirty="0">
                <a:latin typeface="Arial" pitchFamily="34" charset="0"/>
                <a:cs typeface="Arial" pitchFamily="34" charset="0"/>
              </a:rPr>
              <a:t>bien la teoría burocrática </a:t>
            </a:r>
            <a:r>
              <a:rPr lang="es-MX" sz="2800" dirty="0" smtClean="0">
                <a:latin typeface="Arial" pitchFamily="34" charset="0"/>
                <a:cs typeface="Arial" pitchFamily="34" charset="0"/>
              </a:rPr>
              <a:t>ha sido </a:t>
            </a:r>
            <a:r>
              <a:rPr lang="es-MX" sz="2800" dirty="0">
                <a:latin typeface="Arial" pitchFamily="34" charset="0"/>
                <a:cs typeface="Arial" pitchFamily="34" charset="0"/>
              </a:rPr>
              <a:t>una de las mejores alternativas de organización en el transcurso </a:t>
            </a:r>
            <a:r>
              <a:rPr lang="es-MX" sz="2800" dirty="0" smtClean="0">
                <a:latin typeface="Arial" pitchFamily="34" charset="0"/>
                <a:cs typeface="Arial" pitchFamily="34" charset="0"/>
              </a:rPr>
              <a:t>del siglo </a:t>
            </a:r>
            <a:r>
              <a:rPr lang="es-MX" sz="2800" dirty="0">
                <a:latin typeface="Arial" pitchFamily="34" charset="0"/>
                <a:cs typeface="Arial" pitchFamily="34" charset="0"/>
              </a:rPr>
              <a:t>XX. </a:t>
            </a:r>
            <a:endParaRPr lang="es-MX" sz="2800" dirty="0" smtClean="0">
              <a:latin typeface="Arial" pitchFamily="34" charset="0"/>
              <a:cs typeface="Arial" pitchFamily="34" charset="0"/>
            </a:endParaRPr>
          </a:p>
          <a:p>
            <a:pPr marL="0" indent="0" algn="just">
              <a:buNone/>
            </a:pPr>
            <a:endParaRPr lang="es-MX" sz="2800" dirty="0" smtClean="0">
              <a:latin typeface="Arial" pitchFamily="34" charset="0"/>
              <a:cs typeface="Arial" pitchFamily="34" charset="0"/>
            </a:endParaRPr>
          </a:p>
          <a:p>
            <a:pPr marL="0" indent="0" algn="just">
              <a:buNone/>
            </a:pPr>
            <a:r>
              <a:rPr lang="es-MX" sz="2800" dirty="0" smtClean="0">
                <a:latin typeface="Arial" pitchFamily="34" charset="0"/>
                <a:cs typeface="Arial" pitchFamily="34" charset="0"/>
              </a:rPr>
              <a:t>Lo más </a:t>
            </a:r>
            <a:r>
              <a:rPr lang="es-MX" sz="2800" dirty="0">
                <a:latin typeface="Arial" pitchFamily="34" charset="0"/>
                <a:cs typeface="Arial" pitchFamily="34" charset="0"/>
              </a:rPr>
              <a:t>importante de la teoría burocrática </a:t>
            </a:r>
            <a:r>
              <a:rPr lang="es-MX" sz="2800" dirty="0" smtClean="0">
                <a:latin typeface="Arial" pitchFamily="34" charset="0"/>
                <a:cs typeface="Arial" pitchFamily="34" charset="0"/>
              </a:rPr>
              <a:t>es que puso </a:t>
            </a:r>
            <a:r>
              <a:rPr lang="es-MX" sz="2800" dirty="0">
                <a:latin typeface="Arial" pitchFamily="34" charset="0"/>
                <a:cs typeface="Arial" pitchFamily="34" charset="0"/>
              </a:rPr>
              <a:t>de lado al enfoque normativo y prescriptivo para dedicarse a un enfoque descriptivo y explicativo.</a:t>
            </a:r>
          </a:p>
          <a:p>
            <a:endParaRPr lang="es-MX" sz="2800" dirty="0">
              <a:latin typeface="Arial" pitchFamily="34" charset="0"/>
              <a:cs typeface="Arial" pitchFamily="34" charset="0"/>
            </a:endParaRPr>
          </a:p>
        </p:txBody>
      </p:sp>
    </p:spTree>
    <p:extLst>
      <p:ext uri="{BB962C8B-B14F-4D97-AF65-F5344CB8AC3E}">
        <p14:creationId xmlns="" xmlns:p14="http://schemas.microsoft.com/office/powerpoint/2010/main" val="426785193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4000" b="1" dirty="0" smtClean="0">
                <a:latin typeface="Arial" pitchFamily="34" charset="0"/>
                <a:cs typeface="Arial" pitchFamily="34" charset="0"/>
              </a:rPr>
              <a:t>BIBLIOGRAFIA</a:t>
            </a:r>
            <a:endParaRPr lang="es-MX" sz="4000" b="1" dirty="0">
              <a:latin typeface="Arial" pitchFamily="34" charset="0"/>
              <a:cs typeface="Arial" pitchFamily="34" charset="0"/>
            </a:endParaRPr>
          </a:p>
        </p:txBody>
      </p:sp>
      <p:sp>
        <p:nvSpPr>
          <p:cNvPr id="3" name="Marcador de contenido 2"/>
          <p:cNvSpPr>
            <a:spLocks noGrp="1"/>
          </p:cNvSpPr>
          <p:nvPr>
            <p:ph idx="1"/>
          </p:nvPr>
        </p:nvSpPr>
        <p:spPr>
          <a:xfrm>
            <a:off x="1691680" y="1600200"/>
            <a:ext cx="6995120" cy="4853136"/>
          </a:xfrm>
        </p:spPr>
        <p:txBody>
          <a:bodyPr>
            <a:normAutofit/>
          </a:bodyPr>
          <a:lstStyle/>
          <a:p>
            <a:pPr marL="514350" indent="-514350">
              <a:buFont typeface="+mj-lt"/>
              <a:buAutoNum type="arabicPeriod"/>
            </a:pPr>
            <a:r>
              <a:rPr lang="es-MX" dirty="0" smtClean="0">
                <a:latin typeface="Arial" pitchFamily="34" charset="0"/>
                <a:cs typeface="Arial" pitchFamily="34" charset="0"/>
              </a:rPr>
              <a:t>Idalberto Chiavenato. (</a:t>
            </a:r>
            <a:r>
              <a:rPr lang="es-MX" dirty="0">
                <a:latin typeface="Arial" pitchFamily="34" charset="0"/>
                <a:cs typeface="Arial" pitchFamily="34" charset="0"/>
              </a:rPr>
              <a:t>2014</a:t>
            </a:r>
            <a:r>
              <a:rPr lang="es-MX" dirty="0" smtClean="0">
                <a:latin typeface="Arial" pitchFamily="34" charset="0"/>
                <a:cs typeface="Arial" pitchFamily="34" charset="0"/>
              </a:rPr>
              <a:t>). Introducción </a:t>
            </a:r>
            <a:r>
              <a:rPr lang="es-MX" dirty="0">
                <a:latin typeface="Arial" pitchFamily="34" charset="0"/>
                <a:cs typeface="Arial" pitchFamily="34" charset="0"/>
              </a:rPr>
              <a:t>a la T</a:t>
            </a:r>
            <a:r>
              <a:rPr lang="es-MX" dirty="0" smtClean="0">
                <a:latin typeface="Arial" pitchFamily="34" charset="0"/>
                <a:cs typeface="Arial" pitchFamily="34" charset="0"/>
              </a:rPr>
              <a:t>eoría General </a:t>
            </a:r>
            <a:r>
              <a:rPr lang="es-MX" dirty="0">
                <a:latin typeface="Arial" pitchFamily="34" charset="0"/>
                <a:cs typeface="Arial" pitchFamily="34" charset="0"/>
              </a:rPr>
              <a:t>de la </a:t>
            </a:r>
            <a:r>
              <a:rPr lang="es-MX" dirty="0" smtClean="0">
                <a:latin typeface="Arial" pitchFamily="34" charset="0"/>
                <a:cs typeface="Arial" pitchFamily="34" charset="0"/>
              </a:rPr>
              <a:t>Administración</a:t>
            </a:r>
            <a:r>
              <a:rPr lang="es-MX" dirty="0">
                <a:latin typeface="Arial" pitchFamily="34" charset="0"/>
                <a:cs typeface="Arial" pitchFamily="34" charset="0"/>
              </a:rPr>
              <a:t>. México, D. F.: McGraw-Hill </a:t>
            </a:r>
            <a:r>
              <a:rPr lang="es-MX" dirty="0" smtClean="0">
                <a:latin typeface="Arial" pitchFamily="34" charset="0"/>
                <a:cs typeface="Arial" pitchFamily="34" charset="0"/>
              </a:rPr>
              <a:t>Interamericana.</a:t>
            </a:r>
          </a:p>
          <a:p>
            <a:pPr marL="514350" indent="-514350">
              <a:buFont typeface="+mj-lt"/>
              <a:buAutoNum type="arabicPeriod"/>
            </a:pPr>
            <a:endParaRPr lang="es-MX" dirty="0" smtClean="0">
              <a:latin typeface="Arial" pitchFamily="34" charset="0"/>
              <a:cs typeface="Arial" pitchFamily="34" charset="0"/>
            </a:endParaRPr>
          </a:p>
          <a:p>
            <a:pPr marL="514350" indent="-514350">
              <a:buFont typeface="+mj-lt"/>
              <a:buAutoNum type="arabicPeriod"/>
            </a:pPr>
            <a:r>
              <a:rPr lang="es-MX" dirty="0" smtClean="0">
                <a:latin typeface="Arial" pitchFamily="34" charset="0"/>
                <a:cs typeface="Arial" pitchFamily="34" charset="0"/>
              </a:rPr>
              <a:t>Sergio Hernández </a:t>
            </a:r>
            <a:r>
              <a:rPr lang="es-MX" dirty="0">
                <a:latin typeface="Arial" pitchFamily="34" charset="0"/>
                <a:cs typeface="Arial" pitchFamily="34" charset="0"/>
              </a:rPr>
              <a:t>y </a:t>
            </a:r>
            <a:r>
              <a:rPr lang="es-MX" dirty="0" smtClean="0">
                <a:latin typeface="Arial" pitchFamily="34" charset="0"/>
                <a:cs typeface="Arial" pitchFamily="34" charset="0"/>
              </a:rPr>
              <a:t>Rodríguez. </a:t>
            </a:r>
            <a:r>
              <a:rPr lang="es-MX" dirty="0">
                <a:latin typeface="Arial" pitchFamily="34" charset="0"/>
                <a:cs typeface="Arial" pitchFamily="34" charset="0"/>
              </a:rPr>
              <a:t>(2012). </a:t>
            </a:r>
            <a:r>
              <a:rPr lang="es-MX" dirty="0" smtClean="0">
                <a:latin typeface="Arial" pitchFamily="34" charset="0"/>
                <a:cs typeface="Arial" pitchFamily="34" charset="0"/>
              </a:rPr>
              <a:t>Administración </a:t>
            </a:r>
            <a:r>
              <a:rPr lang="es-MX" dirty="0">
                <a:latin typeface="Arial" pitchFamily="34" charset="0"/>
                <a:cs typeface="Arial" pitchFamily="34" charset="0"/>
              </a:rPr>
              <a:t>. </a:t>
            </a:r>
            <a:r>
              <a:rPr lang="es-MX" dirty="0" smtClean="0">
                <a:latin typeface="Arial" pitchFamily="34" charset="0"/>
                <a:cs typeface="Arial" pitchFamily="34" charset="0"/>
              </a:rPr>
              <a:t>México, </a:t>
            </a:r>
            <a:r>
              <a:rPr lang="es-MX" dirty="0">
                <a:latin typeface="Arial" pitchFamily="34" charset="0"/>
                <a:cs typeface="Arial" pitchFamily="34" charset="0"/>
              </a:rPr>
              <a:t>D.F.: Mc Graw Hill</a:t>
            </a:r>
            <a:r>
              <a:rPr lang="es-MX" dirty="0" smtClean="0">
                <a:latin typeface="Arial" pitchFamily="34" charset="0"/>
                <a:cs typeface="Arial" pitchFamily="34" charset="0"/>
              </a:rPr>
              <a:t>.</a:t>
            </a:r>
          </a:p>
          <a:p>
            <a:pPr marL="514350" indent="-514350">
              <a:buFont typeface="+mj-lt"/>
              <a:buAutoNum type="arabicPeriod"/>
            </a:pPr>
            <a:endParaRPr lang="es-MX" dirty="0">
              <a:latin typeface="Arial" pitchFamily="34" charset="0"/>
              <a:cs typeface="Arial" pitchFamily="34" charset="0"/>
            </a:endParaRPr>
          </a:p>
        </p:txBody>
      </p:sp>
    </p:spTree>
    <p:extLst>
      <p:ext uri="{BB962C8B-B14F-4D97-AF65-F5344CB8AC3E}">
        <p14:creationId xmlns="" xmlns:p14="http://schemas.microsoft.com/office/powerpoint/2010/main" val="340792276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736</TotalTime>
  <Words>3147</Words>
  <Application>Microsoft Office PowerPoint</Application>
  <PresentationFormat>Presentación en pantalla (4:3)</PresentationFormat>
  <Paragraphs>251</Paragraphs>
  <Slides>73</Slides>
  <Notes>0</Notes>
  <HiddenSlides>0</HiddenSlides>
  <MMClips>0</MMClips>
  <ScaleCrop>false</ScaleCrop>
  <HeadingPairs>
    <vt:vector size="4" baseType="variant">
      <vt:variant>
        <vt:lpstr>Tema</vt:lpstr>
      </vt:variant>
      <vt:variant>
        <vt:i4>1</vt:i4>
      </vt:variant>
      <vt:variant>
        <vt:lpstr>Títulos de diapositiva</vt:lpstr>
      </vt:variant>
      <vt:variant>
        <vt:i4>73</vt:i4>
      </vt:variant>
    </vt:vector>
  </HeadingPairs>
  <TitlesOfParts>
    <vt:vector size="74" baseType="lpstr">
      <vt:lpstr>Tema de Office</vt:lpstr>
      <vt:lpstr>UNIVERSIDAD AUTÓNOMA DEL ESTADO DE HIDALGO</vt:lpstr>
      <vt:lpstr>Diapositiva 2</vt:lpstr>
      <vt:lpstr>Tema: Escuela Estructuralista</vt:lpstr>
      <vt:lpstr>Contenido</vt:lpstr>
      <vt:lpstr>Escuela Estructuralista</vt:lpstr>
      <vt:lpstr>Introducción </vt:lpstr>
      <vt:lpstr>Diapositiva 7</vt:lpstr>
      <vt:lpstr>Diapositiva 8</vt:lpstr>
      <vt:lpstr>Diapositiva 9</vt:lpstr>
      <vt:lpstr>ESTRUCTURALISMO</vt:lpstr>
      <vt:lpstr>Estructuralismo</vt:lpstr>
      <vt:lpstr>Concepto de Estructura</vt:lpstr>
      <vt:lpstr>Orígenes de la Teoría Estructuralista</vt:lpstr>
      <vt:lpstr>Distinción de otras Escuelas</vt:lpstr>
      <vt:lpstr>Diapositiva 15</vt:lpstr>
      <vt:lpstr>ESTRUCTURALISMO</vt:lpstr>
      <vt:lpstr>Diapositiva 17</vt:lpstr>
      <vt:lpstr>Diapositiva 18</vt:lpstr>
      <vt:lpstr>Diapositiva 19</vt:lpstr>
      <vt:lpstr>ESTRUCTURA</vt:lpstr>
      <vt:lpstr>Diapositiva 21</vt:lpstr>
      <vt:lpstr>ESTRUCTURA Y ESTRUCTURALISMO</vt:lpstr>
      <vt:lpstr>Diapositiva 23</vt:lpstr>
      <vt:lpstr>Diapositiva 24</vt:lpstr>
      <vt:lpstr>Diapositiva 25</vt:lpstr>
      <vt:lpstr>Max Weber</vt:lpstr>
      <vt:lpstr>Max Weber</vt:lpstr>
      <vt:lpstr>Biografía </vt:lpstr>
      <vt:lpstr>Diapositiva 29</vt:lpstr>
      <vt:lpstr>Diapositiva 30</vt:lpstr>
      <vt:lpstr>Publicaciones</vt:lpstr>
      <vt:lpstr>Aportaciones   a la  Administración </vt:lpstr>
      <vt:lpstr>Aportaciones a la Administración </vt:lpstr>
      <vt:lpstr>ESCUELA BUROCRATICA</vt:lpstr>
      <vt:lpstr>Concepto de Burocracia</vt:lpstr>
      <vt:lpstr>Concepto de Burocracia</vt:lpstr>
      <vt:lpstr>Diapositiva 37</vt:lpstr>
      <vt:lpstr>Modelo de Burocracia Ideal</vt:lpstr>
      <vt:lpstr>Máxima División del Trabajo</vt:lpstr>
      <vt:lpstr>Diapositiva 40</vt:lpstr>
      <vt:lpstr>Reglas que definen la responsabilidad y la labor</vt:lpstr>
      <vt:lpstr>Diapositiva 42</vt:lpstr>
      <vt:lpstr>Diapositiva 43</vt:lpstr>
      <vt:lpstr>Diapositiva 44</vt:lpstr>
      <vt:lpstr>Diapositiva 45</vt:lpstr>
      <vt:lpstr>Diapositiva 46</vt:lpstr>
      <vt:lpstr>Diapositiva 47</vt:lpstr>
      <vt:lpstr>Diapositiva 48</vt:lpstr>
      <vt:lpstr>Concepto y Clasificación  de la Autoridad</vt:lpstr>
      <vt:lpstr>Autoridad Legal – Racional</vt:lpstr>
      <vt:lpstr>Autoridad Carismática </vt:lpstr>
      <vt:lpstr>Autoridad Carismática </vt:lpstr>
      <vt:lpstr>Autoridad Tradicional </vt:lpstr>
      <vt:lpstr>Criticas  a  Max Weber</vt:lpstr>
      <vt:lpstr>Diapositiva 55</vt:lpstr>
      <vt:lpstr>Diapositiva 56</vt:lpstr>
      <vt:lpstr>Diapositiva 57</vt:lpstr>
      <vt:lpstr>Diapositiva 58</vt:lpstr>
      <vt:lpstr>Diapositiva 59</vt:lpstr>
      <vt:lpstr>Diapositiva 60</vt:lpstr>
      <vt:lpstr>Diapositiva 61</vt:lpstr>
      <vt:lpstr>Frases Celebres de  Max Weber</vt:lpstr>
      <vt:lpstr>“Todos los signos meteorológicos de la economía indican un crecimiento de la no-libertad”</vt:lpstr>
      <vt:lpstr>“La verdad es la verdad”</vt:lpstr>
      <vt:lpstr>“Quien hace política pacta con los poderes diabólicos que acechan a todo poder”.</vt:lpstr>
      <vt:lpstr>“La experiencia de la irracionalidad del mundo ha sido la fuerza conductora de todas las revoluciones religiosas”</vt:lpstr>
      <vt:lpstr>“Se define al Estado como la institución que posee el monopolio legitimo de la violencia dentro de un territorio”</vt:lpstr>
      <vt:lpstr>“El medio decisivo de la política es la violencia”</vt:lpstr>
      <vt:lpstr>Diapositiva 69</vt:lpstr>
      <vt:lpstr>Diapositiva 70</vt:lpstr>
      <vt:lpstr>Diapositiva 71</vt:lpstr>
      <vt:lpstr>Diapositiva 72</vt:lpstr>
      <vt:lpstr>BIBLIOGRAFIA</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uaeh</dc:creator>
  <cp:lastModifiedBy>JHP</cp:lastModifiedBy>
  <cp:revision>102</cp:revision>
  <dcterms:created xsi:type="dcterms:W3CDTF">2014-12-12T16:57:31Z</dcterms:created>
  <dcterms:modified xsi:type="dcterms:W3CDTF">2015-06-30T17:25:59Z</dcterms:modified>
</cp:coreProperties>
</file>