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969F98-257C-4693-92EE-F49EC08E5BFD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D038FF46-9C14-4D44-B12D-F55699CF1DF4}">
      <dgm:prSet phldrT="[Texto]"/>
      <dgm:spPr/>
      <dgm:t>
        <a:bodyPr/>
        <a:lstStyle/>
        <a:p>
          <a:r>
            <a:rPr lang="es-MX" dirty="0" smtClean="0"/>
            <a:t>HEURÍSTICA</a:t>
          </a:r>
          <a:endParaRPr lang="es-MX" dirty="0"/>
        </a:p>
      </dgm:t>
    </dgm:pt>
    <dgm:pt modelId="{8C336B1D-DE7F-4311-8326-1628B9707C87}" type="parTrans" cxnId="{E46E30D7-B8AC-41AD-A559-813F51130422}">
      <dgm:prSet/>
      <dgm:spPr/>
      <dgm:t>
        <a:bodyPr/>
        <a:lstStyle/>
        <a:p>
          <a:endParaRPr lang="es-MX"/>
        </a:p>
      </dgm:t>
    </dgm:pt>
    <dgm:pt modelId="{D599FF42-E12B-4D32-BB37-019347DA160E}" type="sibTrans" cxnId="{E46E30D7-B8AC-41AD-A559-813F51130422}">
      <dgm:prSet/>
      <dgm:spPr/>
      <dgm:t>
        <a:bodyPr/>
        <a:lstStyle/>
        <a:p>
          <a:endParaRPr lang="es-MX"/>
        </a:p>
      </dgm:t>
    </dgm:pt>
    <dgm:pt modelId="{7E193484-6FD3-4022-872A-E927AAFEF254}">
      <dgm:prSet phldrT="[Texto]"/>
      <dgm:spPr/>
      <dgm:t>
        <a:bodyPr/>
        <a:lstStyle/>
        <a:p>
          <a:pPr algn="just"/>
          <a:r>
            <a:rPr lang="es-MX" dirty="0" smtClean="0"/>
            <a:t>Investigación Documental</a:t>
          </a:r>
          <a:endParaRPr lang="es-MX" dirty="0"/>
        </a:p>
      </dgm:t>
    </dgm:pt>
    <dgm:pt modelId="{3D1E1631-0786-4C53-AC64-FD5DC06D7FD3}" type="parTrans" cxnId="{4D662EC1-6C40-4C5D-B275-651674D502E7}">
      <dgm:prSet/>
      <dgm:spPr/>
      <dgm:t>
        <a:bodyPr/>
        <a:lstStyle/>
        <a:p>
          <a:endParaRPr lang="es-MX"/>
        </a:p>
      </dgm:t>
    </dgm:pt>
    <dgm:pt modelId="{F6DE4FB1-898B-473B-A2DE-269A3FF1A29C}" type="sibTrans" cxnId="{4D662EC1-6C40-4C5D-B275-651674D502E7}">
      <dgm:prSet/>
      <dgm:spPr/>
      <dgm:t>
        <a:bodyPr/>
        <a:lstStyle/>
        <a:p>
          <a:endParaRPr lang="es-MX"/>
        </a:p>
      </dgm:t>
    </dgm:pt>
    <dgm:pt modelId="{FF28F086-FD84-4B61-9B31-E29689144539}">
      <dgm:prSet phldrT="[Texto]"/>
      <dgm:spPr/>
      <dgm:t>
        <a:bodyPr/>
        <a:lstStyle/>
        <a:p>
          <a:r>
            <a:rPr lang="es-MX" dirty="0" smtClean="0"/>
            <a:t>HERMENÉUTICA</a:t>
          </a:r>
          <a:endParaRPr lang="es-MX" dirty="0"/>
        </a:p>
      </dgm:t>
    </dgm:pt>
    <dgm:pt modelId="{1FDF3B53-053E-48D2-97B6-62F48296C3D0}" type="parTrans" cxnId="{21AF1C17-073C-4E84-84A9-ABB0A2236D10}">
      <dgm:prSet/>
      <dgm:spPr/>
      <dgm:t>
        <a:bodyPr/>
        <a:lstStyle/>
        <a:p>
          <a:endParaRPr lang="es-MX"/>
        </a:p>
      </dgm:t>
    </dgm:pt>
    <dgm:pt modelId="{A0766BF0-ADD3-4E25-BA5C-9A359DDFB78E}" type="sibTrans" cxnId="{21AF1C17-073C-4E84-84A9-ABB0A2236D10}">
      <dgm:prSet/>
      <dgm:spPr/>
      <dgm:t>
        <a:bodyPr/>
        <a:lstStyle/>
        <a:p>
          <a:endParaRPr lang="es-MX"/>
        </a:p>
      </dgm:t>
    </dgm:pt>
    <dgm:pt modelId="{B543C190-BF19-4798-9D14-9835F743C61A}">
      <dgm:prSet phldrT="[Texto]"/>
      <dgm:spPr/>
      <dgm:t>
        <a:bodyPr/>
        <a:lstStyle/>
        <a:p>
          <a:pPr algn="just"/>
          <a:r>
            <a:rPr lang="es-MX" dirty="0" smtClean="0"/>
            <a:t>Consiste en interpretar los  textos antiguos y las escrituras sagradas.</a:t>
          </a:r>
          <a:endParaRPr lang="es-MX" dirty="0"/>
        </a:p>
      </dgm:t>
    </dgm:pt>
    <dgm:pt modelId="{05F287B1-F10D-411B-96BF-6E4E7D2B28C1}" type="parTrans" cxnId="{467BBBFB-E97F-4608-977A-8DBED3085B04}">
      <dgm:prSet/>
      <dgm:spPr/>
      <dgm:t>
        <a:bodyPr/>
        <a:lstStyle/>
        <a:p>
          <a:endParaRPr lang="es-MX"/>
        </a:p>
      </dgm:t>
    </dgm:pt>
    <dgm:pt modelId="{6738AEAC-7E64-4DD0-B5C8-11DFF4DFCA7D}" type="sibTrans" cxnId="{467BBBFB-E97F-4608-977A-8DBED3085B04}">
      <dgm:prSet/>
      <dgm:spPr/>
      <dgm:t>
        <a:bodyPr/>
        <a:lstStyle/>
        <a:p>
          <a:endParaRPr lang="es-MX"/>
        </a:p>
      </dgm:t>
    </dgm:pt>
    <dgm:pt modelId="{C8170F1B-2566-49B3-BF59-CDD915D53793}">
      <dgm:prSet phldrT="[Texto]"/>
      <dgm:spPr/>
      <dgm:t>
        <a:bodyPr/>
        <a:lstStyle/>
        <a:p>
          <a:r>
            <a:rPr lang="es-MX" dirty="0" smtClean="0"/>
            <a:t>CONSTRUCCIÓN HISTÓRICA</a:t>
          </a:r>
          <a:endParaRPr lang="es-MX" dirty="0"/>
        </a:p>
      </dgm:t>
    </dgm:pt>
    <dgm:pt modelId="{34A0F2AB-D958-421E-8B5A-FD97FB77B30D}" type="parTrans" cxnId="{E170DFD7-6C18-42E8-8F49-80D05C00FB51}">
      <dgm:prSet/>
      <dgm:spPr/>
      <dgm:t>
        <a:bodyPr/>
        <a:lstStyle/>
        <a:p>
          <a:endParaRPr lang="es-MX"/>
        </a:p>
      </dgm:t>
    </dgm:pt>
    <dgm:pt modelId="{9AA0DCB6-D939-4ADD-83D2-9F1E550CA7CF}" type="sibTrans" cxnId="{E170DFD7-6C18-42E8-8F49-80D05C00FB51}">
      <dgm:prSet/>
      <dgm:spPr/>
      <dgm:t>
        <a:bodyPr/>
        <a:lstStyle/>
        <a:p>
          <a:endParaRPr lang="es-MX"/>
        </a:p>
      </dgm:t>
    </dgm:pt>
    <dgm:pt modelId="{7655362C-DD2D-458C-9B78-15A507FA30A4}">
      <dgm:prSet phldrT="[Texto]"/>
      <dgm:spPr/>
      <dgm:t>
        <a:bodyPr/>
        <a:lstStyle/>
        <a:p>
          <a:pPr algn="l"/>
          <a:r>
            <a:rPr lang="es-MX" dirty="0" smtClean="0"/>
            <a:t>Descubrir el pasado  por la recuperación y reconstrucción de datos.</a:t>
          </a:r>
          <a:endParaRPr lang="es-MX" dirty="0"/>
        </a:p>
      </dgm:t>
    </dgm:pt>
    <dgm:pt modelId="{3848FA56-9177-4C3B-A196-E758C36982BD}" type="parTrans" cxnId="{A6893F6A-8124-45C1-84FC-3BF5C88ADB47}">
      <dgm:prSet/>
      <dgm:spPr/>
      <dgm:t>
        <a:bodyPr/>
        <a:lstStyle/>
        <a:p>
          <a:endParaRPr lang="es-MX"/>
        </a:p>
      </dgm:t>
    </dgm:pt>
    <dgm:pt modelId="{D6BF90E1-977B-4A21-851F-7A396B8A64CA}" type="sibTrans" cxnId="{A6893F6A-8124-45C1-84FC-3BF5C88ADB47}">
      <dgm:prSet/>
      <dgm:spPr/>
      <dgm:t>
        <a:bodyPr/>
        <a:lstStyle/>
        <a:p>
          <a:endParaRPr lang="es-MX"/>
        </a:p>
      </dgm:t>
    </dgm:pt>
    <dgm:pt modelId="{37A8B9BC-D58A-4D12-BABF-98A564E1BFD0}">
      <dgm:prSet/>
      <dgm:spPr/>
      <dgm:t>
        <a:bodyPr/>
        <a:lstStyle/>
        <a:p>
          <a:pPr algn="just"/>
          <a:r>
            <a:rPr lang="es-MX" dirty="0" smtClean="0"/>
            <a:t>Búsqueda de fuentes originales</a:t>
          </a:r>
          <a:endParaRPr lang="es-MX" dirty="0"/>
        </a:p>
      </dgm:t>
    </dgm:pt>
    <dgm:pt modelId="{351BCD13-7105-49A4-8356-EF5C998E1C30}" type="parTrans" cxnId="{03FDCCE2-29B7-41CD-86E9-2F988D04A94A}">
      <dgm:prSet/>
      <dgm:spPr/>
      <dgm:t>
        <a:bodyPr/>
        <a:lstStyle/>
        <a:p>
          <a:endParaRPr lang="es-MX"/>
        </a:p>
      </dgm:t>
    </dgm:pt>
    <dgm:pt modelId="{0A4361D4-0683-4E14-B3A8-E62E3C5ABF06}" type="sibTrans" cxnId="{03FDCCE2-29B7-41CD-86E9-2F988D04A94A}">
      <dgm:prSet/>
      <dgm:spPr/>
      <dgm:t>
        <a:bodyPr/>
        <a:lstStyle/>
        <a:p>
          <a:endParaRPr lang="es-MX"/>
        </a:p>
      </dgm:t>
    </dgm:pt>
    <dgm:pt modelId="{59B1B5DE-5569-4877-9240-079E4482C544}">
      <dgm:prSet/>
      <dgm:spPr/>
      <dgm:t>
        <a:bodyPr/>
        <a:lstStyle/>
        <a:p>
          <a:pPr algn="just"/>
          <a:r>
            <a:rPr lang="es-MX" dirty="0" smtClean="0"/>
            <a:t>Selección de Información</a:t>
          </a:r>
          <a:endParaRPr lang="es-MX" dirty="0"/>
        </a:p>
      </dgm:t>
    </dgm:pt>
    <dgm:pt modelId="{13E91284-4C74-4AE8-AB09-A9D1286CAC3A}" type="parTrans" cxnId="{E7F5480A-4D34-441B-B1CC-72FD0FBBAE3D}">
      <dgm:prSet/>
      <dgm:spPr/>
      <dgm:t>
        <a:bodyPr/>
        <a:lstStyle/>
        <a:p>
          <a:endParaRPr lang="es-MX"/>
        </a:p>
      </dgm:t>
    </dgm:pt>
    <dgm:pt modelId="{CBF1C5B6-8F74-4588-A5ED-35D8937CCBF5}" type="sibTrans" cxnId="{E7F5480A-4D34-441B-B1CC-72FD0FBBAE3D}">
      <dgm:prSet/>
      <dgm:spPr/>
      <dgm:t>
        <a:bodyPr/>
        <a:lstStyle/>
        <a:p>
          <a:endParaRPr lang="es-MX"/>
        </a:p>
      </dgm:t>
    </dgm:pt>
    <dgm:pt modelId="{DBDA88DA-14D8-401A-8A4B-1A3EECBD3A4F}">
      <dgm:prSet/>
      <dgm:spPr/>
      <dgm:t>
        <a:bodyPr/>
        <a:lstStyle/>
        <a:p>
          <a:pPr algn="just"/>
          <a:r>
            <a:rPr lang="es-MX" dirty="0" smtClean="0"/>
            <a:t>Todo hecho no es  aislado sino tiene antecedentes y consecuentes.</a:t>
          </a:r>
          <a:endParaRPr lang="es-MX" dirty="0"/>
        </a:p>
      </dgm:t>
    </dgm:pt>
    <dgm:pt modelId="{E5A99593-0E0B-4CA7-80E5-D4958C8D5418}" type="parTrans" cxnId="{67F03CF2-DAA8-467A-928D-3B40EE970DC5}">
      <dgm:prSet/>
      <dgm:spPr/>
      <dgm:t>
        <a:bodyPr/>
        <a:lstStyle/>
        <a:p>
          <a:endParaRPr lang="es-MX"/>
        </a:p>
      </dgm:t>
    </dgm:pt>
    <dgm:pt modelId="{E6D9CB49-8CF4-4819-883E-36BB02177EBE}" type="sibTrans" cxnId="{67F03CF2-DAA8-467A-928D-3B40EE970DC5}">
      <dgm:prSet/>
      <dgm:spPr/>
      <dgm:t>
        <a:bodyPr/>
        <a:lstStyle/>
        <a:p>
          <a:endParaRPr lang="es-MX"/>
        </a:p>
      </dgm:t>
    </dgm:pt>
    <dgm:pt modelId="{B12A1FAA-F56C-4A85-9216-AAD81C6F8253}" type="pres">
      <dgm:prSet presAssocID="{77969F98-257C-4693-92EE-F49EC08E5BF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680FB6C-A01E-4121-A379-83AD2670E9C6}" type="pres">
      <dgm:prSet presAssocID="{D038FF46-9C14-4D44-B12D-F55699CF1DF4}" presName="composite" presStyleCnt="0"/>
      <dgm:spPr/>
    </dgm:pt>
    <dgm:pt modelId="{22EB8EB2-79EE-4618-8844-ED7BCC08F822}" type="pres">
      <dgm:prSet presAssocID="{D038FF46-9C14-4D44-B12D-F55699CF1DF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8CF0914-2FA5-494E-BE99-D05AF9FA98AB}" type="pres">
      <dgm:prSet presAssocID="{D038FF46-9C14-4D44-B12D-F55699CF1DF4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D5F1EB9-1D21-4CE1-B7C9-377D94C9FA8B}" type="pres">
      <dgm:prSet presAssocID="{D599FF42-E12B-4D32-BB37-019347DA160E}" presName="space" presStyleCnt="0"/>
      <dgm:spPr/>
    </dgm:pt>
    <dgm:pt modelId="{A494943C-69C9-4253-B4E5-BDE8A1F78BD4}" type="pres">
      <dgm:prSet presAssocID="{FF28F086-FD84-4B61-9B31-E29689144539}" presName="composite" presStyleCnt="0"/>
      <dgm:spPr/>
    </dgm:pt>
    <dgm:pt modelId="{72B24C60-0067-44AA-97D1-A705EAF86342}" type="pres">
      <dgm:prSet presAssocID="{FF28F086-FD84-4B61-9B31-E2968914453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2CE71F-17AE-4A7C-8B4E-1F8BD4D69574}" type="pres">
      <dgm:prSet presAssocID="{FF28F086-FD84-4B61-9B31-E2968914453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0957828-4C47-4FEC-ADDB-9B642C666B6C}" type="pres">
      <dgm:prSet presAssocID="{A0766BF0-ADD3-4E25-BA5C-9A359DDFB78E}" presName="space" presStyleCnt="0"/>
      <dgm:spPr/>
    </dgm:pt>
    <dgm:pt modelId="{E26EB033-6857-4C7F-AAF9-827882169BF9}" type="pres">
      <dgm:prSet presAssocID="{C8170F1B-2566-49B3-BF59-CDD915D53793}" presName="composite" presStyleCnt="0"/>
      <dgm:spPr/>
    </dgm:pt>
    <dgm:pt modelId="{25A4087D-1BAF-4AF1-BA19-B71CECAE173C}" type="pres">
      <dgm:prSet presAssocID="{C8170F1B-2566-49B3-BF59-CDD915D5379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1E5B6F0-B210-41C8-8266-A1EBEA89B5B1}" type="pres">
      <dgm:prSet presAssocID="{C8170F1B-2566-49B3-BF59-CDD915D53793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3BA6AD9-BF9C-41C1-BB78-EDBBD45F3568}" type="presOf" srcId="{C8170F1B-2566-49B3-BF59-CDD915D53793}" destId="{25A4087D-1BAF-4AF1-BA19-B71CECAE173C}" srcOrd="0" destOrd="0" presId="urn:microsoft.com/office/officeart/2005/8/layout/hList1"/>
    <dgm:cxn modelId="{67F03CF2-DAA8-467A-928D-3B40EE970DC5}" srcId="{C8170F1B-2566-49B3-BF59-CDD915D53793}" destId="{DBDA88DA-14D8-401A-8A4B-1A3EECBD3A4F}" srcOrd="1" destOrd="0" parTransId="{E5A99593-0E0B-4CA7-80E5-D4958C8D5418}" sibTransId="{E6D9CB49-8CF4-4819-883E-36BB02177EBE}"/>
    <dgm:cxn modelId="{E170DFD7-6C18-42E8-8F49-80D05C00FB51}" srcId="{77969F98-257C-4693-92EE-F49EC08E5BFD}" destId="{C8170F1B-2566-49B3-BF59-CDD915D53793}" srcOrd="2" destOrd="0" parTransId="{34A0F2AB-D958-421E-8B5A-FD97FB77B30D}" sibTransId="{9AA0DCB6-D939-4ADD-83D2-9F1E550CA7CF}"/>
    <dgm:cxn modelId="{3C0803A4-88B6-4F74-9E29-1C837B113F91}" type="presOf" srcId="{FF28F086-FD84-4B61-9B31-E29689144539}" destId="{72B24C60-0067-44AA-97D1-A705EAF86342}" srcOrd="0" destOrd="0" presId="urn:microsoft.com/office/officeart/2005/8/layout/hList1"/>
    <dgm:cxn modelId="{D07E8EFD-3F65-4CA6-931D-C883BDD80CB1}" type="presOf" srcId="{7E193484-6FD3-4022-872A-E927AAFEF254}" destId="{18CF0914-2FA5-494E-BE99-D05AF9FA98AB}" srcOrd="0" destOrd="0" presId="urn:microsoft.com/office/officeart/2005/8/layout/hList1"/>
    <dgm:cxn modelId="{21AF1C17-073C-4E84-84A9-ABB0A2236D10}" srcId="{77969F98-257C-4693-92EE-F49EC08E5BFD}" destId="{FF28F086-FD84-4B61-9B31-E29689144539}" srcOrd="1" destOrd="0" parTransId="{1FDF3B53-053E-48D2-97B6-62F48296C3D0}" sibTransId="{A0766BF0-ADD3-4E25-BA5C-9A359DDFB78E}"/>
    <dgm:cxn modelId="{A6893F6A-8124-45C1-84FC-3BF5C88ADB47}" srcId="{C8170F1B-2566-49B3-BF59-CDD915D53793}" destId="{7655362C-DD2D-458C-9B78-15A507FA30A4}" srcOrd="0" destOrd="0" parTransId="{3848FA56-9177-4C3B-A196-E758C36982BD}" sibTransId="{D6BF90E1-977B-4A21-851F-7A396B8A64CA}"/>
    <dgm:cxn modelId="{B4078D4D-36DE-41F4-90D3-E8EAA8AC6A23}" type="presOf" srcId="{D038FF46-9C14-4D44-B12D-F55699CF1DF4}" destId="{22EB8EB2-79EE-4618-8844-ED7BCC08F822}" srcOrd="0" destOrd="0" presId="urn:microsoft.com/office/officeart/2005/8/layout/hList1"/>
    <dgm:cxn modelId="{4D662EC1-6C40-4C5D-B275-651674D502E7}" srcId="{D038FF46-9C14-4D44-B12D-F55699CF1DF4}" destId="{7E193484-6FD3-4022-872A-E927AAFEF254}" srcOrd="0" destOrd="0" parTransId="{3D1E1631-0786-4C53-AC64-FD5DC06D7FD3}" sibTransId="{F6DE4FB1-898B-473B-A2DE-269A3FF1A29C}"/>
    <dgm:cxn modelId="{8BCD20FB-7E08-4748-9521-304B04E5672F}" type="presOf" srcId="{7655362C-DD2D-458C-9B78-15A507FA30A4}" destId="{31E5B6F0-B210-41C8-8266-A1EBEA89B5B1}" srcOrd="0" destOrd="0" presId="urn:microsoft.com/office/officeart/2005/8/layout/hList1"/>
    <dgm:cxn modelId="{467BBBFB-E97F-4608-977A-8DBED3085B04}" srcId="{FF28F086-FD84-4B61-9B31-E29689144539}" destId="{B543C190-BF19-4798-9D14-9835F743C61A}" srcOrd="0" destOrd="0" parTransId="{05F287B1-F10D-411B-96BF-6E4E7D2B28C1}" sibTransId="{6738AEAC-7E64-4DD0-B5C8-11DFF4DFCA7D}"/>
    <dgm:cxn modelId="{E46E30D7-B8AC-41AD-A559-813F51130422}" srcId="{77969F98-257C-4693-92EE-F49EC08E5BFD}" destId="{D038FF46-9C14-4D44-B12D-F55699CF1DF4}" srcOrd="0" destOrd="0" parTransId="{8C336B1D-DE7F-4311-8326-1628B9707C87}" sibTransId="{D599FF42-E12B-4D32-BB37-019347DA160E}"/>
    <dgm:cxn modelId="{E7F5480A-4D34-441B-B1CC-72FD0FBBAE3D}" srcId="{D038FF46-9C14-4D44-B12D-F55699CF1DF4}" destId="{59B1B5DE-5569-4877-9240-079E4482C544}" srcOrd="2" destOrd="0" parTransId="{13E91284-4C74-4AE8-AB09-A9D1286CAC3A}" sibTransId="{CBF1C5B6-8F74-4588-A5ED-35D8937CCBF5}"/>
    <dgm:cxn modelId="{EA9B9522-CAA5-4652-9DDA-A45578F6AE10}" type="presOf" srcId="{59B1B5DE-5569-4877-9240-079E4482C544}" destId="{18CF0914-2FA5-494E-BE99-D05AF9FA98AB}" srcOrd="0" destOrd="2" presId="urn:microsoft.com/office/officeart/2005/8/layout/hList1"/>
    <dgm:cxn modelId="{6CDE8EF9-5966-4108-959F-75ED7CEB5489}" type="presOf" srcId="{DBDA88DA-14D8-401A-8A4B-1A3EECBD3A4F}" destId="{31E5B6F0-B210-41C8-8266-A1EBEA89B5B1}" srcOrd="0" destOrd="1" presId="urn:microsoft.com/office/officeart/2005/8/layout/hList1"/>
    <dgm:cxn modelId="{03FDCCE2-29B7-41CD-86E9-2F988D04A94A}" srcId="{D038FF46-9C14-4D44-B12D-F55699CF1DF4}" destId="{37A8B9BC-D58A-4D12-BABF-98A564E1BFD0}" srcOrd="1" destOrd="0" parTransId="{351BCD13-7105-49A4-8356-EF5C998E1C30}" sibTransId="{0A4361D4-0683-4E14-B3A8-E62E3C5ABF06}"/>
    <dgm:cxn modelId="{31BC3CB4-E3D0-4550-A85E-27EAC3E64ACF}" type="presOf" srcId="{77969F98-257C-4693-92EE-F49EC08E5BFD}" destId="{B12A1FAA-F56C-4A85-9216-AAD81C6F8253}" srcOrd="0" destOrd="0" presId="urn:microsoft.com/office/officeart/2005/8/layout/hList1"/>
    <dgm:cxn modelId="{FF7BA33D-D92F-49C8-B49F-029D8AB725D9}" type="presOf" srcId="{B543C190-BF19-4798-9D14-9835F743C61A}" destId="{712CE71F-17AE-4A7C-8B4E-1F8BD4D69574}" srcOrd="0" destOrd="0" presId="urn:microsoft.com/office/officeart/2005/8/layout/hList1"/>
    <dgm:cxn modelId="{430B9E1B-6B08-45E5-9366-DD0CB5C36B8A}" type="presOf" srcId="{37A8B9BC-D58A-4D12-BABF-98A564E1BFD0}" destId="{18CF0914-2FA5-494E-BE99-D05AF9FA98AB}" srcOrd="0" destOrd="1" presId="urn:microsoft.com/office/officeart/2005/8/layout/hList1"/>
    <dgm:cxn modelId="{5DA3026E-52DE-42C6-89ED-46A68FD9E4FC}" type="presParOf" srcId="{B12A1FAA-F56C-4A85-9216-AAD81C6F8253}" destId="{1680FB6C-A01E-4121-A379-83AD2670E9C6}" srcOrd="0" destOrd="0" presId="urn:microsoft.com/office/officeart/2005/8/layout/hList1"/>
    <dgm:cxn modelId="{BC7E85E3-9C9C-45A5-9A57-7EBA4AD3F4C4}" type="presParOf" srcId="{1680FB6C-A01E-4121-A379-83AD2670E9C6}" destId="{22EB8EB2-79EE-4618-8844-ED7BCC08F822}" srcOrd="0" destOrd="0" presId="urn:microsoft.com/office/officeart/2005/8/layout/hList1"/>
    <dgm:cxn modelId="{AF5FB2F8-1DF4-4801-A7D8-C95AA527A333}" type="presParOf" srcId="{1680FB6C-A01E-4121-A379-83AD2670E9C6}" destId="{18CF0914-2FA5-494E-BE99-D05AF9FA98AB}" srcOrd="1" destOrd="0" presId="urn:microsoft.com/office/officeart/2005/8/layout/hList1"/>
    <dgm:cxn modelId="{491D5E6D-6916-4C33-8AD1-426CEDDF29BA}" type="presParOf" srcId="{B12A1FAA-F56C-4A85-9216-AAD81C6F8253}" destId="{FD5F1EB9-1D21-4CE1-B7C9-377D94C9FA8B}" srcOrd="1" destOrd="0" presId="urn:microsoft.com/office/officeart/2005/8/layout/hList1"/>
    <dgm:cxn modelId="{CEA1970D-6FAB-4AFA-81C5-2D5B59E03756}" type="presParOf" srcId="{B12A1FAA-F56C-4A85-9216-AAD81C6F8253}" destId="{A494943C-69C9-4253-B4E5-BDE8A1F78BD4}" srcOrd="2" destOrd="0" presId="urn:microsoft.com/office/officeart/2005/8/layout/hList1"/>
    <dgm:cxn modelId="{2E734237-D03A-493A-A665-CACC120F8F79}" type="presParOf" srcId="{A494943C-69C9-4253-B4E5-BDE8A1F78BD4}" destId="{72B24C60-0067-44AA-97D1-A705EAF86342}" srcOrd="0" destOrd="0" presId="urn:microsoft.com/office/officeart/2005/8/layout/hList1"/>
    <dgm:cxn modelId="{7C605364-CBE9-49CE-AE40-AFD727AA447F}" type="presParOf" srcId="{A494943C-69C9-4253-B4E5-BDE8A1F78BD4}" destId="{712CE71F-17AE-4A7C-8B4E-1F8BD4D69574}" srcOrd="1" destOrd="0" presId="urn:microsoft.com/office/officeart/2005/8/layout/hList1"/>
    <dgm:cxn modelId="{C2A30D48-A85C-4402-ABB9-7BC1E554392C}" type="presParOf" srcId="{B12A1FAA-F56C-4A85-9216-AAD81C6F8253}" destId="{A0957828-4C47-4FEC-ADDB-9B642C666B6C}" srcOrd="3" destOrd="0" presId="urn:microsoft.com/office/officeart/2005/8/layout/hList1"/>
    <dgm:cxn modelId="{F9048A28-51E1-498B-92A3-A0B00D941873}" type="presParOf" srcId="{B12A1FAA-F56C-4A85-9216-AAD81C6F8253}" destId="{E26EB033-6857-4C7F-AAF9-827882169BF9}" srcOrd="4" destOrd="0" presId="urn:microsoft.com/office/officeart/2005/8/layout/hList1"/>
    <dgm:cxn modelId="{E915438D-7E33-4758-A404-8231C1B8A741}" type="presParOf" srcId="{E26EB033-6857-4C7F-AAF9-827882169BF9}" destId="{25A4087D-1BAF-4AF1-BA19-B71CECAE173C}" srcOrd="0" destOrd="0" presId="urn:microsoft.com/office/officeart/2005/8/layout/hList1"/>
    <dgm:cxn modelId="{7379D05D-3CD7-4FE9-91A0-3A4D2046AD4A}" type="presParOf" srcId="{E26EB033-6857-4C7F-AAF9-827882169BF9}" destId="{31E5B6F0-B210-41C8-8266-A1EBEA89B5B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EB8EB2-79EE-4618-8844-ED7BCC08F822}">
      <dsp:nvSpPr>
        <dsp:cNvPr id="0" name=""/>
        <dsp:cNvSpPr/>
      </dsp:nvSpPr>
      <dsp:spPr>
        <a:xfrm>
          <a:off x="3706" y="227035"/>
          <a:ext cx="3614033" cy="104502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HEURÍSTICA</a:t>
          </a:r>
          <a:endParaRPr lang="es-MX" sz="2900" kern="1200" dirty="0"/>
        </a:p>
      </dsp:txBody>
      <dsp:txXfrm>
        <a:off x="3706" y="227035"/>
        <a:ext cx="3614033" cy="1045029"/>
      </dsp:txXfrm>
    </dsp:sp>
    <dsp:sp modelId="{18CF0914-2FA5-494E-BE99-D05AF9FA98AB}">
      <dsp:nvSpPr>
        <dsp:cNvPr id="0" name=""/>
        <dsp:cNvSpPr/>
      </dsp:nvSpPr>
      <dsp:spPr>
        <a:xfrm>
          <a:off x="3706" y="1272065"/>
          <a:ext cx="3614033" cy="378123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just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900" kern="1200" dirty="0" smtClean="0"/>
            <a:t>Investigación Documental</a:t>
          </a:r>
          <a:endParaRPr lang="es-MX" sz="2900" kern="1200" dirty="0"/>
        </a:p>
        <a:p>
          <a:pPr marL="285750" lvl="1" indent="-285750" algn="just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900" kern="1200" dirty="0" smtClean="0"/>
            <a:t>Búsqueda de fuentes originales</a:t>
          </a:r>
          <a:endParaRPr lang="es-MX" sz="2900" kern="1200" dirty="0"/>
        </a:p>
        <a:p>
          <a:pPr marL="285750" lvl="1" indent="-285750" algn="just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900" kern="1200" dirty="0" smtClean="0"/>
            <a:t>Selección de Información</a:t>
          </a:r>
          <a:endParaRPr lang="es-MX" sz="2900" kern="1200" dirty="0"/>
        </a:p>
      </dsp:txBody>
      <dsp:txXfrm>
        <a:off x="3706" y="1272065"/>
        <a:ext cx="3614033" cy="3781237"/>
      </dsp:txXfrm>
    </dsp:sp>
    <dsp:sp modelId="{72B24C60-0067-44AA-97D1-A705EAF86342}">
      <dsp:nvSpPr>
        <dsp:cNvPr id="0" name=""/>
        <dsp:cNvSpPr/>
      </dsp:nvSpPr>
      <dsp:spPr>
        <a:xfrm>
          <a:off x="4123704" y="227035"/>
          <a:ext cx="3614033" cy="104502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HERMENÉUTICA</a:t>
          </a:r>
          <a:endParaRPr lang="es-MX" sz="2900" kern="1200" dirty="0"/>
        </a:p>
      </dsp:txBody>
      <dsp:txXfrm>
        <a:off x="4123704" y="227035"/>
        <a:ext cx="3614033" cy="1045029"/>
      </dsp:txXfrm>
    </dsp:sp>
    <dsp:sp modelId="{712CE71F-17AE-4A7C-8B4E-1F8BD4D69574}">
      <dsp:nvSpPr>
        <dsp:cNvPr id="0" name=""/>
        <dsp:cNvSpPr/>
      </dsp:nvSpPr>
      <dsp:spPr>
        <a:xfrm>
          <a:off x="4123704" y="1272065"/>
          <a:ext cx="3614033" cy="378123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just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900" kern="1200" dirty="0" smtClean="0"/>
            <a:t>Consiste en interpretar los  textos antiguos y las escrituras sagradas.</a:t>
          </a:r>
          <a:endParaRPr lang="es-MX" sz="2900" kern="1200" dirty="0"/>
        </a:p>
      </dsp:txBody>
      <dsp:txXfrm>
        <a:off x="4123704" y="1272065"/>
        <a:ext cx="3614033" cy="3781237"/>
      </dsp:txXfrm>
    </dsp:sp>
    <dsp:sp modelId="{25A4087D-1BAF-4AF1-BA19-B71CECAE173C}">
      <dsp:nvSpPr>
        <dsp:cNvPr id="0" name=""/>
        <dsp:cNvSpPr/>
      </dsp:nvSpPr>
      <dsp:spPr>
        <a:xfrm>
          <a:off x="8243702" y="227035"/>
          <a:ext cx="3614033" cy="104502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CONSTRUCCIÓN HISTÓRICA</a:t>
          </a:r>
          <a:endParaRPr lang="es-MX" sz="2900" kern="1200" dirty="0"/>
        </a:p>
      </dsp:txBody>
      <dsp:txXfrm>
        <a:off x="8243702" y="227035"/>
        <a:ext cx="3614033" cy="1045029"/>
      </dsp:txXfrm>
    </dsp:sp>
    <dsp:sp modelId="{31E5B6F0-B210-41C8-8266-A1EBEA89B5B1}">
      <dsp:nvSpPr>
        <dsp:cNvPr id="0" name=""/>
        <dsp:cNvSpPr/>
      </dsp:nvSpPr>
      <dsp:spPr>
        <a:xfrm>
          <a:off x="8243702" y="1272065"/>
          <a:ext cx="3614033" cy="3781237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900" kern="1200" dirty="0" smtClean="0"/>
            <a:t>Descubrir el pasado  por la recuperación y reconstrucción de datos.</a:t>
          </a:r>
          <a:endParaRPr lang="es-MX" sz="2900" kern="1200" dirty="0"/>
        </a:p>
        <a:p>
          <a:pPr marL="285750" lvl="1" indent="-285750" algn="just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900" kern="1200" dirty="0" smtClean="0"/>
            <a:t>Todo hecho no es  aislado sino tiene antecedentes y consecuentes.</a:t>
          </a:r>
          <a:endParaRPr lang="es-MX" sz="2900" kern="1200" dirty="0"/>
        </a:p>
      </dsp:txBody>
      <dsp:txXfrm>
        <a:off x="8243702" y="1272065"/>
        <a:ext cx="3614033" cy="3781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6CF6D-C974-4C18-A627-F365E5FDB50D}" type="datetimeFigureOut">
              <a:rPr lang="es-MX" smtClean="0"/>
              <a:t>15/10/2015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BCE03-B90C-40E8-9B16-661E36137C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3783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ABBD83D-78AF-4414-A419-007C6777C044}" type="slidenum">
              <a:rPr lang="es-ES" altLang="es-MX" smtClean="0"/>
              <a:pPr>
                <a:spcBef>
                  <a:spcPct val="0"/>
                </a:spcBef>
              </a:pPr>
              <a:t>2</a:t>
            </a:fld>
            <a:endParaRPr lang="es-ES" altLang="es-MX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106236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46C7E20-990B-48B0-8E4B-1BEE304063F1}" type="slidenum">
              <a:rPr lang="es-ES" altLang="es-MX" smtClean="0"/>
              <a:pPr>
                <a:spcBef>
                  <a:spcPct val="0"/>
                </a:spcBef>
              </a:pPr>
              <a:t>3</a:t>
            </a:fld>
            <a:endParaRPr lang="es-ES" altLang="es-MX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897455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F7AEDBA-C008-40B7-A07C-B75178A8AA32}" type="slidenum">
              <a:rPr lang="es-ES" altLang="es-MX" smtClean="0"/>
              <a:pPr>
                <a:spcBef>
                  <a:spcPct val="0"/>
                </a:spcBef>
              </a:pPr>
              <a:t>4</a:t>
            </a:fld>
            <a:endParaRPr lang="es-ES" altLang="es-MX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706589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6969410-DF98-4689-84A4-55DDAF98D28F}" type="slidenum">
              <a:rPr lang="es-ES" altLang="es-MX" smtClean="0"/>
              <a:pPr>
                <a:spcBef>
                  <a:spcPct val="0"/>
                </a:spcBef>
              </a:pPr>
              <a:t>5</a:t>
            </a:fld>
            <a:endParaRPr lang="es-ES" altLang="es-MX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960443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D41DDF3-2412-4459-8CB1-61269B938333}" type="slidenum">
              <a:rPr lang="es-ES" altLang="es-MX" smtClean="0"/>
              <a:pPr>
                <a:spcBef>
                  <a:spcPct val="0"/>
                </a:spcBef>
              </a:pPr>
              <a:t>6</a:t>
            </a:fld>
            <a:endParaRPr lang="es-ES" altLang="es-MX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38108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D0E8F8C-8ED3-4691-9FC6-DDD029877998}" type="slidenum">
              <a:rPr lang="es-ES" altLang="es-MX" smtClean="0"/>
              <a:pPr>
                <a:spcBef>
                  <a:spcPct val="0"/>
                </a:spcBef>
              </a:pPr>
              <a:t>7</a:t>
            </a:fld>
            <a:endParaRPr lang="es-ES" altLang="es-MX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051794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D582F4F-89CC-465E-BBEF-A88FCAC67E7C}" type="slidenum">
              <a:rPr lang="es-ES" altLang="es-MX" smtClean="0"/>
              <a:pPr>
                <a:spcBef>
                  <a:spcPct val="0"/>
                </a:spcBef>
              </a:pPr>
              <a:t>8</a:t>
            </a:fld>
            <a:endParaRPr lang="es-ES" altLang="es-MX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049340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8E70A57-E809-4734-90B8-7A51112589FC}" type="slidenum">
              <a:rPr lang="es-ES" altLang="es-MX" smtClean="0"/>
              <a:pPr>
                <a:spcBef>
                  <a:spcPct val="0"/>
                </a:spcBef>
              </a:pPr>
              <a:t>9</a:t>
            </a:fld>
            <a:endParaRPr lang="es-ES" altLang="es-MX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718441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21E04F0-16A9-4CD7-98E2-44CF05D8F2CF}" type="slidenum">
              <a:rPr lang="es-ES" altLang="es-MX" smtClean="0"/>
              <a:pPr>
                <a:spcBef>
                  <a:spcPct val="0"/>
                </a:spcBef>
              </a:pPr>
              <a:t>11</a:t>
            </a:fld>
            <a:endParaRPr lang="es-ES" altLang="es-MX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75798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E88A4AF-D580-4C24-8D1E-9D1B87CE2A43}" type="slidenum">
              <a:rPr lang="es-ES" altLang="es-MX" smtClean="0"/>
              <a:pPr>
                <a:spcBef>
                  <a:spcPct val="0"/>
                </a:spcBef>
              </a:pPr>
              <a:t>12</a:t>
            </a:fld>
            <a:endParaRPr lang="es-ES" altLang="es-MX" smtClean="0"/>
          </a:p>
        </p:txBody>
      </p:sp>
      <p:sp>
        <p:nvSpPr>
          <p:cNvPr id="29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604999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0964052-F987-40F1-91BB-E69702301F5D}" type="slidenum">
              <a:rPr lang="es-ES" altLang="es-MX" smtClean="0"/>
              <a:pPr>
                <a:spcBef>
                  <a:spcPct val="0"/>
                </a:spcBef>
              </a:pPr>
              <a:t>14</a:t>
            </a:fld>
            <a:endParaRPr lang="es-ES" altLang="es-MX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400629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55F676C-A831-45B8-B384-D81E8A33B626}" type="slidenum">
              <a:rPr lang="es-ES" altLang="es-MX" smtClean="0"/>
              <a:pPr>
                <a:spcBef>
                  <a:spcPct val="0"/>
                </a:spcBef>
              </a:pPr>
              <a:t>15</a:t>
            </a:fld>
            <a:endParaRPr lang="es-ES" altLang="es-MX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740648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33939B0-9EC4-4F61-B300-3757A5CCCFE9}" type="slidenum">
              <a:rPr lang="es-ES" altLang="es-MX" smtClean="0"/>
              <a:pPr>
                <a:spcBef>
                  <a:spcPct val="0"/>
                </a:spcBef>
              </a:pPr>
              <a:t>16</a:t>
            </a:fld>
            <a:endParaRPr lang="es-ES" altLang="es-MX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987111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A7C159D-0E35-4925-A639-53F59FE7C9A4}" type="slidenum">
              <a:rPr lang="es-ES" altLang="es-MX" smtClean="0"/>
              <a:pPr>
                <a:spcBef>
                  <a:spcPct val="0"/>
                </a:spcBef>
              </a:pPr>
              <a:t>17</a:t>
            </a:fld>
            <a:endParaRPr lang="es-ES" altLang="es-MX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4073151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C299DB1-98B6-4F18-AA7E-44697C957F01}" type="slidenum">
              <a:rPr lang="es-ES" altLang="es-MX" smtClean="0"/>
              <a:pPr>
                <a:spcBef>
                  <a:spcPct val="0"/>
                </a:spcBef>
              </a:pPr>
              <a:t>18</a:t>
            </a:fld>
            <a:endParaRPr lang="es-ES" altLang="es-MX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3507226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36DD46E-B611-4DB9-BF2A-6E1E46C1D9DF}" type="slidenum">
              <a:rPr lang="es-ES" altLang="es-MX" smtClean="0"/>
              <a:pPr>
                <a:spcBef>
                  <a:spcPct val="0"/>
                </a:spcBef>
              </a:pPr>
              <a:t>19</a:t>
            </a:fld>
            <a:endParaRPr lang="es-ES" altLang="es-MX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2785501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F225A59-577F-435C-B216-9A11618952DF}" type="slidenum">
              <a:rPr lang="es-ES" altLang="es-MX" smtClean="0"/>
              <a:pPr>
                <a:spcBef>
                  <a:spcPct val="0"/>
                </a:spcBef>
              </a:pPr>
              <a:t>20</a:t>
            </a:fld>
            <a:endParaRPr lang="es-ES" altLang="es-MX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0783474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5BA931A-A8BC-4D39-8853-550B3EABC990}" type="slidenum">
              <a:rPr lang="es-ES" altLang="es-MX" smtClean="0"/>
              <a:pPr>
                <a:spcBef>
                  <a:spcPct val="0"/>
                </a:spcBef>
              </a:pPr>
              <a:t>21</a:t>
            </a:fld>
            <a:endParaRPr lang="es-ES" altLang="es-MX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7923434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433AB68-E7A8-41B4-8F98-98B408F10993}" type="slidenum">
              <a:rPr lang="es-ES" altLang="es-MX" smtClean="0"/>
              <a:pPr>
                <a:spcBef>
                  <a:spcPct val="0"/>
                </a:spcBef>
              </a:pPr>
              <a:t>22</a:t>
            </a:fld>
            <a:endParaRPr lang="es-ES" altLang="es-MX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1645212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FD88597-9CF1-49C6-B9AD-E12E44ECF155}" type="slidenum">
              <a:rPr lang="es-ES" altLang="es-MX" smtClean="0"/>
              <a:pPr>
                <a:spcBef>
                  <a:spcPct val="0"/>
                </a:spcBef>
              </a:pPr>
              <a:t>23</a:t>
            </a:fld>
            <a:endParaRPr lang="es-ES" altLang="es-MX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403877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872DF70-A202-4565-82DD-14B521CCCC5F}" type="slidenum">
              <a:rPr lang="es-ES" altLang="es-MX" smtClean="0"/>
              <a:pPr>
                <a:spcBef>
                  <a:spcPct val="0"/>
                </a:spcBef>
              </a:pPr>
              <a:t>24</a:t>
            </a:fld>
            <a:endParaRPr lang="es-ES" altLang="es-MX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42939892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08A6CD3-B30E-4693-975C-A36C6CDD52AF}" type="slidenum">
              <a:rPr lang="es-ES" altLang="es-MX" smtClean="0"/>
              <a:pPr>
                <a:spcBef>
                  <a:spcPct val="0"/>
                </a:spcBef>
              </a:pPr>
              <a:t>25</a:t>
            </a:fld>
            <a:endParaRPr lang="es-ES" altLang="es-MX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8865634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2C738CC-A317-4E98-BEC9-415A90A432C3}" type="slidenum">
              <a:rPr lang="es-ES" altLang="es-MX" smtClean="0"/>
              <a:pPr>
                <a:spcBef>
                  <a:spcPct val="0"/>
                </a:spcBef>
              </a:pPr>
              <a:t>26</a:t>
            </a:fld>
            <a:endParaRPr lang="es-ES" altLang="es-MX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0819427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2076B0C-71C3-4083-88D4-86FA0DDF3F34}" type="slidenum">
              <a:rPr lang="es-ES" altLang="es-MX" smtClean="0"/>
              <a:pPr>
                <a:spcBef>
                  <a:spcPct val="0"/>
                </a:spcBef>
              </a:pPr>
              <a:t>27</a:t>
            </a:fld>
            <a:endParaRPr lang="es-ES" altLang="es-MX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8593799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E574675-668E-4003-9792-9EA307748F63}" type="slidenum">
              <a:rPr lang="es-ES" altLang="es-MX" smtClean="0"/>
              <a:pPr>
                <a:spcBef>
                  <a:spcPct val="0"/>
                </a:spcBef>
              </a:pPr>
              <a:t>28</a:t>
            </a:fld>
            <a:endParaRPr lang="es-ES" altLang="es-MX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9755047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3CCBEDB-187A-4985-A7E6-063E149B8F1A}" type="slidenum">
              <a:rPr lang="es-ES" altLang="es-MX" smtClean="0"/>
              <a:pPr>
                <a:spcBef>
                  <a:spcPct val="0"/>
                </a:spcBef>
              </a:pPr>
              <a:t>29</a:t>
            </a:fld>
            <a:endParaRPr lang="es-ES" altLang="es-MX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4388428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98A6FB9-3C19-4FE4-8E8C-55094EA1A098}" type="slidenum">
              <a:rPr lang="es-ES" altLang="es-MX" smtClean="0"/>
              <a:pPr>
                <a:spcBef>
                  <a:spcPct val="0"/>
                </a:spcBef>
              </a:pPr>
              <a:t>30</a:t>
            </a:fld>
            <a:endParaRPr lang="es-ES" altLang="es-MX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3004215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B121103-9EA0-47DF-BADC-54D0676D618C}" type="slidenum">
              <a:rPr lang="es-ES" altLang="es-MX" smtClean="0"/>
              <a:pPr>
                <a:spcBef>
                  <a:spcPct val="0"/>
                </a:spcBef>
              </a:pPr>
              <a:t>31</a:t>
            </a:fld>
            <a:endParaRPr lang="es-ES" altLang="es-MX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3080983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6B449F7-CD5A-4136-93A6-5F5CDE35489C}" type="slidenum">
              <a:rPr lang="es-ES" altLang="es-MX" smtClean="0"/>
              <a:pPr>
                <a:spcBef>
                  <a:spcPct val="0"/>
                </a:spcBef>
              </a:pPr>
              <a:t>32</a:t>
            </a:fld>
            <a:endParaRPr lang="es-ES" altLang="es-MX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4158416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6E007D2-643B-4427-95AA-FF675BAC5269}" type="slidenum">
              <a:rPr lang="es-ES" altLang="es-MX" smtClean="0"/>
              <a:pPr>
                <a:spcBef>
                  <a:spcPct val="0"/>
                </a:spcBef>
              </a:pPr>
              <a:t>33</a:t>
            </a:fld>
            <a:endParaRPr lang="es-ES" altLang="es-MX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7636910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1C876E2-4ABD-4CAC-806D-53FB6A3C778D}" type="slidenum">
              <a:rPr lang="es-ES" altLang="es-MX" smtClean="0"/>
              <a:pPr>
                <a:spcBef>
                  <a:spcPct val="0"/>
                </a:spcBef>
              </a:pPr>
              <a:t>34</a:t>
            </a:fld>
            <a:endParaRPr lang="es-ES" altLang="es-MX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4843235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97F4849-EDBC-45F9-B8CE-3037498F7589}" type="slidenum">
              <a:rPr lang="es-ES" altLang="es-MX" smtClean="0"/>
              <a:pPr>
                <a:spcBef>
                  <a:spcPct val="0"/>
                </a:spcBef>
              </a:pPr>
              <a:t>35</a:t>
            </a:fld>
            <a:endParaRPr lang="es-ES" altLang="es-MX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0155586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3C4F42B-09D4-4081-A7F0-0F8ED3F5AD0B}" type="slidenum">
              <a:rPr lang="es-ES" altLang="es-MX" smtClean="0"/>
              <a:pPr>
                <a:spcBef>
                  <a:spcPct val="0"/>
                </a:spcBef>
              </a:pPr>
              <a:t>36</a:t>
            </a:fld>
            <a:endParaRPr lang="es-ES" altLang="es-MX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31693902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5A65510-B7EE-40DD-8099-4A1E2CECCC17}" type="slidenum">
              <a:rPr lang="es-ES" altLang="es-MX" smtClean="0"/>
              <a:pPr>
                <a:spcBef>
                  <a:spcPct val="0"/>
                </a:spcBef>
              </a:pPr>
              <a:t>37</a:t>
            </a:fld>
            <a:endParaRPr lang="es-ES" altLang="es-MX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9677624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34CA978-1528-4A19-A48A-C08229302F50}" type="slidenum">
              <a:rPr lang="es-ES" altLang="es-MX" smtClean="0"/>
              <a:pPr>
                <a:spcBef>
                  <a:spcPct val="0"/>
                </a:spcBef>
              </a:pPr>
              <a:t>38</a:t>
            </a:fld>
            <a:endParaRPr lang="es-ES" altLang="es-MX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9672732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5B8E136-4D56-44CA-B86A-748BF5A9EE02}" type="slidenum">
              <a:rPr lang="es-ES" altLang="es-MX" smtClean="0"/>
              <a:pPr>
                <a:spcBef>
                  <a:spcPct val="0"/>
                </a:spcBef>
              </a:pPr>
              <a:t>39</a:t>
            </a:fld>
            <a:endParaRPr lang="es-ES" altLang="es-MX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6442763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8FB1B28-5302-4C0F-A838-182BDDB96843}" type="slidenum">
              <a:rPr lang="es-ES" altLang="es-MX" smtClean="0"/>
              <a:pPr>
                <a:spcBef>
                  <a:spcPct val="0"/>
                </a:spcBef>
              </a:pPr>
              <a:t>40</a:t>
            </a:fld>
            <a:endParaRPr lang="es-ES" altLang="es-MX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42862496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56BD92B-E0BF-4EDB-997C-9EE839DC4708}" type="slidenum">
              <a:rPr lang="es-ES" altLang="es-MX" smtClean="0"/>
              <a:pPr>
                <a:spcBef>
                  <a:spcPct val="0"/>
                </a:spcBef>
              </a:pPr>
              <a:t>41</a:t>
            </a:fld>
            <a:endParaRPr lang="es-ES" altLang="es-MX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26456943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7F23C60-857D-4B50-BDE7-51F37ABA7F99}" type="slidenum">
              <a:rPr lang="es-ES" altLang="es-MX" smtClean="0"/>
              <a:pPr>
                <a:spcBef>
                  <a:spcPct val="0"/>
                </a:spcBef>
              </a:pPr>
              <a:t>42</a:t>
            </a:fld>
            <a:endParaRPr lang="es-ES" altLang="es-MX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11799039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B3D738D-EB1D-4EDB-B0EE-D5F99E6A6507}" type="slidenum">
              <a:rPr lang="es-ES" altLang="es-MX" smtClean="0"/>
              <a:pPr>
                <a:spcBef>
                  <a:spcPct val="0"/>
                </a:spcBef>
              </a:pPr>
              <a:t>43</a:t>
            </a:fld>
            <a:endParaRPr lang="es-ES" altLang="es-MX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/>
          </a:p>
        </p:txBody>
      </p:sp>
    </p:spTree>
    <p:extLst>
      <p:ext uri="{BB962C8B-B14F-4D97-AF65-F5344CB8AC3E}">
        <p14:creationId xmlns:p14="http://schemas.microsoft.com/office/powerpoint/2010/main" val="732219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9BC78-B54B-432A-BEDA-06B870BC2894}" type="datetimeFigureOut">
              <a:rPr lang="es-MX" smtClean="0"/>
              <a:t>15/10/2015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0BF5-2F2E-4093-B04D-6BAFA3DF5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9410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9BC78-B54B-432A-BEDA-06B870BC2894}" type="datetimeFigureOut">
              <a:rPr lang="es-MX" smtClean="0"/>
              <a:t>15/10/2015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0BF5-2F2E-4093-B04D-6BAFA3DF5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7346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9BC78-B54B-432A-BEDA-06B870BC2894}" type="datetimeFigureOut">
              <a:rPr lang="es-MX" smtClean="0"/>
              <a:t>15/10/2015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0BF5-2F2E-4093-B04D-6BAFA3DF5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2305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9BC78-B54B-432A-BEDA-06B870BC2894}" type="datetimeFigureOut">
              <a:rPr lang="es-MX" smtClean="0"/>
              <a:t>15/10/2015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0BF5-2F2E-4093-B04D-6BAFA3DF5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0815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9BC78-B54B-432A-BEDA-06B870BC2894}" type="datetimeFigureOut">
              <a:rPr lang="es-MX" smtClean="0"/>
              <a:t>15/10/2015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0BF5-2F2E-4093-B04D-6BAFA3DF5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9545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9BC78-B54B-432A-BEDA-06B870BC2894}" type="datetimeFigureOut">
              <a:rPr lang="es-MX" smtClean="0"/>
              <a:t>15/10/2015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0BF5-2F2E-4093-B04D-6BAFA3DF5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5647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9BC78-B54B-432A-BEDA-06B870BC2894}" type="datetimeFigureOut">
              <a:rPr lang="es-MX" smtClean="0"/>
              <a:t>15/10/2015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0BF5-2F2E-4093-B04D-6BAFA3DF5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7824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9BC78-B54B-432A-BEDA-06B870BC2894}" type="datetimeFigureOut">
              <a:rPr lang="es-MX" smtClean="0"/>
              <a:t>15/10/2015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0BF5-2F2E-4093-B04D-6BAFA3DF5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9768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9BC78-B54B-432A-BEDA-06B870BC2894}" type="datetimeFigureOut">
              <a:rPr lang="es-MX" smtClean="0"/>
              <a:t>15/10/2015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0BF5-2F2E-4093-B04D-6BAFA3DF5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6839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9BC78-B54B-432A-BEDA-06B870BC2894}" type="datetimeFigureOut">
              <a:rPr lang="es-MX" smtClean="0"/>
              <a:t>15/10/2015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0BF5-2F2E-4093-B04D-6BAFA3DF5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753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9BC78-B54B-432A-BEDA-06B870BC2894}" type="datetimeFigureOut">
              <a:rPr lang="es-MX" smtClean="0"/>
              <a:t>15/10/2015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0BF5-2F2E-4093-B04D-6BAFA3DF5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4953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9BC78-B54B-432A-BEDA-06B870BC2894}" type="datetimeFigureOut">
              <a:rPr lang="es-MX" smtClean="0"/>
              <a:t>15/10/2015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B0BF5-2F2E-4093-B04D-6BAFA3DF5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540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mx/imgres?imgurl=http://www.epsilones.com/imagenes/artesplasticas/partenon.jpg&amp;imgrefurl=http://www.epsilones.com/paginas/i-artes1.html&amp;h=397&amp;w=638&amp;sz=71&amp;hl=es&amp;start=1&amp;tbnid=EC1LBj7vrvrIPM:&amp;tbnh=85&amp;tbnw=137&amp;prev=/images?q%3Dpartenon%26svnum%3D10%26hl%3Des%26lr%3D%26sa%3D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hyperlink" Target="http://images.google.com.mx/imgres?imgurl=http://sepiensa.org.mx/contenidos/historia_mundo/prehist/paleolitico/vida/img/vida_1.jpg&amp;imgrefurl=http://sepiensa.org.mx/contenidos/historia_mundo/prehist/paleolitico/vida/vida_paleo.htm&amp;h=414&amp;w=350&amp;sz=43&amp;tbnid=kpYrpJ4fYz9HEM:&amp;tbnh=121&amp;tbnw=102&amp;hl=es&amp;start=1&amp;prev=/images?q%3Dhombre%2Bprehistorico%26svnum%3D10%26hl%3Des%26lr%3D%26sa%3DG" TargetMode="External"/><Relationship Id="rId4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m.mx/imgres?imgurl=http://www.nuestro.cl/notas/rescate/img/prehistoria/vestuario_pre_grande.jpg&amp;imgrefurl=http://www.nuestro.cl/notas/rescate/vestuario_prehistoria1.htm&amp;h=265&amp;w=425&amp;sz=19&amp;hl=es&amp;start=4&amp;tbnid=qRyIHzdZx0zSFM:&amp;tbnh=79&amp;tbnw=126&amp;prev=/images?q%3DPREHISTORIA%26svnum%3D10%26hl%3Des%26lr%3D%26sa%3DG" TargetMode="External"/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om.mx/imgres?imgurl=http://feudalismo.pais-global.com.ar/img.foros/2076.pjpeg&amp;imgrefurl=http://feudalismo.pais-global.com.ar/&amp;h=170&amp;w=146&amp;sz=9&amp;hl=es&amp;start=2&amp;tbnid=gBlabXWZBhCq_M:&amp;tbnh=99&amp;tbnw=85&amp;prev=/images?q%3DFEUDALISMO%26svnum%3D10%26hl%3Des%26lr%3D%26sa%3DG" TargetMode="External"/><Relationship Id="rId5" Type="http://schemas.openxmlformats.org/officeDocument/2006/relationships/image" Target="../media/image24.jpeg"/><Relationship Id="rId4" Type="http://schemas.openxmlformats.org/officeDocument/2006/relationships/hyperlink" Target="http://images.google.com.mx/imgres?imgurl=http://www.voixdesjeunes.org/tdh2004/modules/My_eGallery/gallery/documents/esclavos.gif&amp;imgrefurl=http://www.voixdesjeunes.org/tdh2004/index.php?module%3DMy_eGallery&amp;h=678&amp;w=520&amp;sz=174&amp;hl=es&amp;start=3&amp;tbnid=Rw8njTY8ovH3TM:&amp;tbnh=139&amp;tbnw=107&amp;prev=/images?q%3DESCLAVOS%26svnum%3D10%26hl%3Des%26lr%3D%26sa%3DG" TargetMode="External"/><Relationship Id="rId9" Type="http://schemas.openxmlformats.org/officeDocument/2006/relationships/image" Target="../media/image26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mx/imgres?imgurl=http://faculty-staff.ou.edu/L/A-Robert.R.Lauer-1/hidalgo1.jpe&amp;imgrefurl=http://faculty-staff.ou.edu/L/A-Robert.R.Lauer-1/span4313cap10.html&amp;h=1291&amp;w=1056&amp;sz=83&amp;hl=es&amp;start=33&amp;tbnid=6Oc5zwVMPo_p6M:&amp;tbnh=150&amp;tbnw=123&amp;prev=/images?q%3DINDEPENDENCIA%2BDE%2BMEXICO%26start%3D20%26ndsp%3D20%26svnum%3D10%26hl%3Des%26lr%3D%26sa%3DN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hyperlink" Target="http://images.google.com.mx/imgres?imgurl=http://www.imagenlatina.com/images/mexico/mx0139.jpg&amp;imgrefurl=http://www.imagenlatina.com/bancoes/mexico_0139.htm&amp;h=267&amp;w=400&amp;sz=38&amp;hl=es&amp;start=10&amp;tbnid=dWjZjdTmjDz3PM:&amp;tbnh=83&amp;tbnw=124&amp;prev=/images?q%3DINDEPENDENCIA%2BDE%2BMEXICO%26svnum%3D10%26hl%3Des%26lr%3D%26sa%3DG" TargetMode="External"/><Relationship Id="rId4" Type="http://schemas.openxmlformats.org/officeDocument/2006/relationships/image" Target="../media/image27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mx/imgres?imgurl=http://ojinaga.com/posters/44.jpg&amp;imgrefurl=http://ojinaga.com/posters/index1.html&amp;h=646&amp;w=439&amp;sz=71&amp;hl=es&amp;start=4&amp;tbnid=mdjBClr5YFthcM:&amp;tbnh=137&amp;tbnw=93&amp;prev=/images?q%3Demiliano%2Bzapata%26svnum%3D10%26hl%3Des%26lr%3D%26sa%3DG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hyperlink" Target="http://images.google.com.mx/imgres?imgurl=http://mx.geocities.com/alkpo/pdiaz1.jpg&amp;imgrefurl=http://mx.geocities.com/alkpo/protag.htm&amp;h=225&amp;w=150&amp;sz=21&amp;hl=es&amp;start=2&amp;tbnid=4_RzaakM54rdGM:&amp;tbnh=108&amp;tbnw=72&amp;prev=/images?q%3Dporfirio%2Bdiaz%26svnum%3D10%26hl%3Des%26lr%3D%26sa%3DG" TargetMode="External"/><Relationship Id="rId4" Type="http://schemas.openxmlformats.org/officeDocument/2006/relationships/image" Target="../media/image29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RES-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5" name="2 Subtítulo"/>
          <p:cNvSpPr>
            <a:spLocks noGrp="1"/>
          </p:cNvSpPr>
          <p:nvPr>
            <p:ph type="subTitle" idx="1"/>
          </p:nvPr>
        </p:nvSpPr>
        <p:spPr>
          <a:xfrm>
            <a:off x="845822" y="1154428"/>
            <a:ext cx="3853543" cy="2274571"/>
          </a:xfrm>
        </p:spPr>
        <p:txBody>
          <a:bodyPr>
            <a:noAutofit/>
          </a:bodyPr>
          <a:lstStyle/>
          <a:p>
            <a:pPr algn="l"/>
            <a:r>
              <a:rPr lang="es-MX" sz="1500" b="1" dirty="0">
                <a:solidFill>
                  <a:schemeClr val="bg2">
                    <a:lumMod val="90000"/>
                  </a:schemeClr>
                </a:solidFill>
              </a:rPr>
              <a:t>Tema: Unidad </a:t>
            </a:r>
            <a:r>
              <a:rPr lang="es-MX" sz="1500" b="1" dirty="0">
                <a:solidFill>
                  <a:schemeClr val="bg2">
                    <a:lumMod val="90000"/>
                  </a:schemeClr>
                </a:solidFill>
              </a:rPr>
              <a:t>I </a:t>
            </a:r>
            <a:r>
              <a:rPr lang="es-MX" sz="1500" b="1" dirty="0" smtClean="0">
                <a:solidFill>
                  <a:schemeClr val="bg2">
                    <a:lumMod val="90000"/>
                  </a:schemeClr>
                </a:solidFill>
              </a:rPr>
              <a:t>Introducción a la ciencia de la historia</a:t>
            </a:r>
            <a:endParaRPr lang="es-MX" sz="1500" b="1" dirty="0" smtClean="0">
              <a:solidFill>
                <a:schemeClr val="bg2">
                  <a:lumMod val="90000"/>
                </a:schemeClr>
              </a:solidFill>
            </a:endParaRPr>
          </a:p>
          <a:p>
            <a:pPr algn="l"/>
            <a:endParaRPr lang="es-MX" sz="900" b="1" dirty="0">
              <a:solidFill>
                <a:schemeClr val="bg2">
                  <a:lumMod val="90000"/>
                </a:schemeClr>
              </a:solidFill>
            </a:endParaRPr>
          </a:p>
          <a:p>
            <a:pPr algn="l"/>
            <a:r>
              <a:rPr lang="es-MX" sz="1500" b="1" dirty="0">
                <a:solidFill>
                  <a:schemeClr val="bg2">
                    <a:lumMod val="90000"/>
                  </a:schemeClr>
                </a:solidFill>
              </a:rPr>
              <a:t>Profesor (a): Rogelio Velázquez </a:t>
            </a:r>
            <a:r>
              <a:rPr lang="es-MX" sz="1500" b="1" dirty="0" err="1">
                <a:solidFill>
                  <a:schemeClr val="bg2">
                    <a:lumMod val="90000"/>
                  </a:schemeClr>
                </a:solidFill>
              </a:rPr>
              <a:t>Velázquez</a:t>
            </a:r>
            <a:endParaRPr lang="es-MX" sz="1500" b="1" dirty="0">
              <a:solidFill>
                <a:schemeClr val="bg2">
                  <a:lumMod val="90000"/>
                </a:schemeClr>
              </a:solidFill>
            </a:endParaRPr>
          </a:p>
          <a:p>
            <a:pPr algn="l"/>
            <a:endParaRPr lang="es-MX" sz="900" b="1" dirty="0">
              <a:solidFill>
                <a:schemeClr val="bg2">
                  <a:lumMod val="90000"/>
                </a:schemeClr>
              </a:solidFill>
            </a:endParaRPr>
          </a:p>
          <a:p>
            <a:pPr algn="l"/>
            <a:r>
              <a:rPr lang="es-MX" sz="1500" b="1" dirty="0">
                <a:solidFill>
                  <a:schemeClr val="bg2">
                    <a:lumMod val="90000"/>
                  </a:schemeClr>
                </a:solidFill>
              </a:rPr>
              <a:t>Periodo: Julio – Diciembre 2015</a:t>
            </a:r>
          </a:p>
        </p:txBody>
      </p:sp>
    </p:spTree>
    <p:extLst>
      <p:ext uri="{BB962C8B-B14F-4D97-AF65-F5344CB8AC3E}">
        <p14:creationId xmlns:p14="http://schemas.microsoft.com/office/powerpoint/2010/main" val="1822337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5"/>
          <p:cNvSpPr>
            <a:spLocks noGrp="1" noChangeArrowheads="1"/>
          </p:cNvSpPr>
          <p:nvPr>
            <p:ph idx="1"/>
          </p:nvPr>
        </p:nvSpPr>
        <p:spPr>
          <a:xfrm>
            <a:off x="482958" y="1258911"/>
            <a:ext cx="7939826" cy="385802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ES" altLang="es-MX" b="1" u="sng" dirty="0">
                <a:latin typeface="Arial" panose="020B0604020202020204" pitchFamily="34" charset="0"/>
                <a:cs typeface="Arial" panose="020B0604020202020204" pitchFamily="34" charset="0"/>
              </a:rPr>
              <a:t>UNIDAD I</a:t>
            </a:r>
            <a:endParaRPr lang="es-ES" alt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altLang="es-MX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" altLang="es-MX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altLang="es-MX" b="1" dirty="0">
                <a:latin typeface="Arial" panose="020B0604020202020204" pitchFamily="34" charset="0"/>
                <a:cs typeface="Arial" panose="020B0604020202020204" pitchFamily="34" charset="0"/>
              </a:rPr>
              <a:t>1.1. La Historia </a:t>
            </a:r>
            <a:endParaRPr lang="es-MX" alt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altLang="es-MX" b="1" dirty="0">
                <a:latin typeface="Arial" panose="020B0604020202020204" pitchFamily="34" charset="0"/>
                <a:cs typeface="Arial" panose="020B0604020202020204" pitchFamily="34" charset="0"/>
              </a:rPr>
              <a:t>1.1.1. Que es la historia.</a:t>
            </a:r>
            <a:endParaRPr lang="es-ES" altLang="es-MX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altLang="es-MX" b="1" dirty="0">
                <a:latin typeface="Arial" panose="020B0604020202020204" pitchFamily="34" charset="0"/>
                <a:cs typeface="Arial" panose="020B0604020202020204" pitchFamily="34" charset="0"/>
              </a:rPr>
              <a:t>1.1.2. Historia, ¿para qué?. </a:t>
            </a:r>
            <a:endParaRPr lang="es-ES" altLang="es-MX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altLang="es-MX" b="1" dirty="0">
                <a:latin typeface="Arial" panose="020B0604020202020204" pitchFamily="34" charset="0"/>
                <a:cs typeface="Times New Roman" panose="02020603050405020304" pitchFamily="18" charset="0"/>
              </a:rPr>
              <a:t>1.1.3. Las grandes divisiones de la historia</a:t>
            </a:r>
            <a:r>
              <a:rPr lang="es-ES" altLang="es-MX" b="1" dirty="0">
                <a:latin typeface="Arial" panose="020B0604020202020204" pitchFamily="34" charset="0"/>
                <a:cs typeface="Arial" panose="020B0604020202020204" pitchFamily="34" charset="0"/>
              </a:rPr>
              <a:t>  </a:t>
            </a:r>
            <a:endParaRPr lang="es-ES" altLang="es-MX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altLang="es-MX" b="1" dirty="0">
                <a:latin typeface="Arial" panose="020B0604020202020204" pitchFamily="34" charset="0"/>
                <a:cs typeface="Times New Roman" panose="02020603050405020304" pitchFamily="18" charset="0"/>
              </a:rPr>
              <a:t>1.2. Métodos de interpretación histórica </a:t>
            </a:r>
            <a:endParaRPr lang="es-MX" altLang="es-MX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_tradnl" altLang="es-MX" b="1" dirty="0">
                <a:latin typeface="Arial" panose="020B0604020202020204" pitchFamily="34" charset="0"/>
                <a:cs typeface="Arial" panose="020B0604020202020204" pitchFamily="34" charset="0"/>
              </a:rPr>
              <a:t>1.2.1. Las fuentes</a:t>
            </a:r>
            <a:endParaRPr lang="es-ES" altLang="es-MX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_tradnl" altLang="es-MX" b="1" dirty="0">
                <a:latin typeface="Arial" panose="020B0604020202020204" pitchFamily="34" charset="0"/>
                <a:cs typeface="Arial" panose="020B0604020202020204" pitchFamily="34" charset="0"/>
              </a:rPr>
              <a:t>1.2.2. Heurística, hermenéutica, comparación.</a:t>
            </a:r>
            <a:endParaRPr lang="es-ES" altLang="es-MX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_tradnl" altLang="es-MX" b="1" dirty="0">
                <a:latin typeface="Arial" panose="020B0604020202020204" pitchFamily="34" charset="0"/>
                <a:cs typeface="Arial" panose="020B0604020202020204" pitchFamily="34" charset="0"/>
              </a:rPr>
              <a:t>1.2.3. Interpretación histórica</a:t>
            </a:r>
            <a:r>
              <a:rPr lang="es-ES" altLang="es-MX" b="1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635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MX" b="1" dirty="0" smtClean="0">
                <a:cs typeface="Arial" panose="020B0604020202020204" pitchFamily="34" charset="0"/>
              </a:rPr>
              <a:t>OBJETIVO</a:t>
            </a:r>
            <a:r>
              <a:rPr lang="es-ES" altLang="es-MX" dirty="0" smtClean="0">
                <a:cs typeface="Times New Roman" panose="02020603050405020304" pitchFamily="18" charset="0"/>
              </a:rPr>
              <a:t/>
            </a:r>
            <a:br>
              <a:rPr lang="es-ES" altLang="es-MX" dirty="0" smtClean="0">
                <a:cs typeface="Times New Roman" panose="02020603050405020304" pitchFamily="18" charset="0"/>
              </a:rPr>
            </a:br>
            <a:endParaRPr lang="es-ES" altLang="es-MX" dirty="0" smtClean="0">
              <a:cs typeface="Times New Roman" panose="02020603050405020304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_tradnl" alt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El alumno adquirirá las nociones básicas, que dan razón a la fundamentación de la historia, así como de la importancia que tiene su estudio para la explicación del presente.</a:t>
            </a:r>
            <a:endParaRPr lang="es-ES" altLang="es-MX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ES" altLang="es-MX" dirty="0" smtClean="0"/>
          </a:p>
        </p:txBody>
      </p:sp>
    </p:spTree>
    <p:extLst>
      <p:ext uri="{BB962C8B-B14F-4D97-AF65-F5344CB8AC3E}">
        <p14:creationId xmlns:p14="http://schemas.microsoft.com/office/powerpoint/2010/main" val="414232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34"/>
          <p:cNvGrpSpPr>
            <a:grpSpLocks/>
          </p:cNvGrpSpPr>
          <p:nvPr/>
        </p:nvGrpSpPr>
        <p:grpSpPr bwMode="auto">
          <a:xfrm>
            <a:off x="867714" y="3555206"/>
            <a:ext cx="2171700" cy="1028700"/>
            <a:chOff x="288" y="2842"/>
            <a:chExt cx="1824" cy="864"/>
          </a:xfrm>
        </p:grpSpPr>
        <p:sp>
          <p:nvSpPr>
            <p:cNvPr id="14346" name="WordArt 1027"/>
            <p:cNvSpPr>
              <a:spLocks noChangeArrowheads="1" noChangeShapeType="1" noTextEdit="1"/>
            </p:cNvSpPr>
            <p:nvPr/>
          </p:nvSpPr>
          <p:spPr bwMode="auto">
            <a:xfrm>
              <a:off x="288" y="2842"/>
              <a:ext cx="432" cy="86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PerspectiveTopLeft"/>
                <a:lightRig rig="legacyNormal3" dir="r"/>
              </a:scene3d>
              <a:sp3d extrusionH="201600" prstMaterial="legacyMetal">
                <a:extrusionClr>
                  <a:srgbClr val="FFFFFF"/>
                </a:extrusionClr>
                <a:contourClr>
                  <a:srgbClr val="CBCBCB"/>
                </a:contourClr>
              </a:sp3d>
            </a:bodyPr>
            <a:lstStyle/>
            <a:p>
              <a:pPr algn="ctr"/>
              <a:r>
                <a:rPr lang="es-MX" sz="2700" kern="1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CBCBCB"/>
                      </a:gs>
                      <a:gs pos="13000">
                        <a:srgbClr val="5F5F5F"/>
                      </a:gs>
                      <a:gs pos="21001">
                        <a:srgbClr val="5F5F5F"/>
                      </a:gs>
                      <a:gs pos="63000">
                        <a:srgbClr val="FFFFFF"/>
                      </a:gs>
                      <a:gs pos="67000">
                        <a:srgbClr val="B2B2B2"/>
                      </a:gs>
                      <a:gs pos="69000">
                        <a:srgbClr val="292929"/>
                      </a:gs>
                      <a:gs pos="82001">
                        <a:srgbClr val="777777"/>
                      </a:gs>
                      <a:gs pos="100000">
                        <a:srgbClr val="EAEAEA"/>
                      </a:gs>
                    </a:gsLst>
                    <a:lin ang="5400000" scaled="1"/>
                  </a:gradFill>
                  <a:cs typeface="Times New Roman" panose="02020603050405020304" pitchFamily="18" charset="0"/>
                </a:rPr>
                <a:t>H</a:t>
              </a:r>
            </a:p>
          </p:txBody>
        </p:sp>
        <p:sp>
          <p:nvSpPr>
            <p:cNvPr id="14347" name="Text Box 1030"/>
            <p:cNvSpPr txBox="1">
              <a:spLocks noChangeArrowheads="1"/>
            </p:cNvSpPr>
            <p:nvPr/>
          </p:nvSpPr>
          <p:spPr bwMode="auto">
            <a:xfrm>
              <a:off x="816" y="3226"/>
              <a:ext cx="1296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MX" altLang="es-MX" sz="27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istoria</a:t>
              </a:r>
              <a:endParaRPr lang="es-ES" altLang="es-MX" sz="2700" b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Group 1035"/>
          <p:cNvGrpSpPr>
            <a:grpSpLocks/>
          </p:cNvGrpSpPr>
          <p:nvPr/>
        </p:nvGrpSpPr>
        <p:grpSpPr bwMode="auto">
          <a:xfrm>
            <a:off x="4695960" y="3555206"/>
            <a:ext cx="1699022" cy="914400"/>
            <a:chOff x="3552" y="2890"/>
            <a:chExt cx="1427" cy="768"/>
          </a:xfrm>
        </p:grpSpPr>
        <p:sp>
          <p:nvSpPr>
            <p:cNvPr id="14344" name="WordArt 1028"/>
            <p:cNvSpPr>
              <a:spLocks noChangeArrowheads="1" noChangeShapeType="1" noTextEdit="1"/>
            </p:cNvSpPr>
            <p:nvPr/>
          </p:nvSpPr>
          <p:spPr bwMode="auto">
            <a:xfrm>
              <a:off x="3552" y="2890"/>
              <a:ext cx="288" cy="76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PerspectiveTopLeft"/>
                <a:lightRig rig="legacyNormal3" dir="r"/>
              </a:scene3d>
              <a:sp3d extrusionH="201600" prstMaterial="legacyMetal">
                <a:extrusionClr>
                  <a:srgbClr val="FFFFFF"/>
                </a:extrusionClr>
                <a:contourClr>
                  <a:srgbClr val="CBCBCB"/>
                </a:contourClr>
              </a:sp3d>
            </a:bodyPr>
            <a:lstStyle/>
            <a:p>
              <a:pPr algn="ctr"/>
              <a:r>
                <a:rPr lang="es-MX" sz="2700" kern="10" dirty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CBCBCB"/>
                      </a:gs>
                      <a:gs pos="13000">
                        <a:srgbClr val="5F5F5F"/>
                      </a:gs>
                      <a:gs pos="21001">
                        <a:srgbClr val="5F5F5F"/>
                      </a:gs>
                      <a:gs pos="63000">
                        <a:srgbClr val="FFFFFF"/>
                      </a:gs>
                      <a:gs pos="67000">
                        <a:srgbClr val="B2B2B2"/>
                      </a:gs>
                      <a:gs pos="69000">
                        <a:srgbClr val="292929"/>
                      </a:gs>
                      <a:gs pos="82001">
                        <a:srgbClr val="777777"/>
                      </a:gs>
                      <a:gs pos="100000">
                        <a:srgbClr val="EAEAEA"/>
                      </a:gs>
                    </a:gsLst>
                    <a:lin ang="5400000" scaled="1"/>
                  </a:gradFill>
                  <a:cs typeface="Times New Roman" panose="02020603050405020304" pitchFamily="18" charset="0"/>
                </a:rPr>
                <a:t>h</a:t>
              </a:r>
            </a:p>
          </p:txBody>
        </p:sp>
        <p:sp>
          <p:nvSpPr>
            <p:cNvPr id="14345" name="Rectangle 1031"/>
            <p:cNvSpPr>
              <a:spLocks noChangeArrowheads="1"/>
            </p:cNvSpPr>
            <p:nvPr/>
          </p:nvSpPr>
          <p:spPr bwMode="auto">
            <a:xfrm>
              <a:off x="4032" y="3226"/>
              <a:ext cx="947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MX" altLang="es-MX" sz="27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istoria</a:t>
              </a:r>
              <a:endParaRPr lang="es-ES" altLang="es-MX" sz="2700" b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6872" name="Text Box 1032"/>
          <p:cNvSpPr txBox="1">
            <a:spLocks noChangeArrowheads="1"/>
          </p:cNvSpPr>
          <p:nvPr/>
        </p:nvSpPr>
        <p:spPr bwMode="auto">
          <a:xfrm>
            <a:off x="896289" y="4866269"/>
            <a:ext cx="13144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dirty="0">
                <a:solidFill>
                  <a:schemeClr val="tx1"/>
                </a:solidFill>
                <a:latin typeface="Times New Roman" panose="02020603050405020304" pitchFamily="18" charset="0"/>
              </a:rPr>
              <a:t>hecho</a:t>
            </a:r>
            <a:endParaRPr lang="es-ES" altLang="es-MX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873" name="Text Box 1033"/>
          <p:cNvSpPr txBox="1">
            <a:spLocks noChangeArrowheads="1"/>
          </p:cNvSpPr>
          <p:nvPr/>
        </p:nvSpPr>
        <p:spPr bwMode="auto">
          <a:xfrm>
            <a:off x="4681672" y="4585922"/>
            <a:ext cx="25626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dirty="0">
                <a:solidFill>
                  <a:schemeClr val="tx1"/>
                </a:solidFill>
                <a:latin typeface="Times New Roman" panose="02020603050405020304" pitchFamily="18" charset="0"/>
              </a:rPr>
              <a:t>Registro del hecho</a:t>
            </a:r>
            <a:endParaRPr lang="es-ES" altLang="es-MX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7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2" grpId="0" autoUpdateAnimBg="0"/>
      <p:bldP spid="3687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50000"/>
              </a:spcBef>
              <a:buClr>
                <a:schemeClr val="accent2"/>
              </a:buClr>
              <a:buNone/>
            </a:pPr>
            <a:r>
              <a:rPr lang="es-MX" altLang="es-MX" dirty="0">
                <a:latin typeface="Arial" panose="020B0604020202020204" pitchFamily="34" charset="0"/>
                <a:cs typeface="Arial" panose="020B0604020202020204" pitchFamily="34" charset="0"/>
              </a:rPr>
              <a:t>1.-La Historia es el desarrollo del hombre a través del tiempo en un ámbito geográfico. </a:t>
            </a:r>
            <a:endParaRPr lang="es-MX" alt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50000"/>
              </a:spcBef>
              <a:buClr>
                <a:schemeClr val="accent2"/>
              </a:buClr>
              <a:buNone/>
            </a:pPr>
            <a:r>
              <a:rPr lang="es-MX" altLang="es-MX" dirty="0">
                <a:latin typeface="Arial" panose="020B0604020202020204" pitchFamily="34" charset="0"/>
                <a:cs typeface="Arial" panose="020B0604020202020204" pitchFamily="34" charset="0"/>
              </a:rPr>
              <a:t>2. La historia es una de las ciencias humanas. </a:t>
            </a:r>
            <a:r>
              <a:rPr lang="es-MX" altLang="es-MX" dirty="0">
                <a:latin typeface="Arial" panose="020B0604020202020204" pitchFamily="34" charset="0"/>
                <a:cs typeface="Times New Roman" panose="02020603050405020304" pitchFamily="18" charset="0"/>
              </a:rPr>
              <a:t>En síntesis, la historia estudia los hechos del hombre. </a:t>
            </a:r>
          </a:p>
          <a:p>
            <a:pPr marL="0" indent="0">
              <a:spcBef>
                <a:spcPct val="50000"/>
              </a:spcBef>
              <a:buClr>
                <a:schemeClr val="accent2"/>
              </a:buClr>
              <a:buNone/>
            </a:pPr>
            <a:r>
              <a:rPr lang="es-MX" altLang="es-MX" dirty="0">
                <a:latin typeface="Arial" panose="020B0604020202020204" pitchFamily="34" charset="0"/>
                <a:cs typeface="Times New Roman" panose="02020603050405020304" pitchFamily="18" charset="0"/>
              </a:rPr>
              <a:t>Esta emparentada con la antropología, la sociología, la ciencia política, la economía e incluso la </a:t>
            </a:r>
            <a:r>
              <a:rPr lang="es-MX" altLang="es-MX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psicología.</a:t>
            </a:r>
            <a:endParaRPr lang="es-ES" altLang="es-MX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7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http://www.horizonteweb.com/revision/wpeCH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171700"/>
            <a:ext cx="6400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6"/>
          <p:cNvSpPr>
            <a:spLocks noChangeArrowheads="1"/>
          </p:cNvSpPr>
          <p:nvPr/>
        </p:nvSpPr>
        <p:spPr bwMode="auto">
          <a:xfrm>
            <a:off x="1143000" y="2878931"/>
            <a:ext cx="6858000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MX" sz="75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s-ES" altLang="es-MX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6" name="Text Box 9"/>
          <p:cNvSpPr txBox="1">
            <a:spLocks noChangeArrowheads="1"/>
          </p:cNvSpPr>
          <p:nvPr/>
        </p:nvSpPr>
        <p:spPr bwMode="auto">
          <a:xfrm>
            <a:off x="289775" y="1192906"/>
            <a:ext cx="820062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2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 hecho ocurre en un espacio, en un lugar y supone por tanto acontecimientos previos y posteriores </a:t>
            </a:r>
            <a:endParaRPr lang="es-ES" altLang="es-MX" sz="2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73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WordArt 2" descr="Mármol blanco"/>
          <p:cNvSpPr>
            <a:spLocks noChangeArrowheads="1" noChangeShapeType="1" noTextEdit="1"/>
          </p:cNvSpPr>
          <p:nvPr/>
        </p:nvSpPr>
        <p:spPr bwMode="auto">
          <a:xfrm>
            <a:off x="1844095" y="2724771"/>
            <a:ext cx="5447762" cy="123701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700" b="1" kern="1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La historia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657628" y="1309621"/>
            <a:ext cx="2372933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4050" b="1">
                <a:solidFill>
                  <a:schemeClr val="folHlink"/>
                </a:solidFill>
                <a:latin typeface="Tempus Sans ITC" panose="04020404030D07020202" pitchFamily="82" charset="0"/>
              </a:rPr>
              <a:t>¿ Dónde ?</a:t>
            </a:r>
            <a:endParaRPr lang="es-ES" altLang="es-MX" sz="4050" b="1">
              <a:solidFill>
                <a:schemeClr val="folHlink"/>
              </a:solidFill>
              <a:latin typeface="Tempus Sans ITC" panose="04020404030D07020202" pitchFamily="82" charset="0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4919730" y="1324699"/>
            <a:ext cx="2566115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4050" b="1" dirty="0">
                <a:solidFill>
                  <a:schemeClr val="folHlink"/>
                </a:solidFill>
                <a:latin typeface="Tempus Sans ITC" panose="04020404030D07020202" pitchFamily="82" charset="0"/>
              </a:rPr>
              <a:t>¿ Cuándo ?</a:t>
            </a:r>
            <a:endParaRPr lang="es-ES" altLang="es-MX" sz="4050" b="1" dirty="0">
              <a:solidFill>
                <a:schemeClr val="folHlink"/>
              </a:solidFill>
              <a:latin typeface="Tempus Sans ITC" panose="04020404030D07020202" pitchFamily="82" charset="0"/>
            </a:endParaRP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1007772" y="4684434"/>
            <a:ext cx="2460169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4050" b="1" dirty="0">
                <a:solidFill>
                  <a:schemeClr val="folHlink"/>
                </a:solidFill>
                <a:latin typeface="Tempus Sans ITC" panose="04020404030D07020202" pitchFamily="82" charset="0"/>
              </a:rPr>
              <a:t>¿ Cómo ?</a:t>
            </a:r>
            <a:endParaRPr lang="es-ES" altLang="es-MX" sz="4050" b="1" dirty="0">
              <a:solidFill>
                <a:schemeClr val="folHlink"/>
              </a:solidFill>
              <a:latin typeface="Tempus Sans ITC" panose="04020404030D07020202" pitchFamily="82" charset="0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5489708" y="4669356"/>
            <a:ext cx="2833174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4050" b="1" dirty="0">
                <a:solidFill>
                  <a:schemeClr val="folHlink"/>
                </a:solidFill>
                <a:latin typeface="Tempus Sans ITC" panose="04020404030D07020202" pitchFamily="82" charset="0"/>
              </a:rPr>
              <a:t>¿ Por qué ?</a:t>
            </a:r>
            <a:endParaRPr lang="es-ES" altLang="es-MX" sz="4050" b="1" dirty="0">
              <a:solidFill>
                <a:schemeClr val="folHlink"/>
              </a:solidFill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11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nimBg="1"/>
      <p:bldP spid="38916" grpId="0" autoUpdateAnimBg="0"/>
      <p:bldP spid="38917" grpId="0" autoUpdateAnimBg="0"/>
      <p:bldP spid="38918" grpId="0" autoUpdateAnimBg="0"/>
      <p:bldP spid="3891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2"/>
          <p:cNvSpPr>
            <a:spLocks noChangeArrowheads="1" noChangeShapeType="1" noTextEdit="1"/>
          </p:cNvSpPr>
          <p:nvPr/>
        </p:nvSpPr>
        <p:spPr bwMode="auto">
          <a:xfrm>
            <a:off x="2694502" y="2771815"/>
            <a:ext cx="3931276" cy="842360"/>
          </a:xfrm>
          <a:prstGeom prst="rect">
            <a:avLst/>
          </a:prstGeom>
        </p:spPr>
        <p:txBody>
          <a:bodyPr wrap="none" fromWordArt="1">
            <a:prstTxWarp prst="textPlain">
              <a:avLst/>
            </a:prstTxWarp>
          </a:bodyPr>
          <a:lstStyle/>
          <a:p>
            <a:pPr algn="ctr"/>
            <a:r>
              <a:rPr lang="es-MX" sz="3300" b="1" kern="1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Black" panose="020B0A04020102020204" pitchFamily="34" charset="0"/>
              </a:rPr>
              <a:t>¿Para qué de la Historia?</a:t>
            </a:r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5921062" y="1028700"/>
            <a:ext cx="2826108" cy="1161514"/>
          </a:xfrm>
          <a:prstGeom prst="wedgeEllipseCallout">
            <a:avLst>
              <a:gd name="adj1" fmla="val -26463"/>
              <a:gd name="adj2" fmla="val 7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3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Transmite experiencias a nuevas generaciones para planear el futuro</a:t>
            </a:r>
            <a:endParaRPr lang="es-ES" altLang="es-MX" sz="135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1852948" y="4400550"/>
            <a:ext cx="2400300" cy="1371600"/>
          </a:xfrm>
          <a:prstGeom prst="wedgeEllipseCallout">
            <a:avLst>
              <a:gd name="adj1" fmla="val 28011"/>
              <a:gd name="adj2" fmla="val -6582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Conocer y desarrollar una metodología de trabajo</a:t>
            </a:r>
            <a:endParaRPr lang="es-ES" altLang="es-MX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324387" y="1028700"/>
            <a:ext cx="2343150" cy="1316060"/>
          </a:xfrm>
          <a:prstGeom prst="wedgeEllipseCallout">
            <a:avLst>
              <a:gd name="adj1" fmla="val 41310"/>
              <a:gd name="adj2" fmla="val 55458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MX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Comprender el presente en base a conocer sus antecedentes</a:t>
            </a:r>
            <a:endParaRPr lang="es-ES" altLang="es-MX" sz="135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4933816" y="4390086"/>
            <a:ext cx="2400300" cy="1278228"/>
          </a:xfrm>
          <a:prstGeom prst="wedgeEllipseCallout">
            <a:avLst>
              <a:gd name="adj1" fmla="val -18526"/>
              <a:gd name="adj2" fmla="val -62609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MX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 </a:t>
            </a:r>
            <a:r>
              <a:rPr lang="es-ES" altLang="es-MX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conocer y comprender mejor a otros </a:t>
            </a:r>
            <a:r>
              <a:rPr lang="es-ES" altLang="es-MX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países</a:t>
            </a:r>
            <a:r>
              <a:rPr lang="es-ES" altLang="es-MX" sz="15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endParaRPr lang="es-ES" altLang="es-MX" sz="15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>
            <a:off x="6885855" y="3143250"/>
            <a:ext cx="2057400" cy="941850"/>
          </a:xfrm>
          <a:prstGeom prst="wedgeEllipseCallout">
            <a:avLst>
              <a:gd name="adj1" fmla="val -54343"/>
              <a:gd name="adj2" fmla="val -41588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MX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Desarrollar un sentimiento de identidad</a:t>
            </a:r>
            <a:endParaRPr lang="es-ES" altLang="es-MX" sz="135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148912" y="2999168"/>
            <a:ext cx="2285513" cy="1257300"/>
          </a:xfrm>
          <a:prstGeom prst="wedgeEllipseCallout">
            <a:avLst>
              <a:gd name="adj1" fmla="val 56618"/>
              <a:gd name="adj2" fmla="val -15144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MX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Fortalecer y comprender otras áreas del</a:t>
            </a:r>
            <a:r>
              <a:rPr lang="es-MX" altLang="es-MX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conocimiento</a:t>
            </a:r>
            <a:endParaRPr lang="es-ES" altLang="es-MX" sz="15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84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7" grpId="0" animBg="1" autoUpdateAnimBg="0"/>
      <p:bldP spid="16388" grpId="0" animBg="1" autoUpdateAnimBg="0"/>
      <p:bldP spid="16389" grpId="0" animBg="1" autoUpdateAnimBg="0"/>
      <p:bldP spid="16390" grpId="0" animBg="1" autoUpdateAnimBg="0"/>
      <p:bldP spid="16391" grpId="0" animBg="1" autoUpdateAnimBg="0"/>
      <p:bldP spid="16392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 descr="Papel periódico"/>
          <p:cNvSpPr>
            <a:spLocks noChangeArrowheads="1"/>
          </p:cNvSpPr>
          <p:nvPr/>
        </p:nvSpPr>
        <p:spPr bwMode="auto">
          <a:xfrm>
            <a:off x="1485900" y="2286000"/>
            <a:ext cx="1885950" cy="32004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35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Heurística</a:t>
            </a:r>
            <a:r>
              <a:rPr lang="en-US" altLang="es-MX" sz="135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s-MX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s-MX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s-MX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Investigación</a:t>
            </a:r>
            <a:r>
              <a:rPr lang="en-US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Documental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s-MX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Búsqueda</a:t>
            </a:r>
            <a:r>
              <a:rPr lang="en-US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 de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fuentes</a:t>
            </a:r>
            <a:r>
              <a:rPr lang="en-US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MX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originales</a:t>
            </a:r>
            <a:endParaRPr lang="en-US" altLang="es-MX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s-MX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Selección</a:t>
            </a:r>
            <a:r>
              <a:rPr lang="en-US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 de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Información</a:t>
            </a:r>
            <a:endParaRPr lang="es-ES" altLang="es-MX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3" name="Rectangle 5" descr="Papel periódico"/>
          <p:cNvSpPr>
            <a:spLocks noChangeArrowheads="1"/>
          </p:cNvSpPr>
          <p:nvPr/>
        </p:nvSpPr>
        <p:spPr bwMode="auto">
          <a:xfrm>
            <a:off x="3629025" y="2286000"/>
            <a:ext cx="1885950" cy="32004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35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Hermeneútica</a:t>
            </a:r>
            <a:endParaRPr lang="en-US" altLang="es-MX" sz="135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s-MX" sz="135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s-MX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Consiste</a:t>
            </a:r>
            <a:r>
              <a:rPr lang="en-US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MX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en</a:t>
            </a:r>
            <a:r>
              <a:rPr lang="en-US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Interpretar</a:t>
            </a:r>
            <a:r>
              <a:rPr lang="en-US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 los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Textos</a:t>
            </a:r>
            <a:r>
              <a:rPr lang="en-US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MX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antiguos</a:t>
            </a:r>
            <a:r>
              <a:rPr lang="en-US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 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Las </a:t>
            </a:r>
            <a:r>
              <a:rPr lang="en-US" altLang="es-MX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escrituras</a:t>
            </a:r>
            <a:endParaRPr lang="en-US" altLang="es-MX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sagradas</a:t>
            </a:r>
            <a:endParaRPr lang="en-US" altLang="es-MX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4" name="Rectangle 6" descr="Papel periódico"/>
          <p:cNvSpPr>
            <a:spLocks noChangeArrowheads="1"/>
          </p:cNvSpPr>
          <p:nvPr/>
        </p:nvSpPr>
        <p:spPr bwMode="auto">
          <a:xfrm>
            <a:off x="5943600" y="2286000"/>
            <a:ext cx="1885950" cy="32004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35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Construcción</a:t>
            </a:r>
            <a:r>
              <a:rPr lang="en-US" altLang="es-MX" sz="135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35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Histórica</a:t>
            </a:r>
            <a:endParaRPr lang="en-US" altLang="es-MX" sz="135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s-MX" sz="135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Descubrir el pasado 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por la recuperación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y reconstrucción de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datos.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Todo hecho no es 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aislado sino tiene 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antecedentes y 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solidFill>
                  <a:srgbClr val="FF0000"/>
                </a:solidFill>
                <a:latin typeface="Times New Roman" panose="02020603050405020304" pitchFamily="18" charset="0"/>
              </a:rPr>
              <a:t>consecuentes</a:t>
            </a:r>
            <a:endParaRPr lang="es-MX" altLang="es-MX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DISEÑOS DE INTERPRETACIÓN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397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 autoUpdateAnimBg="0"/>
      <p:bldP spid="17413" grpId="0" animBg="1" autoUpdateAnimBg="0"/>
      <p:bldP spid="17414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/>
          </p:nvPr>
        </p:nvGraphicFramePr>
        <p:xfrm>
          <a:off x="125569" y="1919757"/>
          <a:ext cx="8896082" cy="3960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788663"/>
          </a:xfrm>
        </p:spPr>
        <p:txBody>
          <a:bodyPr/>
          <a:lstStyle/>
          <a:p>
            <a:r>
              <a:rPr lang="es-MX" dirty="0" smtClean="0"/>
              <a:t>DISEÑOS DE INTERPRETACIÓN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73801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WordArt 2"/>
          <p:cNvSpPr>
            <a:spLocks noChangeArrowheads="1" noChangeShapeType="1" noTextEdit="1"/>
          </p:cNvSpPr>
          <p:nvPr/>
        </p:nvSpPr>
        <p:spPr bwMode="auto">
          <a:xfrm>
            <a:off x="2210992" y="2057400"/>
            <a:ext cx="4722019" cy="2686050"/>
          </a:xfrm>
          <a:prstGeom prst="rect">
            <a:avLst/>
          </a:prstGeom>
        </p:spPr>
        <p:txBody>
          <a:bodyPr wrap="none" fromWordArt="1">
            <a:prstTxWarp prst="textPlain">
              <a:avLst/>
            </a:prstTxWarp>
          </a:bodyPr>
          <a:lstStyle/>
          <a:p>
            <a:pPr algn="ctr"/>
            <a:r>
              <a:rPr lang="es-MX" sz="2700" b="1" kern="10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HUELLAS</a:t>
            </a:r>
          </a:p>
          <a:p>
            <a:pPr algn="ctr"/>
            <a:r>
              <a:rPr lang="es-MX" sz="2700" b="1" kern="10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TESTIMONIOS </a:t>
            </a:r>
          </a:p>
          <a:p>
            <a:pPr algn="ctr"/>
            <a:r>
              <a:rPr lang="es-MX" sz="2700" b="1" kern="10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FUENTES</a:t>
            </a:r>
          </a:p>
        </p:txBody>
      </p:sp>
    </p:spTree>
    <p:extLst>
      <p:ext uri="{BB962C8B-B14F-4D97-AF65-F5344CB8AC3E}">
        <p14:creationId xmlns:p14="http://schemas.microsoft.com/office/powerpoint/2010/main" val="2809169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spcBef>
                <a:spcPct val="0"/>
              </a:spcBef>
              <a:buNone/>
            </a:pPr>
            <a:r>
              <a:rPr lang="es-MX" altLang="es-MX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hechos parecen desaparecer y solo dejan “huellas”. A todas estas “huellas” se les ha llamado “testimonios” porque atestiguan un hecho o más popularmente se les ha denominado “fuentes”.</a:t>
            </a:r>
          </a:p>
          <a:p>
            <a:pPr marL="0" indent="0" algn="just">
              <a:spcBef>
                <a:spcPct val="0"/>
              </a:spcBef>
              <a:buNone/>
            </a:pPr>
            <a:endParaRPr lang="es-MX" altLang="es-MX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buNone/>
            </a:pPr>
            <a:r>
              <a:rPr lang="es-MX" altLang="es-MX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Estas pueden ser verídicas o no, completas o parciales, modificadas con intención o sin ella, y sobre todo siempre serán planteado desde el punto de vista del testigo. </a:t>
            </a:r>
          </a:p>
          <a:p>
            <a:pPr marL="0" indent="0" algn="just">
              <a:spcBef>
                <a:spcPct val="0"/>
              </a:spcBef>
              <a:buNone/>
            </a:pPr>
            <a:endParaRPr lang="es-MX" altLang="es-MX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buNone/>
            </a:pPr>
            <a:r>
              <a:rPr lang="es-MX" altLang="es-MX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ello se debe reunir el mayor número de testimonios posibles y contrastarlos entre sí. Finalmente, es importante aclarar que ningún estudio terminado es un “caso cerrado”.</a:t>
            </a:r>
            <a:endParaRPr lang="es-ES" altLang="es-MX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92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66344"/>
            <a:ext cx="9144001" cy="4251308"/>
          </a:xfrm>
        </p:spPr>
      </p:pic>
    </p:spTree>
    <p:extLst>
      <p:ext uri="{BB962C8B-B14F-4D97-AF65-F5344CB8AC3E}">
        <p14:creationId xmlns:p14="http://schemas.microsoft.com/office/powerpoint/2010/main" val="384422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WordArt 1026"/>
          <p:cNvSpPr>
            <a:spLocks noChangeArrowheads="1" noChangeShapeType="1" noTextEdit="1"/>
          </p:cNvSpPr>
          <p:nvPr/>
        </p:nvSpPr>
        <p:spPr bwMode="auto">
          <a:xfrm>
            <a:off x="1401382" y="1566392"/>
            <a:ext cx="6343650" cy="3657600"/>
          </a:xfrm>
          <a:prstGeom prst="rect">
            <a:avLst/>
          </a:prstGeom>
        </p:spPr>
        <p:txBody>
          <a:bodyPr wrap="none" fromWordArt="1">
            <a:prstTxWarp prst="textPlain">
              <a:avLst/>
            </a:prstTxWarp>
          </a:bodyPr>
          <a:lstStyle/>
          <a:p>
            <a:pPr algn="ctr"/>
            <a:r>
              <a:rPr lang="es-MX" sz="1500" b="1" kern="1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¿Puedes identificar </a:t>
            </a:r>
          </a:p>
          <a:p>
            <a:pPr algn="ctr"/>
            <a:r>
              <a:rPr lang="es-MX" sz="1500" b="1" kern="1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que tipo de fuente es </a:t>
            </a:r>
          </a:p>
          <a:p>
            <a:pPr algn="ctr"/>
            <a:r>
              <a:rPr lang="es-MX" sz="1500" b="1" kern="1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cada una de las</a:t>
            </a:r>
          </a:p>
          <a:p>
            <a:pPr algn="ctr"/>
            <a:r>
              <a:rPr lang="es-MX" sz="1500" b="1" kern="1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ookman Old Style" panose="02050604050505020204" pitchFamily="18" charset="0"/>
              </a:rPr>
              <a:t> siguientes imágenes?</a:t>
            </a:r>
          </a:p>
        </p:txBody>
      </p:sp>
    </p:spTree>
    <p:extLst>
      <p:ext uri="{BB962C8B-B14F-4D97-AF65-F5344CB8AC3E}">
        <p14:creationId xmlns:p14="http://schemas.microsoft.com/office/powerpoint/2010/main" val="258806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314450" y="1371600"/>
            <a:ext cx="3200400" cy="4400550"/>
          </a:xfrm>
        </p:spPr>
        <p:txBody>
          <a:bodyPr/>
          <a:lstStyle/>
          <a:p>
            <a:pPr eaLnBrk="1" hangingPunct="1"/>
            <a:r>
              <a:rPr lang="es-ES" altLang="es-MX" sz="1050" b="1">
                <a:latin typeface="Verdana" panose="020B0604030504040204" pitchFamily="34" charset="0"/>
              </a:rPr>
              <a:t>El Himno Nacional Francés en español. </a:t>
            </a:r>
            <a:br>
              <a:rPr lang="es-ES" altLang="es-MX" sz="1050" b="1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/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Marchemos, hijos de la patria,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Que ha llegado el día de la gloria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El sangriento estandarte de la tiranía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Está ya levantado contra nosotros (bis)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¿ No oís bramar por las campiñas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A esos feroces soldados?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Pues vienen a degollar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A nuestros hijos y a nuestras esposas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/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¡ A las armas, ciudadanos!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¡ Formad vuestros batallones!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Marchemos, marchemos,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Que una sangre impura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Empape nuestros surcos.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/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¿ Qué pretende esa horda de esclavos,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De traidores, de reyes conjurados?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¿ Para quién son esas innobles trabas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y esas cadenas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Tiempo ha preparadas? (bis)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¡ Para nosotros, franceses ! Oh, qué ultraje ! (bis) </a:t>
            </a:r>
            <a:br>
              <a:rPr lang="es-ES" altLang="es-MX" sz="1050">
                <a:latin typeface="Verdana" panose="020B0604030504040204" pitchFamily="34" charset="0"/>
              </a:rPr>
            </a:br>
            <a:endParaRPr lang="es-ES" altLang="es-MX" sz="1200"/>
          </a:p>
        </p:txBody>
      </p:sp>
      <p:sp>
        <p:nvSpPr>
          <p:cNvPr id="34819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29150" y="1371600"/>
            <a:ext cx="3200400" cy="4457700"/>
          </a:xfrm>
        </p:spPr>
        <p:txBody>
          <a:bodyPr/>
          <a:lstStyle/>
          <a:p>
            <a:pPr eaLnBrk="1" hangingPunct="1"/>
            <a:r>
              <a:rPr lang="es-ES" altLang="es-MX" sz="1050">
                <a:latin typeface="Verdana" panose="020B0604030504040204" pitchFamily="34" charset="0"/>
              </a:rPr>
              <a:t>¡ Qué arrebato nos debe excitar!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Es a nosotros a quienes pretenden sumir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De nuevo en la antigua esclavitud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¡ Y qué ! Sufriremos que esas tropas extranjeras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Dicten la ley en nuestros hogares,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Y que esas falanges mercenarias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Venzan a nuestros valientes guerreros? (bis)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¡ Gran Dios ! Encadenadas nuestras manos,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Tendríamos que doblegar las frentes bajo el yugo!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Los dueños de nuestro destino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No serían más que unos viles déspotas.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¡ Temblad ! tiranos, y también vosotros, pérfidos,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Oprobio de todos los partidos!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¡ Temblad ! Vuestros parricidas proyectos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Van al fin a recibir su castigo. (bis)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Todos son soldados para combatiros.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Si perecen nuestros héroes.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Francia produce otros nuevos </a:t>
            </a:r>
            <a:br>
              <a:rPr lang="es-ES" altLang="es-MX" sz="1050">
                <a:latin typeface="Verdana" panose="020B0604030504040204" pitchFamily="34" charset="0"/>
              </a:rPr>
            </a:br>
            <a:r>
              <a:rPr lang="es-ES" altLang="es-MX" sz="1050">
                <a:latin typeface="Verdana" panose="020B0604030504040204" pitchFamily="34" charset="0"/>
              </a:rPr>
              <a:t>Dispuestos a aniquilaros. </a:t>
            </a:r>
            <a:br>
              <a:rPr lang="es-ES" altLang="es-MX" sz="1050">
                <a:latin typeface="Verdana" panose="020B0604030504040204" pitchFamily="34" charset="0"/>
              </a:rPr>
            </a:br>
            <a:endParaRPr lang="es-ES" altLang="es-MX" sz="1050">
              <a:latin typeface="Verdana" panose="020B0604030504040204" pitchFamily="34" charset="0"/>
            </a:endParaRPr>
          </a:p>
          <a:p>
            <a:pPr eaLnBrk="1" hangingPunct="1"/>
            <a:endParaRPr lang="es-ES" altLang="es-MX" sz="1200"/>
          </a:p>
          <a:p>
            <a:pPr eaLnBrk="1" hangingPunct="1"/>
            <a:endParaRPr lang="es-ES" altLang="es-MX" sz="1800"/>
          </a:p>
        </p:txBody>
      </p:sp>
    </p:spTree>
    <p:extLst>
      <p:ext uri="{BB962C8B-B14F-4D97-AF65-F5344CB8AC3E}">
        <p14:creationId xmlns:p14="http://schemas.microsoft.com/office/powerpoint/2010/main" val="88814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Documents and Settings\Propietario\Mis documentos\Mis imágenes\728px-Eug%C3%A8ne_Delacroix_-_La_libert%C3%A9_guidant_le_peup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428750"/>
            <a:ext cx="58293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0470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5"/>
          <p:cNvGrpSpPr>
            <a:grpSpLocks/>
          </p:cNvGrpSpPr>
          <p:nvPr/>
        </p:nvGrpSpPr>
        <p:grpSpPr bwMode="auto">
          <a:xfrm>
            <a:off x="1729980" y="2653905"/>
            <a:ext cx="5684044" cy="1520428"/>
            <a:chOff x="0" y="0"/>
            <a:chExt cx="4774" cy="1277"/>
          </a:xfrm>
        </p:grpSpPr>
        <p:sp>
          <p:nvSpPr>
            <p:cNvPr id="40968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s-MX" altLang="es-MX" sz="135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96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4774" cy="1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ES" altLang="es-MX" sz="600">
                  <a:solidFill>
                    <a:srgbClr val="000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 </a:t>
              </a:r>
              <a:r>
                <a:rPr lang="es-ES" altLang="es-MX" sz="9525">
                  <a:solidFill>
                    <a:srgbClr val="000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 </a:t>
              </a:r>
              <a:r>
                <a:rPr lang="es-ES" altLang="es-MX" sz="600">
                  <a:solidFill>
                    <a:srgbClr val="000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  </a:r>
            </a:p>
          </p:txBody>
        </p:sp>
      </p:grpSp>
      <p:pic>
        <p:nvPicPr>
          <p:cNvPr id="40963" name="Picture 4" descr="Con  el uso de las flautas se producían sonidos armoniosos, con estas piezas se podía escuchar tres o cuatro sonidos simultáneo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3429001"/>
            <a:ext cx="6229350" cy="1940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64" name="Group 9"/>
          <p:cNvGrpSpPr>
            <a:grpSpLocks/>
          </p:cNvGrpSpPr>
          <p:nvPr/>
        </p:nvGrpSpPr>
        <p:grpSpPr bwMode="auto">
          <a:xfrm>
            <a:off x="2024063" y="2970610"/>
            <a:ext cx="5097066" cy="914400"/>
            <a:chOff x="0" y="0"/>
            <a:chExt cx="4281" cy="768"/>
          </a:xfrm>
        </p:grpSpPr>
        <p:sp>
          <p:nvSpPr>
            <p:cNvPr id="40966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s-MX" altLang="es-MX" sz="135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967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4281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ES" altLang="es-MX" sz="600">
                  <a:solidFill>
                    <a:srgbClr val="000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 </a:t>
              </a:r>
              <a:r>
                <a:rPr lang="es-ES" altLang="es-MX" sz="5550">
                  <a:solidFill>
                    <a:srgbClr val="000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 </a:t>
              </a:r>
              <a:r>
                <a:rPr lang="es-ES" altLang="es-MX" sz="600">
                  <a:solidFill>
                    <a:srgbClr val="000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  </a:r>
            </a:p>
          </p:txBody>
        </p:sp>
      </p:grpSp>
      <p:pic>
        <p:nvPicPr>
          <p:cNvPr id="40965" name="Picture 8" descr="Instrumento musical de hueso humano, esta es una de las piezas que se descubrió en el antiguo barrio de Tizic  es una magnífica pieza trabajada finamente principalmente por pulido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43050"/>
            <a:ext cx="64008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894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altLang="es-MX" dirty="0" smtClean="0"/>
              <a:t>Interpretación histórica</a:t>
            </a:r>
            <a:endParaRPr lang="es-ES" altLang="es-MX" dirty="0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eaLnBrk="1" hangingPunct="1"/>
            <a:r>
              <a:rPr lang="es-MX" altLang="es-MX" dirty="0">
                <a:latin typeface="Arial" panose="020B0604020202020204" pitchFamily="34" charset="0"/>
                <a:cs typeface="Arial" panose="020B0604020202020204" pitchFamily="34" charset="0"/>
              </a:rPr>
              <a:t>El historiador le da un cierto valor a cada uno de los testimonios y finalmente su reconstrucción es una “interpretación”. El hecho histórico estudiado siempre está adquiriendo un significado. </a:t>
            </a:r>
            <a:endParaRPr lang="es-MX" altLang="es-MX" dirty="0">
              <a:cs typeface="Times New Roman" panose="02020603050405020304" pitchFamily="18" charset="0"/>
            </a:endParaRPr>
          </a:p>
          <a:p>
            <a:pPr algn="just" eaLnBrk="1" hangingPunct="1"/>
            <a:r>
              <a:rPr lang="es-MX" altLang="es-MX" dirty="0">
                <a:latin typeface="Arial" panose="020B0604020202020204" pitchFamily="34" charset="0"/>
                <a:cs typeface="Arial" panose="020B0604020202020204" pitchFamily="34" charset="0"/>
              </a:rPr>
              <a:t>La historia no es por tanto una simple narración es una interpretación de los hechos humanos. </a:t>
            </a:r>
          </a:p>
          <a:p>
            <a:pPr algn="just" eaLnBrk="1" hangingPunct="1"/>
            <a:r>
              <a:rPr lang="es-MX" altLang="es-MX" dirty="0">
                <a:latin typeface="Arial" panose="020B0604020202020204" pitchFamily="34" charset="0"/>
                <a:cs typeface="Arial" panose="020B0604020202020204" pitchFamily="34" charset="0"/>
              </a:rPr>
              <a:t>El historiador no puede sustraerse a valorar. Por ello no puede ser entendida como algo definitivo y dado. La historia no está escrita, se está escribiendo. </a:t>
            </a:r>
            <a:endParaRPr lang="es-ES" alt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92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Oval 4"/>
          <p:cNvSpPr>
            <a:spLocks noChangeArrowheads="1"/>
          </p:cNvSpPr>
          <p:nvPr/>
        </p:nvSpPr>
        <p:spPr bwMode="auto">
          <a:xfrm>
            <a:off x="3800475" y="2886075"/>
            <a:ext cx="1543050" cy="10858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MX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CIENCIAS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MX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AUXILIARES</a:t>
            </a:r>
            <a:endParaRPr lang="es-ES" altLang="es-MX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0" name="Oval 6"/>
          <p:cNvSpPr>
            <a:spLocks noChangeArrowheads="1"/>
          </p:cNvSpPr>
          <p:nvPr/>
        </p:nvSpPr>
        <p:spPr bwMode="auto">
          <a:xfrm>
            <a:off x="1628774" y="3761183"/>
            <a:ext cx="1371600" cy="5715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Política</a:t>
            </a:r>
            <a:endParaRPr lang="es-ES" altLang="es-MX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2" name="Oval 8"/>
          <p:cNvSpPr>
            <a:spLocks noChangeArrowheads="1"/>
          </p:cNvSpPr>
          <p:nvPr/>
        </p:nvSpPr>
        <p:spPr bwMode="auto">
          <a:xfrm>
            <a:off x="2428875" y="4600575"/>
            <a:ext cx="1371600" cy="5715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Lingüíistica</a:t>
            </a:r>
            <a:endParaRPr lang="es-ES" altLang="es-MX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4" name="Oval 10"/>
          <p:cNvSpPr>
            <a:spLocks noChangeArrowheads="1"/>
          </p:cNvSpPr>
          <p:nvPr/>
        </p:nvSpPr>
        <p:spPr bwMode="auto">
          <a:xfrm>
            <a:off x="4057650" y="4886325"/>
            <a:ext cx="1371600" cy="5715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MX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Geología</a:t>
            </a:r>
            <a:endParaRPr lang="es-ES" altLang="es-MX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5" name="Oval 11"/>
          <p:cNvSpPr>
            <a:spLocks noChangeArrowheads="1"/>
          </p:cNvSpPr>
          <p:nvPr/>
        </p:nvSpPr>
        <p:spPr bwMode="auto">
          <a:xfrm>
            <a:off x="5445349" y="4509618"/>
            <a:ext cx="1371600" cy="5715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Paleografía</a:t>
            </a:r>
            <a:endParaRPr lang="es-ES" altLang="es-MX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6" name="Oval 12"/>
          <p:cNvSpPr>
            <a:spLocks noChangeArrowheads="1"/>
          </p:cNvSpPr>
          <p:nvPr/>
        </p:nvSpPr>
        <p:spPr bwMode="auto">
          <a:xfrm>
            <a:off x="6172200" y="3775119"/>
            <a:ext cx="1371600" cy="5715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Antropología</a:t>
            </a:r>
            <a:endParaRPr lang="es-ES" altLang="es-MX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7" name="Oval 13"/>
          <p:cNvSpPr>
            <a:spLocks noChangeArrowheads="1"/>
          </p:cNvSpPr>
          <p:nvPr/>
        </p:nvSpPr>
        <p:spPr bwMode="auto">
          <a:xfrm>
            <a:off x="6138795" y="2994741"/>
            <a:ext cx="1371600" cy="5715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Arqueología</a:t>
            </a:r>
            <a:endParaRPr lang="es-ES" altLang="es-MX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8" name="Oval 14"/>
          <p:cNvSpPr>
            <a:spLocks noChangeArrowheads="1"/>
          </p:cNvSpPr>
          <p:nvPr/>
        </p:nvSpPr>
        <p:spPr bwMode="auto">
          <a:xfrm>
            <a:off x="3886200" y="1828800"/>
            <a:ext cx="1371600" cy="5715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Geografía</a:t>
            </a:r>
            <a:endParaRPr lang="es-ES" altLang="es-MX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0" name="Oval 16"/>
          <p:cNvSpPr>
            <a:spLocks noChangeArrowheads="1"/>
          </p:cNvSpPr>
          <p:nvPr/>
        </p:nvSpPr>
        <p:spPr bwMode="auto">
          <a:xfrm>
            <a:off x="5514975" y="2206036"/>
            <a:ext cx="1371600" cy="5715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Ecología</a:t>
            </a:r>
            <a:endParaRPr lang="es-ES" altLang="es-MX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69" name="Line 17"/>
          <p:cNvSpPr>
            <a:spLocks noChangeShapeType="1"/>
          </p:cNvSpPr>
          <p:nvPr/>
        </p:nvSpPr>
        <p:spPr bwMode="auto">
          <a:xfrm>
            <a:off x="4605606" y="4057650"/>
            <a:ext cx="39642" cy="7501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70" name="Line 18"/>
          <p:cNvSpPr>
            <a:spLocks noChangeShapeType="1"/>
          </p:cNvSpPr>
          <p:nvPr/>
        </p:nvSpPr>
        <p:spPr bwMode="auto">
          <a:xfrm flipH="1">
            <a:off x="3486150" y="3886200"/>
            <a:ext cx="628650" cy="62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72" name="Line 20"/>
          <p:cNvSpPr>
            <a:spLocks noChangeShapeType="1"/>
          </p:cNvSpPr>
          <p:nvPr/>
        </p:nvSpPr>
        <p:spPr bwMode="auto">
          <a:xfrm flipH="1">
            <a:off x="3086099" y="3689797"/>
            <a:ext cx="800101" cy="2821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73" name="Line 21"/>
          <p:cNvSpPr>
            <a:spLocks noChangeShapeType="1"/>
          </p:cNvSpPr>
          <p:nvPr/>
        </p:nvSpPr>
        <p:spPr bwMode="auto">
          <a:xfrm>
            <a:off x="5200650" y="37719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74" name="Line 22"/>
          <p:cNvSpPr>
            <a:spLocks noChangeShapeType="1"/>
          </p:cNvSpPr>
          <p:nvPr/>
        </p:nvSpPr>
        <p:spPr bwMode="auto">
          <a:xfrm>
            <a:off x="5372100" y="3543300"/>
            <a:ext cx="766695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75" name="Line 24"/>
          <p:cNvSpPr>
            <a:spLocks noChangeShapeType="1"/>
          </p:cNvSpPr>
          <p:nvPr/>
        </p:nvSpPr>
        <p:spPr bwMode="auto">
          <a:xfrm>
            <a:off x="5429250" y="3316310"/>
            <a:ext cx="62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76" name="Line 25"/>
          <p:cNvSpPr>
            <a:spLocks noChangeShapeType="1"/>
          </p:cNvSpPr>
          <p:nvPr/>
        </p:nvSpPr>
        <p:spPr bwMode="auto">
          <a:xfrm flipV="1">
            <a:off x="5114925" y="2693948"/>
            <a:ext cx="414338" cy="2778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77" name="Line 26"/>
          <p:cNvSpPr>
            <a:spLocks noChangeShapeType="1"/>
          </p:cNvSpPr>
          <p:nvPr/>
        </p:nvSpPr>
        <p:spPr bwMode="auto">
          <a:xfrm flipV="1">
            <a:off x="4572000" y="2496741"/>
            <a:ext cx="0" cy="3607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9" name="Oval 5"/>
          <p:cNvSpPr>
            <a:spLocks noChangeArrowheads="1"/>
          </p:cNvSpPr>
          <p:nvPr/>
        </p:nvSpPr>
        <p:spPr bwMode="auto">
          <a:xfrm>
            <a:off x="2286000" y="2039542"/>
            <a:ext cx="1371600" cy="5715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Sociología</a:t>
            </a:r>
            <a:endParaRPr lang="es-ES" altLang="es-MX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3" name="Oval 29"/>
          <p:cNvSpPr>
            <a:spLocks noChangeArrowheads="1"/>
          </p:cNvSpPr>
          <p:nvPr/>
        </p:nvSpPr>
        <p:spPr bwMode="auto">
          <a:xfrm>
            <a:off x="1500188" y="2894930"/>
            <a:ext cx="1371600" cy="5715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Derecho</a:t>
            </a:r>
            <a:endParaRPr lang="es-ES" altLang="es-MX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80" name="Line 31"/>
          <p:cNvSpPr>
            <a:spLocks noChangeShapeType="1"/>
          </p:cNvSpPr>
          <p:nvPr/>
        </p:nvSpPr>
        <p:spPr bwMode="auto">
          <a:xfrm flipH="1" flipV="1">
            <a:off x="3542292" y="2536034"/>
            <a:ext cx="457200" cy="514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81" name="Line 32"/>
          <p:cNvSpPr>
            <a:spLocks noChangeShapeType="1"/>
          </p:cNvSpPr>
          <p:nvPr/>
        </p:nvSpPr>
        <p:spPr bwMode="auto">
          <a:xfrm flipH="1">
            <a:off x="2952682" y="3200400"/>
            <a:ext cx="933518" cy="178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MX" dirty="0" smtClean="0"/>
              <a:t>Ciencias Auxiliares para el estudio de la historia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7384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animBg="1" autoUpdateAnimBg="0"/>
      <p:bldP spid="1030" grpId="0" animBg="1" autoUpdateAnimBg="0"/>
      <p:bldP spid="1032" grpId="0" animBg="1" autoUpdateAnimBg="0"/>
      <p:bldP spid="1034" grpId="0" animBg="1" autoUpdateAnimBg="0"/>
      <p:bldP spid="1035" grpId="0" animBg="1" autoUpdateAnimBg="0"/>
      <p:bldP spid="1036" grpId="0" animBg="1" autoUpdateAnimBg="0"/>
      <p:bldP spid="1037" grpId="0" animBg="1" autoUpdateAnimBg="0"/>
      <p:bldP spid="1038" grpId="0" animBg="1" autoUpdateAnimBg="0"/>
      <p:bldP spid="1040" grpId="0" animBg="1" autoUpdateAnimBg="0"/>
      <p:bldP spid="1029" grpId="0" animBg="1" autoUpdateAnimBg="0"/>
      <p:bldP spid="1053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28750" y="1200151"/>
            <a:ext cx="6286500" cy="337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s-MX" sz="135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Etapas</a:t>
            </a:r>
            <a:r>
              <a:rPr lang="en-US" altLang="es-MX" sz="1350" dirty="0">
                <a:solidFill>
                  <a:schemeClr val="tx2"/>
                </a:solidFill>
                <a:latin typeface="Times New Roman" panose="02020603050405020304" pitchFamily="18" charset="0"/>
              </a:rPr>
              <a:t> del </a:t>
            </a:r>
            <a:r>
              <a:rPr lang="en-US" altLang="es-MX" sz="135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Conocimiento</a:t>
            </a:r>
            <a:r>
              <a:rPr lang="en-US" altLang="es-MX" sz="1350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MX" sz="135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Histórico</a:t>
            </a:r>
            <a:endParaRPr lang="es-ES" altLang="es-MX" sz="1350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>
                <a:schemeClr val="tx2"/>
              </a:buClr>
              <a:buSzPct val="90000"/>
              <a:buFont typeface="Symbol" panose="05050102010706020507" pitchFamily="18" charset="2"/>
              <a:buChar char="¨"/>
            </a:pPr>
            <a:r>
              <a:rPr lang="en-US" altLang="es-MX" sz="2100" dirty="0" err="1">
                <a:solidFill>
                  <a:schemeClr val="hlink"/>
                </a:solidFill>
                <a:latin typeface="Times New Roman" panose="02020603050405020304" pitchFamily="18" charset="0"/>
              </a:rPr>
              <a:t>Prehistoria</a:t>
            </a:r>
            <a:r>
              <a:rPr lang="en-US" altLang="es-MX" sz="2100" dirty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50000"/>
              </a:spcBef>
              <a:buClr>
                <a:schemeClr val="tx2"/>
              </a:buClr>
              <a:buSzPct val="90000"/>
              <a:buFont typeface="Symbol" panose="05050102010706020507" pitchFamily="18" charset="2"/>
              <a:buChar char="¨"/>
            </a:pPr>
            <a:r>
              <a:rPr lang="en-US" altLang="es-MX" sz="21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Desde</a:t>
            </a:r>
            <a:r>
              <a:rPr lang="en-US" altLang="es-MX" sz="2100" dirty="0">
                <a:solidFill>
                  <a:schemeClr val="tx1"/>
                </a:solidFill>
                <a:latin typeface="Times New Roman" panose="02020603050405020304" pitchFamily="18" charset="0"/>
              </a:rPr>
              <a:t> la </a:t>
            </a:r>
            <a:r>
              <a:rPr lang="en-US" altLang="es-MX" sz="21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aparición</a:t>
            </a:r>
            <a:r>
              <a:rPr lang="en-US" altLang="es-MX" sz="2100" dirty="0">
                <a:solidFill>
                  <a:schemeClr val="tx1"/>
                </a:solidFill>
                <a:latin typeface="Times New Roman" panose="02020603050405020304" pitchFamily="18" charset="0"/>
              </a:rPr>
              <a:t> del hombre hasta la </a:t>
            </a:r>
            <a:r>
              <a:rPr lang="en-US" altLang="es-MX" sz="21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invensión</a:t>
            </a:r>
            <a:r>
              <a:rPr lang="en-US" altLang="es-MX" sz="2100" dirty="0">
                <a:solidFill>
                  <a:schemeClr val="tx1"/>
                </a:solidFill>
                <a:latin typeface="Times New Roman" panose="02020603050405020304" pitchFamily="18" charset="0"/>
              </a:rPr>
              <a:t> de la </a:t>
            </a:r>
            <a:r>
              <a:rPr lang="en-US" altLang="es-MX" sz="21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escritura</a:t>
            </a:r>
            <a:endParaRPr lang="en-US" altLang="es-MX" sz="21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>
                <a:schemeClr val="tx2"/>
              </a:buClr>
              <a:buSzPct val="90000"/>
              <a:buFont typeface="Symbol" panose="05050102010706020507" pitchFamily="18" charset="2"/>
              <a:buChar char="¨"/>
            </a:pPr>
            <a:r>
              <a:rPr lang="en-US" altLang="es-MX" sz="2100" dirty="0">
                <a:solidFill>
                  <a:schemeClr val="tx1"/>
                </a:solidFill>
                <a:latin typeface="Times New Roman" panose="02020603050405020304" pitchFamily="18" charset="0"/>
              </a:rPr>
              <a:t>Se </a:t>
            </a:r>
            <a:r>
              <a:rPr lang="en-US" altLang="es-MX" sz="21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conoce</a:t>
            </a:r>
            <a:r>
              <a:rPr lang="en-US" altLang="es-MX" sz="21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es-MX" sz="21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partir</a:t>
            </a:r>
            <a:r>
              <a:rPr lang="en-US" altLang="es-MX" sz="21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es-MX" sz="21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restos</a:t>
            </a:r>
            <a:r>
              <a:rPr lang="en-US" altLang="es-MX" sz="21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MX" sz="21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materiales</a:t>
            </a:r>
            <a:r>
              <a:rPr lang="en-US" altLang="es-MX" sz="21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MX" sz="21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dejados</a:t>
            </a:r>
            <a:r>
              <a:rPr lang="en-US" altLang="es-MX" sz="21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MX" sz="21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</a:t>
            </a:r>
            <a:r>
              <a:rPr lang="en-US" altLang="es-MX" sz="2100" dirty="0">
                <a:solidFill>
                  <a:schemeClr val="tx1"/>
                </a:solidFill>
                <a:latin typeface="Times New Roman" panose="02020603050405020304" pitchFamily="18" charset="0"/>
              </a:rPr>
              <a:t> el hombre</a:t>
            </a:r>
          </a:p>
          <a:p>
            <a:pPr eaLnBrk="1" hangingPunct="1">
              <a:spcBef>
                <a:spcPct val="50000"/>
              </a:spcBef>
              <a:buClr>
                <a:schemeClr val="tx2"/>
              </a:buClr>
              <a:buSzPct val="90000"/>
              <a:buFont typeface="Symbol" panose="05050102010706020507" pitchFamily="18" charset="2"/>
              <a:buChar char="¨"/>
            </a:pPr>
            <a:endParaRPr lang="en-US" altLang="es-MX" sz="21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>
                <a:schemeClr val="tx2"/>
              </a:buClr>
              <a:buSzPct val="90000"/>
              <a:buFont typeface="Symbol" panose="05050102010706020507" pitchFamily="18" charset="2"/>
              <a:buChar char="¨"/>
            </a:pPr>
            <a:endParaRPr lang="es-ES" altLang="es-MX" sz="2100" dirty="0">
              <a:solidFill>
                <a:schemeClr val="accent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543050" y="3771901"/>
            <a:ext cx="6000750" cy="1546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s-MX" sz="1350">
                <a:solidFill>
                  <a:schemeClr val="hlink"/>
                </a:solidFill>
                <a:latin typeface="Times New Roman" panose="02020603050405020304" pitchFamily="18" charset="0"/>
              </a:rPr>
              <a:t>Protohistoria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s-MX">
                <a:solidFill>
                  <a:schemeClr val="tx1"/>
                </a:solidFill>
                <a:latin typeface="Times New Roman" panose="02020603050405020304" pitchFamily="18" charset="0"/>
              </a:rPr>
              <a:t>El hombre conoce y usa los metales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s-MX">
                <a:solidFill>
                  <a:schemeClr val="tx1"/>
                </a:solidFill>
                <a:latin typeface="Times New Roman" panose="02020603050405020304" pitchFamily="18" charset="0"/>
              </a:rPr>
              <a:t>Trabajo a golpes el cobre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s-MX">
                <a:solidFill>
                  <a:schemeClr val="tx1"/>
                </a:solidFill>
                <a:latin typeface="Times New Roman" panose="02020603050405020304" pitchFamily="18" charset="0"/>
              </a:rPr>
              <a:t>Aleaciones (Bronce unión de Cobre y Estaño)</a:t>
            </a:r>
            <a:endParaRPr lang="es-ES" altLang="es-MX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12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utoUpdateAnimBg="0"/>
      <p:bldP spid="5124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2"/>
          <p:cNvSpPr>
            <a:spLocks/>
          </p:cNvSpPr>
          <p:nvPr/>
        </p:nvSpPr>
        <p:spPr bwMode="auto">
          <a:xfrm>
            <a:off x="2385612" y="1085850"/>
            <a:ext cx="285750" cy="4800600"/>
          </a:xfrm>
          <a:prstGeom prst="leftBrace">
            <a:avLst>
              <a:gd name="adj1" fmla="val 17305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2" name="WordArt 4" descr="Mármol blanco"/>
          <p:cNvSpPr>
            <a:spLocks noChangeArrowheads="1" noChangeShapeType="1" noTextEdit="1"/>
          </p:cNvSpPr>
          <p:nvPr/>
        </p:nvSpPr>
        <p:spPr bwMode="auto">
          <a:xfrm>
            <a:off x="259993" y="2872426"/>
            <a:ext cx="2058206" cy="81941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700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Prehistoria</a:t>
            </a:r>
          </a:p>
        </p:txBody>
      </p:sp>
      <p:sp>
        <p:nvSpPr>
          <p:cNvPr id="12294" name="WordArt 6" descr="Mármol blanco"/>
          <p:cNvSpPr>
            <a:spLocks noChangeArrowheads="1" noChangeShapeType="1" noTextEdit="1"/>
          </p:cNvSpPr>
          <p:nvPr/>
        </p:nvSpPr>
        <p:spPr bwMode="auto">
          <a:xfrm>
            <a:off x="2738776" y="1200151"/>
            <a:ext cx="1590337" cy="60721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Paleolítico</a:t>
            </a:r>
            <a:endParaRPr lang="es-MX" b="1" kern="1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2296" name="WordArt 8" descr="Mármol blanco"/>
          <p:cNvSpPr>
            <a:spLocks noChangeArrowheads="1" noChangeShapeType="1" noTextEdit="1"/>
          </p:cNvSpPr>
          <p:nvPr/>
        </p:nvSpPr>
        <p:spPr bwMode="auto">
          <a:xfrm>
            <a:off x="2738776" y="2971800"/>
            <a:ext cx="1697494" cy="514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Mesolítico</a:t>
            </a:r>
          </a:p>
        </p:txBody>
      </p:sp>
      <p:sp>
        <p:nvSpPr>
          <p:cNvPr id="12298" name="WordArt 10" descr="Mármol blanco"/>
          <p:cNvSpPr>
            <a:spLocks noChangeArrowheads="1" noChangeShapeType="1" noTextEdit="1"/>
          </p:cNvSpPr>
          <p:nvPr/>
        </p:nvSpPr>
        <p:spPr bwMode="auto">
          <a:xfrm>
            <a:off x="2671363" y="4457701"/>
            <a:ext cx="1520711" cy="49291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b="1" kern="1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Neolitico</a:t>
            </a:r>
          </a:p>
        </p:txBody>
      </p:sp>
      <p:sp>
        <p:nvSpPr>
          <p:cNvPr id="53255" name="AutoShape 11"/>
          <p:cNvSpPr>
            <a:spLocks/>
          </p:cNvSpPr>
          <p:nvPr/>
        </p:nvSpPr>
        <p:spPr bwMode="auto">
          <a:xfrm>
            <a:off x="4572000" y="1085850"/>
            <a:ext cx="57150" cy="1291545"/>
          </a:xfrm>
          <a:prstGeom prst="leftBrace">
            <a:avLst>
              <a:gd name="adj1" fmla="val 16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3256" name="AutoShape 12"/>
          <p:cNvSpPr>
            <a:spLocks/>
          </p:cNvSpPr>
          <p:nvPr/>
        </p:nvSpPr>
        <p:spPr bwMode="auto">
          <a:xfrm>
            <a:off x="4572000" y="2686050"/>
            <a:ext cx="57150" cy="1143000"/>
          </a:xfrm>
          <a:prstGeom prst="leftBrace">
            <a:avLst>
              <a:gd name="adj1" fmla="val 166667"/>
              <a:gd name="adj2" fmla="val 54898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3257" name="AutoShape 13"/>
          <p:cNvSpPr>
            <a:spLocks/>
          </p:cNvSpPr>
          <p:nvPr/>
        </p:nvSpPr>
        <p:spPr bwMode="auto">
          <a:xfrm>
            <a:off x="4572000" y="4000500"/>
            <a:ext cx="57150" cy="1828800"/>
          </a:xfrm>
          <a:prstGeom prst="leftBrace">
            <a:avLst>
              <a:gd name="adj1" fmla="val 266667"/>
              <a:gd name="adj2" fmla="val 4934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4743450" y="1143001"/>
            <a:ext cx="3429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ts val="0"/>
              </a:spcBef>
              <a:buClrTx/>
              <a:buSzTx/>
              <a:buNone/>
            </a:pP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Instrumentos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tallados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toscamente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en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piedra</a:t>
            </a:r>
            <a:endParaRPr lang="en-US" altLang="es-MX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>
              <a:spcBef>
                <a:spcPts val="0"/>
              </a:spcBef>
              <a:buClrTx/>
              <a:buSzTx/>
              <a:buNone/>
            </a:pP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El hombre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nomada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cazador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y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recolector</a:t>
            </a:r>
            <a:endParaRPr lang="es-ES" altLang="es-MX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4743450" y="2688768"/>
            <a:ext cx="30289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Periodo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intermedio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10 000 a 5 000 a. C.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Pequeños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utencilios</a:t>
            </a:r>
            <a:endParaRPr lang="es-ES" altLang="es-MX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4743450" y="4187778"/>
            <a:ext cx="32575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ts val="0"/>
              </a:spcBef>
              <a:buClrTx/>
              <a:buSzTx/>
              <a:buNone/>
            </a:pP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Evolucion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instrumentos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Domesticacion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animales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spcBef>
                <a:spcPts val="0"/>
              </a:spcBef>
              <a:buClrTx/>
              <a:buSzTx/>
              <a:buNone/>
            </a:pP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Caza,pesca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, agric. y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ganaderia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spcBef>
                <a:spcPts val="0"/>
              </a:spcBef>
              <a:buClrTx/>
              <a:buSzTx/>
              <a:buNone/>
            </a:pP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Hombre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sedentario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(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aldeas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ts val="0"/>
              </a:spcBef>
              <a:buClrTx/>
              <a:buSzTx/>
              <a:buNone/>
            </a:pP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Culto</a:t>
            </a:r>
            <a:r>
              <a:rPr lang="en-US" altLang="es-MX" b="1" dirty="0">
                <a:solidFill>
                  <a:schemeClr val="tx1"/>
                </a:solidFill>
                <a:latin typeface="Times New Roman" panose="02020603050405020304" pitchFamily="18" charset="0"/>
              </a:rPr>
              <a:t> a los </a:t>
            </a:r>
            <a:r>
              <a:rPr lang="en-US" altLang="es-MX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muertos</a:t>
            </a:r>
            <a:endParaRPr lang="es-ES" altLang="es-MX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63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294" grpId="0" animBg="1"/>
      <p:bldP spid="12296" grpId="0" animBg="1"/>
      <p:bldP spid="12298" grpId="0" animBg="1"/>
      <p:bldP spid="12302" grpId="0" autoUpdateAnimBg="0"/>
      <p:bldP spid="12303" grpId="0" autoUpdateAnimBg="0"/>
      <p:bldP spid="12304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WordArt 4"/>
          <p:cNvSpPr>
            <a:spLocks noChangeArrowheads="1" noChangeShapeType="1" noTextEdit="1"/>
          </p:cNvSpPr>
          <p:nvPr/>
        </p:nvSpPr>
        <p:spPr bwMode="auto">
          <a:xfrm>
            <a:off x="228600" y="3171825"/>
            <a:ext cx="1757363" cy="485775"/>
          </a:xfrm>
          <a:prstGeom prst="rect">
            <a:avLst/>
          </a:prstGeom>
        </p:spPr>
        <p:txBody>
          <a:bodyPr vert="horz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es-MX" sz="27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Historia</a:t>
            </a:r>
          </a:p>
        </p:txBody>
      </p:sp>
      <p:sp>
        <p:nvSpPr>
          <p:cNvPr id="55299" name="AutoShape 5"/>
          <p:cNvSpPr>
            <a:spLocks/>
          </p:cNvSpPr>
          <p:nvPr/>
        </p:nvSpPr>
        <p:spPr bwMode="auto">
          <a:xfrm>
            <a:off x="2057400" y="1028700"/>
            <a:ext cx="457200" cy="4743450"/>
          </a:xfrm>
          <a:prstGeom prst="leftBrace">
            <a:avLst>
              <a:gd name="adj1" fmla="val 86458"/>
              <a:gd name="adj2" fmla="val 50000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MX" sz="135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9" name="WordArt 7"/>
          <p:cNvSpPr>
            <a:spLocks noChangeArrowheads="1" noChangeShapeType="1" noTextEdit="1"/>
          </p:cNvSpPr>
          <p:nvPr/>
        </p:nvSpPr>
        <p:spPr bwMode="auto">
          <a:xfrm>
            <a:off x="2800350" y="1371600"/>
            <a:ext cx="800100" cy="4286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700" b="1" kern="10" spc="38" dirty="0">
                <a:ln w="952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Antigua</a:t>
            </a:r>
          </a:p>
        </p:txBody>
      </p:sp>
      <p:sp>
        <p:nvSpPr>
          <p:cNvPr id="13320" name="WordArt 8"/>
          <p:cNvSpPr>
            <a:spLocks noChangeArrowheads="1" noChangeShapeType="1" noTextEdit="1"/>
          </p:cNvSpPr>
          <p:nvPr/>
        </p:nvSpPr>
        <p:spPr bwMode="auto">
          <a:xfrm>
            <a:off x="2857500" y="2457451"/>
            <a:ext cx="742950" cy="45005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b="1" kern="10" spc="38">
                <a:ln w="952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Media</a:t>
            </a:r>
          </a:p>
        </p:txBody>
      </p:sp>
      <p:sp>
        <p:nvSpPr>
          <p:cNvPr id="13321" name="WordArt 9"/>
          <p:cNvSpPr>
            <a:spLocks noChangeArrowheads="1" noChangeShapeType="1" noTextEdit="1"/>
          </p:cNvSpPr>
          <p:nvPr/>
        </p:nvSpPr>
        <p:spPr bwMode="auto">
          <a:xfrm>
            <a:off x="2743200" y="4057650"/>
            <a:ext cx="857250" cy="4286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700" b="1" kern="10" spc="38">
                <a:ln w="952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Moderna</a:t>
            </a:r>
          </a:p>
        </p:txBody>
      </p:sp>
      <p:sp>
        <p:nvSpPr>
          <p:cNvPr id="13322" name="WordArt 10"/>
          <p:cNvSpPr>
            <a:spLocks noChangeArrowheads="1" noChangeShapeType="1" noTextEdit="1"/>
          </p:cNvSpPr>
          <p:nvPr/>
        </p:nvSpPr>
        <p:spPr bwMode="auto">
          <a:xfrm>
            <a:off x="2686050" y="5086350"/>
            <a:ext cx="1543050" cy="4286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700" b="1" kern="10" spc="38">
                <a:ln w="952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Contemporanea</a:t>
            </a:r>
          </a:p>
        </p:txBody>
      </p:sp>
      <p:sp>
        <p:nvSpPr>
          <p:cNvPr id="55304" name="AutoShape 11"/>
          <p:cNvSpPr>
            <a:spLocks/>
          </p:cNvSpPr>
          <p:nvPr/>
        </p:nvSpPr>
        <p:spPr bwMode="auto">
          <a:xfrm>
            <a:off x="3886200" y="971550"/>
            <a:ext cx="57150" cy="1028700"/>
          </a:xfrm>
          <a:prstGeom prst="leftBrace">
            <a:avLst>
              <a:gd name="adj1" fmla="val 15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305" name="AutoShape 12"/>
          <p:cNvSpPr>
            <a:spLocks/>
          </p:cNvSpPr>
          <p:nvPr/>
        </p:nvSpPr>
        <p:spPr bwMode="auto">
          <a:xfrm>
            <a:off x="3886200" y="2228850"/>
            <a:ext cx="57150" cy="1028700"/>
          </a:xfrm>
          <a:prstGeom prst="leftBrace">
            <a:avLst>
              <a:gd name="adj1" fmla="val 15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306" name="AutoShape 13"/>
          <p:cNvSpPr>
            <a:spLocks/>
          </p:cNvSpPr>
          <p:nvPr/>
        </p:nvSpPr>
        <p:spPr bwMode="auto">
          <a:xfrm>
            <a:off x="3943350" y="3657600"/>
            <a:ext cx="57150" cy="1028700"/>
          </a:xfrm>
          <a:prstGeom prst="leftBrace">
            <a:avLst>
              <a:gd name="adj1" fmla="val 15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307" name="AutoShape 14"/>
          <p:cNvSpPr>
            <a:spLocks/>
          </p:cNvSpPr>
          <p:nvPr/>
        </p:nvSpPr>
        <p:spPr bwMode="auto">
          <a:xfrm>
            <a:off x="4343400" y="4743450"/>
            <a:ext cx="57150" cy="1028700"/>
          </a:xfrm>
          <a:prstGeom prst="leftBrace">
            <a:avLst>
              <a:gd name="adj1" fmla="val 15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308" name="Text Box 15"/>
          <p:cNvSpPr txBox="1">
            <a:spLocks noChangeArrowheads="1"/>
          </p:cNvSpPr>
          <p:nvPr/>
        </p:nvSpPr>
        <p:spPr bwMode="auto">
          <a:xfrm>
            <a:off x="4057650" y="971551"/>
            <a:ext cx="33147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s-MX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309" name="Text Box 16"/>
          <p:cNvSpPr txBox="1">
            <a:spLocks noChangeArrowheads="1"/>
          </p:cNvSpPr>
          <p:nvPr/>
        </p:nvSpPr>
        <p:spPr bwMode="auto">
          <a:xfrm>
            <a:off x="4286250" y="1314450"/>
            <a:ext cx="32575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s-MX" altLang="es-MX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4000500" y="1257301"/>
            <a:ext cx="40005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s-MX" b="1">
                <a:solidFill>
                  <a:schemeClr val="tx1"/>
                </a:solidFill>
                <a:latin typeface="Times New Roman" panose="02020603050405020304" pitchFamily="18" charset="0"/>
              </a:rPr>
              <a:t>4000 a.C. hasta la caida de Roma 476 d. C</a:t>
            </a:r>
            <a:endParaRPr lang="es-ES" altLang="es-MX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4000500" y="2457451"/>
            <a:ext cx="40005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s-MX" b="1">
                <a:solidFill>
                  <a:schemeClr val="tx1"/>
                </a:solidFill>
                <a:latin typeface="Times New Roman" panose="02020603050405020304" pitchFamily="18" charset="0"/>
              </a:rPr>
              <a:t>476 d.C. hasta toma de Constantinopla por los turcos 1453</a:t>
            </a:r>
            <a:endParaRPr lang="es-ES" altLang="es-MX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4171950" y="3943350"/>
            <a:ext cx="365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s-MX" b="1">
                <a:solidFill>
                  <a:schemeClr val="tx1"/>
                </a:solidFill>
                <a:latin typeface="Times New Roman" panose="02020603050405020304" pitchFamily="18" charset="0"/>
              </a:rPr>
              <a:t>1453 hasta la Rev. Francesa 1789</a:t>
            </a:r>
            <a:endParaRPr lang="es-ES" altLang="es-MX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4572000" y="4972050"/>
            <a:ext cx="3429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s-MX" b="1">
                <a:solidFill>
                  <a:schemeClr val="tx1"/>
                </a:solidFill>
                <a:latin typeface="Times New Roman" panose="02020603050405020304" pitchFamily="18" charset="0"/>
              </a:rPr>
              <a:t>1789 hasta la fecha</a:t>
            </a:r>
            <a:endParaRPr lang="es-ES" altLang="es-MX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71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  <p:bldP spid="13320" grpId="0"/>
      <p:bldP spid="13321" grpId="0"/>
      <p:bldP spid="13322" grpId="0"/>
      <p:bldP spid="13329" grpId="0" autoUpdateAnimBg="0"/>
      <p:bldP spid="13330" grpId="0" autoUpdateAnimBg="0"/>
      <p:bldP spid="13331" grpId="0" autoUpdateAnimBg="0"/>
      <p:bldP spid="1333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WordArt 2"/>
          <p:cNvSpPr>
            <a:spLocks noChangeArrowheads="1" noChangeShapeType="1" noTextEdit="1"/>
          </p:cNvSpPr>
          <p:nvPr/>
        </p:nvSpPr>
        <p:spPr bwMode="auto">
          <a:xfrm>
            <a:off x="1314450" y="1257300"/>
            <a:ext cx="6343650" cy="36576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s-MX" sz="15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Bradley Hand ITC" panose="03070402050302030203" pitchFamily="66" charset="0"/>
              </a:rPr>
              <a:t>¿Puedes identificar </a:t>
            </a:r>
          </a:p>
          <a:p>
            <a:pPr algn="ctr"/>
            <a:r>
              <a:rPr lang="es-MX" sz="15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Bradley Hand ITC" panose="03070402050302030203" pitchFamily="66" charset="0"/>
              </a:rPr>
              <a:t>a que etapa de la historia</a:t>
            </a:r>
          </a:p>
          <a:p>
            <a:pPr algn="ctr"/>
            <a:r>
              <a:rPr lang="es-MX" sz="15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Bradley Hand ITC" panose="03070402050302030203" pitchFamily="66" charset="0"/>
              </a:rPr>
              <a:t>pertenecen los siguientes hechos?</a:t>
            </a:r>
          </a:p>
        </p:txBody>
      </p:sp>
    </p:spTree>
    <p:extLst>
      <p:ext uri="{BB962C8B-B14F-4D97-AF65-F5344CB8AC3E}">
        <p14:creationId xmlns:p14="http://schemas.microsoft.com/office/powerpoint/2010/main" val="234039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3" descr="http://images.google.com.mx/images?q=tbn:EC1LBj7vrvrIPM:www.epsilones.com/imagenes/artesplasticas/partenon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50" y="2286000"/>
            <a:ext cx="42291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Text Box 9"/>
          <p:cNvSpPr txBox="1">
            <a:spLocks noChangeArrowheads="1"/>
          </p:cNvSpPr>
          <p:nvPr/>
        </p:nvSpPr>
        <p:spPr bwMode="auto">
          <a:xfrm>
            <a:off x="2800350" y="1314450"/>
            <a:ext cx="38862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1350">
                <a:solidFill>
                  <a:schemeClr val="tx1"/>
                </a:solidFill>
                <a:latin typeface="Times New Roman" panose="02020603050405020304" pitchFamily="18" charset="0"/>
              </a:rPr>
              <a:t>La cultura griega</a:t>
            </a:r>
            <a:endParaRPr lang="es-ES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38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www.corazones.org/z_imagenes/cruzad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1485900"/>
            <a:ext cx="388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3429000" y="1085850"/>
            <a:ext cx="314325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1350">
                <a:solidFill>
                  <a:schemeClr val="tx1"/>
                </a:solidFill>
                <a:latin typeface="Times New Roman" panose="02020603050405020304" pitchFamily="18" charset="0"/>
              </a:rPr>
              <a:t>Las cruzadas</a:t>
            </a:r>
            <a:endParaRPr lang="es-ES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1444" name="Picture 4" descr="http://www.corazones.org/z_imagenes/cruzad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1428750"/>
            <a:ext cx="388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95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1" name="Picture 3" descr="C:\Documents and Settings\Propietario\Mis documentos\Mis imágenes\trincher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1657350"/>
            <a:ext cx="3057525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3371850" y="1085850"/>
            <a:ext cx="27432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1350">
                <a:solidFill>
                  <a:schemeClr val="tx1"/>
                </a:solidFill>
                <a:latin typeface="Times New Roman" panose="02020603050405020304" pitchFamily="18" charset="0"/>
              </a:rPr>
              <a:t>1a. Guerra Mundial</a:t>
            </a:r>
            <a:endParaRPr lang="es-ES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60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images.google.com.mx/url?q=http://www.tamabi.ac.jp/idd/shiro/air/altami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5" y="1796654"/>
            <a:ext cx="4629150" cy="3265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3257550" y="1085850"/>
            <a:ext cx="30861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1350">
                <a:solidFill>
                  <a:schemeClr val="tx1"/>
                </a:solidFill>
                <a:latin typeface="Times New Roman" panose="02020603050405020304" pitchFamily="18" charset="0"/>
              </a:rPr>
              <a:t>Pintura Rupestre</a:t>
            </a:r>
            <a:endParaRPr lang="es-ES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56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WordArt 14"/>
          <p:cNvSpPr>
            <a:spLocks noChangeArrowheads="1" noChangeShapeType="1" noTextEdit="1"/>
          </p:cNvSpPr>
          <p:nvPr/>
        </p:nvSpPr>
        <p:spPr bwMode="auto">
          <a:xfrm>
            <a:off x="3157538" y="2953789"/>
            <a:ext cx="3000375" cy="98956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Etapas de la </a:t>
            </a:r>
          </a:p>
          <a:p>
            <a:pPr algn="ctr"/>
            <a:r>
              <a:rPr lang="es-MX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Historia de </a:t>
            </a:r>
            <a:r>
              <a:rPr lang="es-MX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México</a:t>
            </a:r>
            <a:endParaRPr lang="es-MX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14352" name="Oval 16"/>
          <p:cNvSpPr>
            <a:spLocks noChangeArrowheads="1"/>
          </p:cNvSpPr>
          <p:nvPr/>
        </p:nvSpPr>
        <p:spPr bwMode="auto">
          <a:xfrm>
            <a:off x="571500" y="1600200"/>
            <a:ext cx="2171700" cy="18288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1911 a nuestros dias</a:t>
            </a:r>
            <a:endParaRPr lang="es-ES" altLang="es-MX" sz="15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53" name="Oval 17"/>
          <p:cNvSpPr>
            <a:spLocks noChangeArrowheads="1"/>
          </p:cNvSpPr>
          <p:nvPr/>
        </p:nvSpPr>
        <p:spPr bwMode="auto">
          <a:xfrm>
            <a:off x="4657725" y="4097092"/>
            <a:ext cx="2171700" cy="18288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Independiente</a:t>
            </a:r>
            <a:endParaRPr lang="en-US" altLang="es-MX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1821 a 1877</a:t>
            </a:r>
            <a:endParaRPr lang="es-ES" altLang="es-MX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54" name="Oval 18"/>
          <p:cNvSpPr>
            <a:spLocks noChangeArrowheads="1"/>
          </p:cNvSpPr>
          <p:nvPr/>
        </p:nvSpPr>
        <p:spPr bwMode="auto">
          <a:xfrm>
            <a:off x="6400800" y="1921669"/>
            <a:ext cx="2171700" cy="18288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Colonial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1521 a 1821</a:t>
            </a:r>
            <a:endParaRPr lang="es-ES" altLang="es-MX" sz="15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55" name="Oval 19"/>
          <p:cNvSpPr>
            <a:spLocks noChangeArrowheads="1"/>
          </p:cNvSpPr>
          <p:nvPr/>
        </p:nvSpPr>
        <p:spPr bwMode="auto">
          <a:xfrm>
            <a:off x="3688992" y="857250"/>
            <a:ext cx="2171700" cy="18288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Prehispánica</a:t>
            </a:r>
            <a:endParaRPr lang="en-US" altLang="es-MX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1600 </a:t>
            </a:r>
            <a:r>
              <a:rPr lang="en-US" altLang="es-MX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a.c</a:t>
            </a:r>
            <a:r>
              <a:rPr lang="en-US" altLang="es-MX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1521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s-MX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Preclásico</a:t>
            </a:r>
            <a:endParaRPr lang="en-US" altLang="es-MX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s-MX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Clásico</a:t>
            </a:r>
            <a:endParaRPr lang="en-US" altLang="es-MX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s-MX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Postclásico</a:t>
            </a:r>
            <a:endParaRPr lang="es-ES" altLang="es-MX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56" name="Oval 20"/>
          <p:cNvSpPr>
            <a:spLocks noChangeArrowheads="1"/>
          </p:cNvSpPr>
          <p:nvPr/>
        </p:nvSpPr>
        <p:spPr bwMode="auto">
          <a:xfrm>
            <a:off x="894277" y="3943350"/>
            <a:ext cx="2171700" cy="18288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Moderna</a:t>
            </a:r>
            <a:endParaRPr lang="en-US" altLang="es-MX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1877 a 1911</a:t>
            </a:r>
            <a:endParaRPr lang="es-ES" altLang="es-MX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23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0" grpId="0"/>
      <p:bldP spid="14352" grpId="0" animBg="1" autoUpdateAnimBg="0"/>
      <p:bldP spid="14353" grpId="0" animBg="1" autoUpdateAnimBg="0"/>
      <p:bldP spid="14354" grpId="0" animBg="1" autoUpdateAnimBg="0"/>
      <p:bldP spid="14355" grpId="0" animBg="1" autoUpdateAnimBg="0"/>
      <p:bldP spid="14356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3299223" y="1200151"/>
            <a:ext cx="294059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0000"/>
              <a:buFont typeface="Symbol" panose="05050102010706020507" pitchFamily="18" charset="2"/>
              <a:buChar char="¨"/>
            </a:pPr>
            <a:r>
              <a:rPr lang="en-US" altLang="es-MX" sz="2100" dirty="0">
                <a:solidFill>
                  <a:schemeClr val="accent1"/>
                </a:solidFill>
                <a:latin typeface="Times New Roman" panose="02020603050405020304" pitchFamily="18" charset="0"/>
              </a:rPr>
              <a:t>Colonia 1521 a </a:t>
            </a:r>
            <a:r>
              <a:rPr lang="en-US" altLang="es-MX" sz="2100" dirty="0">
                <a:solidFill>
                  <a:schemeClr val="accent1"/>
                </a:solidFill>
                <a:latin typeface="Times New Roman" panose="02020603050405020304" pitchFamily="18" charset="0"/>
              </a:rPr>
              <a:t>1821</a:t>
            </a:r>
            <a:endParaRPr lang="es-ES" altLang="es-MX" sz="2100" dirty="0">
              <a:solidFill>
                <a:schemeClr val="accent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9635" name="Picture 3" descr="Foto: Rafael Doni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1" y="1771650"/>
            <a:ext cx="3532585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tr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1" y="1485900"/>
            <a:ext cx="1926431" cy="267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5" name="Picture 3" descr="ben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89" y="3143250"/>
            <a:ext cx="1951435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6" name="Picture 4" descr="http://images.google.com.mx/images?q=tbn:5Srcr5j5QyQJ:www.e-mexico.gob.mx/work/resources/LocalContent/11415/1/image001.gif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1" y="1257300"/>
            <a:ext cx="1826419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370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5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re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1" y="3486150"/>
            <a:ext cx="1721644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Picture 3" descr="othersa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543050"/>
            <a:ext cx="2453879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0" name="Picture 4" descr="mc0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1485901"/>
            <a:ext cx="2743200" cy="184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24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l_carden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010" y="2057401"/>
            <a:ext cx="2037159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3" descr="1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714500"/>
            <a:ext cx="302895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615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WordArt 2"/>
          <p:cNvSpPr>
            <a:spLocks noChangeArrowheads="1" noChangeShapeType="1" noTextEdit="1"/>
          </p:cNvSpPr>
          <p:nvPr/>
        </p:nvSpPr>
        <p:spPr bwMode="auto">
          <a:xfrm>
            <a:off x="1600200" y="1314450"/>
            <a:ext cx="5943600" cy="18859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s-MX" sz="2700" kern="10"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/>
                  </a:outerShdw>
                </a:effectLst>
                <a:cs typeface="Times New Roman" panose="02020603050405020304" pitchFamily="18" charset="0"/>
              </a:rPr>
              <a:t>Corrientes Historiográficas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1371600" y="2959894"/>
            <a:ext cx="28003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30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historicismo</a:t>
            </a:r>
            <a:endParaRPr lang="es-ES" altLang="es-MX" sz="3000" b="1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886200" y="4171951"/>
            <a:ext cx="23230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3000" b="1">
                <a:solidFill>
                  <a:schemeClr val="tx1"/>
                </a:solidFill>
                <a:latin typeface="Bradley Hand ITC" panose="03070402050302030203" pitchFamily="66" charset="0"/>
              </a:rPr>
              <a:t>materialismo</a:t>
            </a:r>
            <a:endParaRPr lang="es-ES" altLang="es-MX" sz="3000" b="1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971801" y="3486151"/>
            <a:ext cx="200888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30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positivismo</a:t>
            </a:r>
            <a:endParaRPr lang="es-ES" altLang="es-MX" sz="3000" b="1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4743450" y="5029201"/>
            <a:ext cx="30289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3000" b="1">
                <a:solidFill>
                  <a:schemeClr val="tx1"/>
                </a:solidFill>
                <a:latin typeface="Bradley Hand ITC" panose="03070402050302030203" pitchFamily="66" charset="0"/>
              </a:rPr>
              <a:t>La nueva historia</a:t>
            </a:r>
            <a:endParaRPr lang="es-ES" altLang="es-MX" sz="3000" b="1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28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utoUpdateAnimBg="0"/>
      <p:bldP spid="43012" grpId="0" autoUpdateAnimBg="0"/>
      <p:bldP spid="43013" grpId="0" autoUpdateAnimBg="0"/>
      <p:bldP spid="43014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WordArt 2"/>
          <p:cNvSpPr>
            <a:spLocks noChangeArrowheads="1" noChangeShapeType="1" noTextEdit="1"/>
          </p:cNvSpPr>
          <p:nvPr/>
        </p:nvSpPr>
        <p:spPr bwMode="auto">
          <a:xfrm>
            <a:off x="3086100" y="971550"/>
            <a:ext cx="2800350" cy="8286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s-MX" sz="27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 Black" panose="020B0A04020102020204" pitchFamily="34" charset="0"/>
              </a:rPr>
              <a:t>Positivismo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771650" y="2343150"/>
            <a:ext cx="245745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1350">
                <a:solidFill>
                  <a:schemeClr val="folHlink"/>
                </a:solidFill>
                <a:latin typeface="Times New Roman" panose="02020603050405020304" pitchFamily="18" charset="0"/>
              </a:rPr>
              <a:t>Augusto Comte</a:t>
            </a:r>
            <a:endParaRPr lang="es-ES" altLang="es-MX" sz="135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5143500" y="2343150"/>
            <a:ext cx="90120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1350">
                <a:solidFill>
                  <a:schemeClr val="folHlink"/>
                </a:solidFill>
                <a:latin typeface="Times New Roman" panose="02020603050405020304" pitchFamily="18" charset="0"/>
              </a:rPr>
              <a:t>Siglo XIX</a:t>
            </a:r>
            <a:endParaRPr lang="es-ES" altLang="es-MX" sz="135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1457325" y="2857501"/>
            <a:ext cx="6229350" cy="1546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historia establecía las </a:t>
            </a:r>
            <a:r>
              <a:rPr lang="es-ES_tradnl" altLang="es-MX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conexiones significativas</a:t>
            </a:r>
            <a:r>
              <a:rPr lang="es-ES_tradnl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los hechos. No sólo narraba lo que había pasado, explicaba el </a:t>
            </a:r>
            <a:r>
              <a:rPr lang="es-ES_tradnl" altLang="es-MX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sentido</a:t>
            </a:r>
            <a:r>
              <a:rPr lang="es-ES_tradnl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lo que había ocurrido</a:t>
            </a:r>
            <a:r>
              <a:rPr lang="es-ES_tradnl" altLang="es-MX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s-MX" altLang="es-MX" sz="135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s-ES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62" name="WordArt 6"/>
          <p:cNvSpPr>
            <a:spLocks noChangeArrowheads="1" noChangeShapeType="1" noTextEdit="1"/>
          </p:cNvSpPr>
          <p:nvPr/>
        </p:nvSpPr>
        <p:spPr bwMode="auto">
          <a:xfrm>
            <a:off x="2057401" y="4343400"/>
            <a:ext cx="1421606" cy="4714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700" kern="10" spc="54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 panose="020B0A04020102020204" pitchFamily="34" charset="0"/>
              </a:rPr>
              <a:t>historia</a:t>
            </a:r>
          </a:p>
        </p:txBody>
      </p:sp>
      <p:sp>
        <p:nvSpPr>
          <p:cNvPr id="45063" name="WordArt 7"/>
          <p:cNvSpPr>
            <a:spLocks noChangeArrowheads="1" noChangeShapeType="1" noTextEdit="1"/>
          </p:cNvSpPr>
          <p:nvPr/>
        </p:nvSpPr>
        <p:spPr bwMode="auto">
          <a:xfrm>
            <a:off x="2114551" y="5314950"/>
            <a:ext cx="1421606" cy="4714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700" kern="10" spc="54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 panose="020B0A04020102020204" pitchFamily="34" charset="0"/>
              </a:rPr>
              <a:t>ciencia</a:t>
            </a:r>
          </a:p>
        </p:txBody>
      </p:sp>
      <p:sp>
        <p:nvSpPr>
          <p:cNvPr id="45064" name="WordArt 8"/>
          <p:cNvSpPr>
            <a:spLocks noChangeArrowheads="1" noChangeShapeType="1" noTextEdit="1"/>
          </p:cNvSpPr>
          <p:nvPr/>
        </p:nvSpPr>
        <p:spPr bwMode="auto">
          <a:xfrm>
            <a:off x="2571750" y="5029200"/>
            <a:ext cx="457200" cy="1714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700" kern="10" spc="54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5065" name="AutoShape 9"/>
          <p:cNvSpPr>
            <a:spLocks/>
          </p:cNvSpPr>
          <p:nvPr/>
        </p:nvSpPr>
        <p:spPr bwMode="auto">
          <a:xfrm>
            <a:off x="3886200" y="3943350"/>
            <a:ext cx="285750" cy="1943100"/>
          </a:xfrm>
          <a:prstGeom prst="leftBrace">
            <a:avLst>
              <a:gd name="adj1" fmla="val 5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69" name="Text Box 13"/>
          <p:cNvSpPr txBox="1">
            <a:spLocks noChangeArrowheads="1"/>
          </p:cNvSpPr>
          <p:nvPr/>
        </p:nvSpPr>
        <p:spPr bwMode="auto">
          <a:xfrm>
            <a:off x="4286250" y="4343401"/>
            <a:ext cx="35433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Objetividad</a:t>
            </a:r>
            <a:r>
              <a:rPr lang="es-ES_tradnl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eliminar las opiniones y las creencias del investigador</a:t>
            </a:r>
            <a:r>
              <a:rPr lang="es-ES" altLang="es-MX" sz="135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5070" name="Text Box 14"/>
          <p:cNvSpPr txBox="1">
            <a:spLocks noChangeArrowheads="1"/>
          </p:cNvSpPr>
          <p:nvPr/>
        </p:nvSpPr>
        <p:spPr bwMode="auto">
          <a:xfrm>
            <a:off x="4229100" y="5372101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Búsqueda de las </a:t>
            </a:r>
            <a:r>
              <a:rPr lang="es-ES_tradnl" altLang="es-MX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“leyes históricas”</a:t>
            </a:r>
            <a:r>
              <a:rPr lang="es-ES" altLang="es-MX" sz="1350">
                <a:solidFill>
                  <a:schemeClr val="folHlink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5071" name="Text Box 15"/>
          <p:cNvSpPr txBox="1">
            <a:spLocks noChangeArrowheads="1"/>
          </p:cNvSpPr>
          <p:nvPr/>
        </p:nvSpPr>
        <p:spPr bwMode="auto">
          <a:xfrm>
            <a:off x="4343400" y="3880247"/>
            <a:ext cx="365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Partir del dato concreto (</a:t>
            </a:r>
            <a:r>
              <a:rPr lang="es-ES_tradnl" altLang="es-MX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positum</a:t>
            </a:r>
            <a:r>
              <a:rPr lang="es-ES_tradnl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es-ES" altLang="es-MX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24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5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5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5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5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animBg="1"/>
      <p:bldP spid="45059" grpId="0" autoUpdateAnimBg="0"/>
      <p:bldP spid="45060" grpId="0" autoUpdateAnimBg="0"/>
      <p:bldP spid="45061" grpId="0" autoUpdateAnimBg="0"/>
      <p:bldP spid="45062" grpId="0" animBg="1"/>
      <p:bldP spid="45063" grpId="0" animBg="1"/>
      <p:bldP spid="45064" grpId="0" animBg="1"/>
      <p:bldP spid="45065" grpId="0" animBg="1"/>
      <p:bldP spid="45069" grpId="0" autoUpdateAnimBg="0"/>
      <p:bldP spid="45070" grpId="0" autoUpdateAnimBg="0"/>
      <p:bldP spid="45071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WordArt 2"/>
          <p:cNvSpPr>
            <a:spLocks noChangeArrowheads="1" noChangeShapeType="1" noTextEdit="1"/>
          </p:cNvSpPr>
          <p:nvPr/>
        </p:nvSpPr>
        <p:spPr bwMode="auto">
          <a:xfrm>
            <a:off x="5715001" y="2628900"/>
            <a:ext cx="1421606" cy="4714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700" kern="10" spc="54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 panose="020B0A04020102020204" pitchFamily="34" charset="0"/>
              </a:rPr>
              <a:t>historia</a:t>
            </a:r>
          </a:p>
        </p:txBody>
      </p:sp>
      <p:sp>
        <p:nvSpPr>
          <p:cNvPr id="44035" name="WordArt 3"/>
          <p:cNvSpPr>
            <a:spLocks noChangeArrowheads="1" noChangeShapeType="1" noTextEdit="1"/>
          </p:cNvSpPr>
          <p:nvPr/>
        </p:nvSpPr>
        <p:spPr bwMode="auto">
          <a:xfrm>
            <a:off x="2171701" y="2686050"/>
            <a:ext cx="1421606" cy="4714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700" kern="10" spc="54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 panose="020B0A04020102020204" pitchFamily="34" charset="0"/>
              </a:rPr>
              <a:t>historia</a:t>
            </a:r>
          </a:p>
        </p:txBody>
      </p:sp>
      <p:sp>
        <p:nvSpPr>
          <p:cNvPr id="44036" name="WordArt 4"/>
          <p:cNvSpPr>
            <a:spLocks noChangeArrowheads="1" noChangeShapeType="1" noTextEdit="1"/>
          </p:cNvSpPr>
          <p:nvPr/>
        </p:nvSpPr>
        <p:spPr bwMode="auto">
          <a:xfrm>
            <a:off x="2400301" y="3886201"/>
            <a:ext cx="1107281" cy="964406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s-MX" sz="27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 panose="020B0806030902050204" pitchFamily="34" charset="0"/>
              </a:rPr>
              <a:t>Crónica</a:t>
            </a:r>
          </a:p>
        </p:txBody>
      </p:sp>
      <p:sp>
        <p:nvSpPr>
          <p:cNvPr id="44037" name="AutoShape 5"/>
          <p:cNvSpPr>
            <a:spLocks noChangeArrowheads="1"/>
          </p:cNvSpPr>
          <p:nvPr/>
        </p:nvSpPr>
        <p:spPr bwMode="auto">
          <a:xfrm>
            <a:off x="2057400" y="3486150"/>
            <a:ext cx="1885950" cy="19431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977" y="17091"/>
                </a:moveTo>
                <a:cubicBezTo>
                  <a:pt x="19503" y="15350"/>
                  <a:pt x="20345" y="13114"/>
                  <a:pt x="20345" y="10800"/>
                </a:cubicBezTo>
                <a:cubicBezTo>
                  <a:pt x="20345" y="5528"/>
                  <a:pt x="16071" y="1255"/>
                  <a:pt x="10800" y="1255"/>
                </a:cubicBezTo>
                <a:cubicBezTo>
                  <a:pt x="8485" y="1254"/>
                  <a:pt x="6249" y="2096"/>
                  <a:pt x="4508" y="3622"/>
                </a:cubicBezTo>
                <a:lnTo>
                  <a:pt x="17977" y="17091"/>
                </a:lnTo>
                <a:close/>
                <a:moveTo>
                  <a:pt x="3622" y="4508"/>
                </a:moveTo>
                <a:cubicBezTo>
                  <a:pt x="2096" y="6249"/>
                  <a:pt x="1255" y="8485"/>
                  <a:pt x="1255" y="10799"/>
                </a:cubicBezTo>
                <a:cubicBezTo>
                  <a:pt x="1255" y="16071"/>
                  <a:pt x="5528" y="20345"/>
                  <a:pt x="10800" y="20345"/>
                </a:cubicBezTo>
                <a:cubicBezTo>
                  <a:pt x="13114" y="20345"/>
                  <a:pt x="15350" y="19503"/>
                  <a:pt x="17091" y="17977"/>
                </a:cubicBezTo>
                <a:lnTo>
                  <a:pt x="3622" y="4508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sz="1350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4572000" y="3943350"/>
            <a:ext cx="1200150" cy="1371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6629400" y="3943350"/>
            <a:ext cx="1200150" cy="137160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350">
                <a:solidFill>
                  <a:schemeClr val="bg1"/>
                </a:solidFill>
                <a:latin typeface="Times New Roman" panose="02020603050405020304" pitchFamily="18" charset="0"/>
              </a:rPr>
              <a:t>Efecto</a:t>
            </a:r>
            <a:endParaRPr lang="es-ES" altLang="es-MX" sz="135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40" name="AutoShape 8"/>
          <p:cNvSpPr>
            <a:spLocks noChangeArrowheads="1"/>
          </p:cNvSpPr>
          <p:nvPr/>
        </p:nvSpPr>
        <p:spPr bwMode="auto">
          <a:xfrm>
            <a:off x="5943600" y="4514850"/>
            <a:ext cx="514350" cy="457200"/>
          </a:xfrm>
          <a:prstGeom prst="rightArrow">
            <a:avLst>
              <a:gd name="adj1" fmla="val 50000"/>
              <a:gd name="adj2" fmla="val 281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4743450" y="4514850"/>
            <a:ext cx="9144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1350">
                <a:solidFill>
                  <a:schemeClr val="bg1"/>
                </a:solidFill>
                <a:latin typeface="Times New Roman" panose="02020603050405020304" pitchFamily="18" charset="0"/>
              </a:rPr>
              <a:t>Causa</a:t>
            </a:r>
            <a:endParaRPr lang="es-ES" altLang="es-MX" sz="135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30" name="WordArt 10"/>
          <p:cNvSpPr>
            <a:spLocks noChangeArrowheads="1" noChangeShapeType="1" noTextEdit="1"/>
          </p:cNvSpPr>
          <p:nvPr/>
        </p:nvSpPr>
        <p:spPr bwMode="auto">
          <a:xfrm>
            <a:off x="3086100" y="971550"/>
            <a:ext cx="2800350" cy="8286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s-MX" sz="27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 Black" panose="020B0A04020102020204" pitchFamily="34" charset="0"/>
              </a:rPr>
              <a:t>Posisitivismo</a:t>
            </a:r>
          </a:p>
        </p:txBody>
      </p:sp>
    </p:spTree>
    <p:extLst>
      <p:ext uri="{BB962C8B-B14F-4D97-AF65-F5344CB8AC3E}">
        <p14:creationId xmlns:p14="http://schemas.microsoft.com/office/powerpoint/2010/main" val="12999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nimBg="1"/>
      <p:bldP spid="44035" grpId="0" animBg="1"/>
      <p:bldP spid="44036" grpId="0" animBg="1"/>
      <p:bldP spid="44037" grpId="0" animBg="1"/>
      <p:bldP spid="44038" grpId="0" animBg="1"/>
      <p:bldP spid="44039" grpId="0" animBg="1" autoUpdateAnimBg="0"/>
      <p:bldP spid="44040" grpId="0" animBg="1"/>
      <p:bldP spid="44041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WordArt 2"/>
          <p:cNvSpPr>
            <a:spLocks noChangeArrowheads="1" noChangeShapeType="1" noTextEdit="1"/>
          </p:cNvSpPr>
          <p:nvPr/>
        </p:nvSpPr>
        <p:spPr bwMode="auto">
          <a:xfrm>
            <a:off x="2714625" y="857250"/>
            <a:ext cx="3714750" cy="981075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  <a:contourClr>
                <a:srgbClr val="FFFFCC"/>
              </a:contourClr>
            </a:sp3d>
          </a:bodyPr>
          <a:lstStyle/>
          <a:p>
            <a:pPr algn="ctr"/>
            <a:r>
              <a:rPr lang="es-MX" sz="27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cs typeface="Times New Roman" panose="02020603050405020304" pitchFamily="18" charset="0"/>
              </a:rPr>
              <a:t>Historisismo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1714500" y="2286000"/>
            <a:ext cx="211455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1350">
                <a:solidFill>
                  <a:srgbClr val="FFCC99"/>
                </a:solidFill>
                <a:latin typeface="Times New Roman" panose="02020603050405020304" pitchFamily="18" charset="0"/>
              </a:rPr>
              <a:t>Ranke</a:t>
            </a:r>
            <a:endParaRPr lang="es-ES" altLang="es-MX" sz="1350">
              <a:solidFill>
                <a:srgbClr val="FFCC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5772151" y="2286000"/>
            <a:ext cx="67518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1350">
                <a:solidFill>
                  <a:srgbClr val="FFCC99"/>
                </a:solidFill>
                <a:latin typeface="Times New Roman" panose="02020603050405020304" pitchFamily="18" charset="0"/>
              </a:rPr>
              <a:t>S. XIX</a:t>
            </a:r>
            <a:endParaRPr lang="es-ES" altLang="es-MX" sz="1350">
              <a:solidFill>
                <a:srgbClr val="FFCC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1514475" y="2857501"/>
            <a:ext cx="611505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hechos son </a:t>
            </a:r>
            <a:r>
              <a:rPr lang="es-ES_tradnl" altLang="es-MX" sz="135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únicos e irrepetibles</a:t>
            </a:r>
            <a:r>
              <a:rPr lang="es-ES_tradnl" altLang="es-MX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 pueden comprenderse más que en función de sus propias condiciones </a:t>
            </a:r>
            <a:r>
              <a:rPr lang="es-ES_tradnl" altLang="es-MX" sz="135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(SINGULARIDAD)</a:t>
            </a:r>
            <a:endParaRPr lang="es-ES" altLang="es-MX" sz="1350">
              <a:solidFill>
                <a:schemeClr val="fol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086" name="WordArt 6"/>
          <p:cNvSpPr>
            <a:spLocks noChangeArrowheads="1" noChangeShapeType="1" noTextEdit="1"/>
          </p:cNvSpPr>
          <p:nvPr/>
        </p:nvSpPr>
        <p:spPr bwMode="auto">
          <a:xfrm>
            <a:off x="3861199" y="4514850"/>
            <a:ext cx="1421606" cy="10858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700" kern="10" spc="54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 panose="020B0A04020102020204" pitchFamily="34" charset="0"/>
              </a:rPr>
              <a:t>leyes </a:t>
            </a:r>
          </a:p>
          <a:p>
            <a:pPr algn="ctr"/>
            <a:r>
              <a:rPr lang="es-MX" sz="2700" kern="10" spc="54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 panose="020B0A04020102020204" pitchFamily="34" charset="0"/>
              </a:rPr>
              <a:t>históricas</a:t>
            </a:r>
          </a:p>
        </p:txBody>
      </p:sp>
      <p:sp>
        <p:nvSpPr>
          <p:cNvPr id="46087" name="AutoShape 7"/>
          <p:cNvSpPr>
            <a:spLocks noChangeArrowheads="1"/>
          </p:cNvSpPr>
          <p:nvPr/>
        </p:nvSpPr>
        <p:spPr bwMode="auto">
          <a:xfrm>
            <a:off x="3429000" y="4400550"/>
            <a:ext cx="2228850" cy="16002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8050" y="17300"/>
                </a:moveTo>
                <a:cubicBezTo>
                  <a:pt x="19652" y="15514"/>
                  <a:pt x="20538" y="13199"/>
                  <a:pt x="20538" y="10800"/>
                </a:cubicBezTo>
                <a:cubicBezTo>
                  <a:pt x="20538" y="5421"/>
                  <a:pt x="16178" y="1062"/>
                  <a:pt x="10800" y="1062"/>
                </a:cubicBezTo>
                <a:cubicBezTo>
                  <a:pt x="8400" y="1061"/>
                  <a:pt x="6085" y="1947"/>
                  <a:pt x="4299" y="3549"/>
                </a:cubicBezTo>
                <a:lnTo>
                  <a:pt x="18050" y="17300"/>
                </a:lnTo>
                <a:close/>
                <a:moveTo>
                  <a:pt x="3549" y="4299"/>
                </a:moveTo>
                <a:cubicBezTo>
                  <a:pt x="1947" y="6085"/>
                  <a:pt x="1062" y="8400"/>
                  <a:pt x="1062" y="10799"/>
                </a:cubicBezTo>
                <a:cubicBezTo>
                  <a:pt x="1062" y="16178"/>
                  <a:pt x="5421" y="20538"/>
                  <a:pt x="10800" y="20538"/>
                </a:cubicBezTo>
                <a:cubicBezTo>
                  <a:pt x="13199" y="20538"/>
                  <a:pt x="15514" y="19652"/>
                  <a:pt x="17300" y="18050"/>
                </a:cubicBezTo>
                <a:lnTo>
                  <a:pt x="3549" y="4299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sz="1350"/>
          </a:p>
        </p:txBody>
      </p:sp>
    </p:spTree>
    <p:extLst>
      <p:ext uri="{BB962C8B-B14F-4D97-AF65-F5344CB8AC3E}">
        <p14:creationId xmlns:p14="http://schemas.microsoft.com/office/powerpoint/2010/main" val="169216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animBg="1"/>
      <p:bldP spid="46083" grpId="0" autoUpdateAnimBg="0"/>
      <p:bldP spid="46084" grpId="0" autoUpdateAnimBg="0"/>
      <p:bldP spid="46085" grpId="0" autoUpdateAnimBg="0"/>
      <p:bldP spid="46086" grpId="0" animBg="1"/>
      <p:bldP spid="4608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WordArt 2" descr="Mármol blanco"/>
          <p:cNvSpPr>
            <a:spLocks noChangeArrowheads="1" noChangeShapeType="1" noTextEdit="1"/>
          </p:cNvSpPr>
          <p:nvPr/>
        </p:nvSpPr>
        <p:spPr bwMode="auto">
          <a:xfrm>
            <a:off x="3357563" y="1257300"/>
            <a:ext cx="2428875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FFFFFF"/>
              </a:contourClr>
            </a:sp3d>
          </a:bodyPr>
          <a:lstStyle/>
          <a:p>
            <a:pPr algn="ctr"/>
            <a:r>
              <a:rPr lang="es-MX" sz="2700" kern="1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 Black" panose="020B0A04020102020204" pitchFamily="34" charset="0"/>
              </a:rPr>
              <a:t>Materialismo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885950" y="2000250"/>
            <a:ext cx="19431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1350">
                <a:solidFill>
                  <a:schemeClr val="tx2"/>
                </a:solidFill>
                <a:latin typeface="Times New Roman" panose="02020603050405020304" pitchFamily="18" charset="0"/>
              </a:rPr>
              <a:t>Marx</a:t>
            </a:r>
            <a:endParaRPr lang="es-ES" altLang="es-MX" sz="135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6000751" y="1885950"/>
            <a:ext cx="67518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1350">
                <a:solidFill>
                  <a:schemeClr val="tx2"/>
                </a:solidFill>
                <a:latin typeface="Times New Roman" panose="02020603050405020304" pitchFamily="18" charset="0"/>
              </a:rPr>
              <a:t>S. XIX</a:t>
            </a:r>
            <a:endParaRPr lang="es-ES" altLang="es-MX" sz="135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1714500" y="2514600"/>
            <a:ext cx="594360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_tradnl" altLang="es-MX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“modo de producción de la vida material”</a:t>
            </a:r>
            <a:r>
              <a:rPr lang="es-ES_tradnl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el elemento determinante y estructurante de toda la sociedad y su evolución.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_tradnl" altLang="es-MX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economía </a:t>
            </a:r>
            <a:r>
              <a:rPr lang="es-ES_tradnl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la que se impone el desarrollo político, jurídico, filosófico, religioso, literario, etc</a:t>
            </a:r>
            <a:r>
              <a:rPr lang="es-ES" altLang="es-MX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1657350" y="4343401"/>
            <a:ext cx="58293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relaciones de producción han sido y son </a:t>
            </a:r>
            <a:r>
              <a:rPr lang="es-ES_tradnl" altLang="es-MX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contradictorias</a:t>
            </a:r>
            <a:r>
              <a:rPr lang="es-ES_tradnl" altLang="es-MX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debido a que ciertos grupos se apropian de los medios de producción</a:t>
            </a:r>
            <a:r>
              <a:rPr lang="es-ES" altLang="es-MX" sz="135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343150" y="5429246"/>
            <a:ext cx="1943100" cy="400050"/>
            <a:chOff x="1008" y="3840"/>
            <a:chExt cx="1632" cy="336"/>
          </a:xfrm>
        </p:grpSpPr>
        <p:sp>
          <p:nvSpPr>
            <p:cNvPr id="86028" name="Rectangle 8"/>
            <p:cNvSpPr>
              <a:spLocks noChangeArrowheads="1"/>
            </p:cNvSpPr>
            <p:nvPr/>
          </p:nvSpPr>
          <p:spPr bwMode="auto">
            <a:xfrm>
              <a:off x="1008" y="3840"/>
              <a:ext cx="1632" cy="336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s-MX" altLang="es-MX" sz="135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6029" name="Text Box 9"/>
            <p:cNvSpPr txBox="1">
              <a:spLocks noChangeArrowheads="1"/>
            </p:cNvSpPr>
            <p:nvPr/>
          </p:nvSpPr>
          <p:spPr bwMode="auto">
            <a:xfrm>
              <a:off x="1104" y="3840"/>
              <a:ext cx="134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MX" altLang="es-MX" sz="1350">
                  <a:solidFill>
                    <a:schemeClr val="bg1"/>
                  </a:solidFill>
                  <a:latin typeface="Times New Roman" panose="02020603050405020304" pitchFamily="18" charset="0"/>
                </a:rPr>
                <a:t>Poseedores</a:t>
              </a:r>
              <a:endParaRPr lang="es-ES" altLang="es-MX" sz="135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972050" y="5372100"/>
            <a:ext cx="1943100" cy="457200"/>
            <a:chOff x="3216" y="3792"/>
            <a:chExt cx="1632" cy="384"/>
          </a:xfrm>
        </p:grpSpPr>
        <p:sp>
          <p:nvSpPr>
            <p:cNvPr id="86026" name="Rectangle 10"/>
            <p:cNvSpPr>
              <a:spLocks noChangeArrowheads="1"/>
            </p:cNvSpPr>
            <p:nvPr/>
          </p:nvSpPr>
          <p:spPr bwMode="auto">
            <a:xfrm>
              <a:off x="3216" y="3840"/>
              <a:ext cx="1632" cy="336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s-MX" altLang="es-MX" sz="135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6027" name="Text Box 12"/>
            <p:cNvSpPr txBox="1">
              <a:spLocks noChangeArrowheads="1"/>
            </p:cNvSpPr>
            <p:nvPr/>
          </p:nvSpPr>
          <p:spPr bwMode="auto">
            <a:xfrm>
              <a:off x="3312" y="3792"/>
              <a:ext cx="153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MX" altLang="es-MX" sz="1350">
                  <a:solidFill>
                    <a:schemeClr val="bg1"/>
                  </a:solidFill>
                  <a:latin typeface="Times New Roman" panose="02020603050405020304" pitchFamily="18" charset="0"/>
                </a:rPr>
                <a:t>Desposeidos</a:t>
              </a:r>
              <a:endParaRPr lang="es-ES" altLang="es-MX" sz="135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4343400" y="5372100"/>
            <a:ext cx="4572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1350">
                <a:solidFill>
                  <a:schemeClr val="tx1"/>
                </a:solidFill>
                <a:latin typeface="Times New Roman" panose="02020603050405020304" pitchFamily="18" charset="0"/>
              </a:rPr>
              <a:t>vs</a:t>
            </a:r>
            <a:endParaRPr lang="es-ES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29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utoUpdateAnimBg="0"/>
      <p:bldP spid="47108" grpId="0" autoUpdateAnimBg="0"/>
      <p:bldP spid="47110" grpId="0" autoUpdateAnimBg="0"/>
      <p:bldP spid="47111" grpId="0" autoUpdateAnimBg="0"/>
      <p:bldP spid="47117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WordArt 10" descr="Arena"/>
          <p:cNvSpPr>
            <a:spLocks noChangeArrowheads="1" noChangeShapeType="1" noTextEdit="1"/>
          </p:cNvSpPr>
          <p:nvPr/>
        </p:nvSpPr>
        <p:spPr bwMode="auto">
          <a:xfrm rot="5400000">
            <a:off x="321470" y="3164683"/>
            <a:ext cx="2607469" cy="392906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es-MX" sz="2700" kern="10">
                <a:ln w="12700">
                  <a:solidFill>
                    <a:srgbClr val="C4B596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effectLst>
                  <a:outerShdw dist="53882" dir="2700000" algn="ctr" rotWithShape="0">
                    <a:srgbClr val="CBCBCB"/>
                  </a:outerShdw>
                </a:effectLst>
                <a:cs typeface="Times New Roman" panose="02020603050405020304" pitchFamily="18" charset="0"/>
              </a:rPr>
              <a:t>MATERIALISMO</a:t>
            </a:r>
          </a:p>
        </p:txBody>
      </p:sp>
      <p:sp>
        <p:nvSpPr>
          <p:cNvPr id="15371" name="WordArt 11"/>
          <p:cNvSpPr>
            <a:spLocks noChangeArrowheads="1" noChangeShapeType="1" noTextEdit="1"/>
          </p:cNvSpPr>
          <p:nvPr/>
        </p:nvSpPr>
        <p:spPr bwMode="auto">
          <a:xfrm>
            <a:off x="2114550" y="2514600"/>
            <a:ext cx="628650" cy="1257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$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2800350" y="2800350"/>
            <a:ext cx="5200650" cy="1485900"/>
            <a:chOff x="1392" y="1632"/>
            <a:chExt cx="4368" cy="1248"/>
          </a:xfrm>
        </p:grpSpPr>
        <p:pic>
          <p:nvPicPr>
            <p:cNvPr id="88076" name="Picture 3" descr="http://images.google.com.mx/images?q=tbn:Rw8njTY8ovH3TM:www.voixdesjeunes.org/tdh2004/modules/My_eGallery/gallery/documents/esclavos.gif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" y="1632"/>
              <a:ext cx="1104" cy="1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077" name="Rectangle 12"/>
            <p:cNvSpPr>
              <a:spLocks noChangeArrowheads="1"/>
            </p:cNvSpPr>
            <p:nvPr/>
          </p:nvSpPr>
          <p:spPr bwMode="auto">
            <a:xfrm>
              <a:off x="2496" y="1632"/>
              <a:ext cx="3264" cy="12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MX" altLang="es-MX" sz="1350">
                  <a:solidFill>
                    <a:schemeClr val="accent2"/>
                  </a:solidFill>
                  <a:latin typeface="Times New Roman" panose="02020603050405020304" pitchFamily="18" charset="0"/>
                </a:rPr>
                <a:t>Esclavismo</a:t>
              </a:r>
            </a:p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MX" altLang="es-MX">
                  <a:solidFill>
                    <a:schemeClr val="accent2"/>
                  </a:solidFill>
                  <a:latin typeface="Times New Roman" panose="02020603050405020304" pitchFamily="18" charset="0"/>
                </a:rPr>
                <a:t>Hay propíedad y lucha de clases</a:t>
              </a:r>
              <a:endParaRPr lang="es-ES" altLang="es-MX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MX" altLang="es-MX" sz="1350">
                  <a:solidFill>
                    <a:schemeClr val="accent2"/>
                  </a:solidFill>
                  <a:latin typeface="Times New Roman" panose="02020603050405020304" pitchFamily="18" charset="0"/>
                </a:rPr>
                <a:t>Esclavos vs Amos</a:t>
              </a:r>
              <a:endParaRPr lang="es-ES" altLang="es-MX" sz="135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800350" y="4343400"/>
            <a:ext cx="5200650" cy="1543050"/>
            <a:chOff x="1392" y="2928"/>
            <a:chExt cx="4368" cy="1296"/>
          </a:xfrm>
        </p:grpSpPr>
        <p:sp>
          <p:nvSpPr>
            <p:cNvPr id="88074" name="Rectangle 13"/>
            <p:cNvSpPr>
              <a:spLocks noChangeArrowheads="1"/>
            </p:cNvSpPr>
            <p:nvPr/>
          </p:nvSpPr>
          <p:spPr bwMode="auto">
            <a:xfrm>
              <a:off x="2496" y="2928"/>
              <a:ext cx="3264" cy="127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MX" altLang="es-MX" sz="1350">
                  <a:solidFill>
                    <a:schemeClr val="accent2"/>
                  </a:solidFill>
                  <a:latin typeface="Times New Roman" panose="02020603050405020304" pitchFamily="18" charset="0"/>
                </a:rPr>
                <a:t>Feudalismo</a:t>
              </a:r>
            </a:p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MX" altLang="es-MX">
                  <a:solidFill>
                    <a:schemeClr val="accent2"/>
                  </a:solidFill>
                  <a:latin typeface="Times New Roman" panose="02020603050405020304" pitchFamily="18" charset="0"/>
                </a:rPr>
                <a:t>Hay propíedad y lucha de clases</a:t>
              </a:r>
              <a:endParaRPr lang="es-ES" altLang="es-MX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MX" altLang="es-MX" sz="1350">
                  <a:solidFill>
                    <a:schemeClr val="bg1"/>
                  </a:solidFill>
                  <a:latin typeface="Times New Roman" panose="02020603050405020304" pitchFamily="18" charset="0"/>
                </a:rPr>
                <a:t>Nobles vs Siervos</a:t>
              </a:r>
              <a:endParaRPr lang="es-ES" altLang="es-MX" sz="135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88075" name="Picture 16" descr="http://images.google.com.mx/images?q=tbn:gBlabXWZBhCq_M:feudalismo.pais-global.com.ar/img.foros/2076.pjpe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" y="2928"/>
              <a:ext cx="1104" cy="1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2800350" y="1143000"/>
            <a:ext cx="5200650" cy="1543050"/>
            <a:chOff x="1392" y="240"/>
            <a:chExt cx="4368" cy="1296"/>
          </a:xfrm>
        </p:grpSpPr>
        <p:pic>
          <p:nvPicPr>
            <p:cNvPr id="88071" name="Picture 9" descr="http://images.google.com.mx/images?q=tbn:qRyIHzdZx0zSFM:www.nuestro.cl/notas/rescate/img/prehistoria/vestuario_pre_grande.jpg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" y="240"/>
              <a:ext cx="1104" cy="1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072" name="Rectangle 14"/>
            <p:cNvSpPr>
              <a:spLocks noChangeArrowheads="1"/>
            </p:cNvSpPr>
            <p:nvPr/>
          </p:nvSpPr>
          <p:spPr bwMode="auto">
            <a:xfrm>
              <a:off x="2496" y="240"/>
              <a:ext cx="3264" cy="12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s-MX" altLang="es-MX" sz="135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8073" name="Text Box 17"/>
            <p:cNvSpPr txBox="1">
              <a:spLocks noChangeArrowheads="1"/>
            </p:cNvSpPr>
            <p:nvPr/>
          </p:nvSpPr>
          <p:spPr bwMode="auto">
            <a:xfrm>
              <a:off x="2640" y="576"/>
              <a:ext cx="2928" cy="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MX" altLang="es-MX" sz="1350">
                  <a:solidFill>
                    <a:schemeClr val="accent2"/>
                  </a:solidFill>
                  <a:latin typeface="Times New Roman" panose="02020603050405020304" pitchFamily="18" charset="0"/>
                </a:rPr>
                <a:t>Comunidad primitiva</a:t>
              </a:r>
            </a:p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MX" altLang="es-MX">
                  <a:solidFill>
                    <a:schemeClr val="accent2"/>
                  </a:solidFill>
                  <a:latin typeface="Times New Roman" panose="02020603050405020304" pitchFamily="18" charset="0"/>
                </a:rPr>
                <a:t>No hay propíedad no hay lucha de clases</a:t>
              </a:r>
              <a:endParaRPr lang="es-ES" altLang="es-MX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833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WordArt 2"/>
          <p:cNvSpPr>
            <a:spLocks noChangeArrowheads="1" noChangeShapeType="1" noTextEdit="1"/>
          </p:cNvSpPr>
          <p:nvPr/>
        </p:nvSpPr>
        <p:spPr bwMode="auto">
          <a:xfrm>
            <a:off x="2286000" y="1143000"/>
            <a:ext cx="4743450" cy="8001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s-MX" sz="27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 Black" panose="020B0A04020102020204" pitchFamily="34" charset="0"/>
              </a:rPr>
              <a:t>La Nueva historia</a:t>
            </a:r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1371600" y="2343151"/>
            <a:ext cx="3200400" cy="90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2100">
                <a:solidFill>
                  <a:schemeClr val="folHlink"/>
                </a:solidFill>
                <a:latin typeface="Times New Roman" panose="02020603050405020304" pitchFamily="18" charset="0"/>
              </a:rPr>
              <a:t>Escuela de los Annales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2100">
                <a:solidFill>
                  <a:schemeClr val="folHlink"/>
                </a:solidFill>
                <a:latin typeface="Times New Roman" panose="02020603050405020304" pitchFamily="18" charset="0"/>
              </a:rPr>
              <a:t>Bloch y Favbre</a:t>
            </a:r>
            <a:r>
              <a:rPr lang="es-MX" altLang="es-MX" sz="1350">
                <a:solidFill>
                  <a:schemeClr val="folHlink"/>
                </a:solidFill>
                <a:latin typeface="Times New Roman" panose="02020603050405020304" pitchFamily="18" charset="0"/>
              </a:rPr>
              <a:t> </a:t>
            </a:r>
            <a:endParaRPr lang="es-ES" altLang="es-MX" sz="135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1485900" y="3714751"/>
            <a:ext cx="5829300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historia debe explorar tanto la vida privada como la vida pública, una historia que investigue todo lo que el hombre hace en tanto que cada actividad humana se constituye socialmente</a:t>
            </a:r>
            <a:r>
              <a:rPr lang="es-ES" altLang="es-MX" sz="135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5657850" y="2400300"/>
            <a:ext cx="108585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1350">
                <a:solidFill>
                  <a:schemeClr val="folHlink"/>
                </a:solidFill>
                <a:latin typeface="Times New Roman" panose="02020603050405020304" pitchFamily="18" charset="0"/>
              </a:rPr>
              <a:t>S. XX</a:t>
            </a:r>
            <a:endParaRPr lang="es-ES" altLang="es-MX" sz="135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41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 autoUpdateAnimBg="0"/>
      <p:bldP spid="65541" grpId="0" autoUpdateAnimBg="0"/>
      <p:bldP spid="65542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1600200" y="1200151"/>
            <a:ext cx="588645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es posible dar una razón particular , sino una explicación integral en donde intervienen movimientos </a:t>
            </a:r>
            <a:r>
              <a:rPr lang="es-ES_tradnl" altLang="es-MX" sz="135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colectivos</a:t>
            </a:r>
            <a:r>
              <a:rPr lang="es-ES_tradnl" altLang="es-MX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s-ES_tradnl" altLang="es-MX" sz="135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individuales.</a:t>
            </a:r>
            <a:r>
              <a:rPr lang="es-ES" altLang="es-MX" sz="135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66563" name="Picture 3" descr="http://images.google.com.mx/images?q=tbn:6Oc5zwVMPo_p6M:faculty-staff.ou.edu/L/A-Robert.R.Lauer-1/hidalgo1.jp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2914650"/>
            <a:ext cx="2066925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4" name="Picture 4" descr="http://images.google.com.mx/images?q=tbn:dWjZjdTmjDz3PM:www.imagenlatina.com/images/mexico/mx0139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2971800"/>
            <a:ext cx="32004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86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1428750" y="1085851"/>
            <a:ext cx="62865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historiador reconstruye no </a:t>
            </a:r>
            <a:r>
              <a:rPr lang="es-ES_tradnl" altLang="es-MX" sz="135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“El Hecho”</a:t>
            </a:r>
            <a:r>
              <a:rPr lang="es-ES_tradnl" altLang="es-MX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sino una </a:t>
            </a:r>
            <a:r>
              <a:rPr lang="es-ES_tradnl" altLang="es-MX" sz="135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explicación</a:t>
            </a:r>
            <a:r>
              <a:rPr lang="es-ES_tradnl" altLang="es-MX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lo que </a:t>
            </a:r>
            <a:r>
              <a:rPr lang="es-ES_tradnl" altLang="es-MX" sz="135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pudo</a:t>
            </a:r>
            <a:r>
              <a:rPr lang="es-ES_tradnl" altLang="es-MX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haber sido éste.</a:t>
            </a:r>
            <a:r>
              <a:rPr lang="es-ES" altLang="es-MX" sz="135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1371600" y="2800350"/>
            <a:ext cx="60579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s-MX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1314450" y="2457451"/>
            <a:ext cx="65151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Historia global exige un trabajo </a:t>
            </a:r>
            <a:r>
              <a:rPr lang="es-ES_tradnl" altLang="es-MX" sz="135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interdisciplinario</a:t>
            </a:r>
            <a:r>
              <a:rPr lang="es-ES_tradnl" altLang="es-MX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(antropología, sociología, economía, demografía, geografía, arte, etc. )</a:t>
            </a:r>
            <a:endParaRPr lang="es-ES" altLang="es-MX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428750" y="3771900"/>
            <a:ext cx="2286000" cy="2057400"/>
            <a:chOff x="240" y="2448"/>
            <a:chExt cx="1920" cy="1728"/>
          </a:xfrm>
        </p:grpSpPr>
        <p:sp>
          <p:nvSpPr>
            <p:cNvPr id="94218" name="WordArt 5"/>
            <p:cNvSpPr>
              <a:spLocks noChangeArrowheads="1" noChangeShapeType="1" noTextEdit="1"/>
            </p:cNvSpPr>
            <p:nvPr/>
          </p:nvSpPr>
          <p:spPr bwMode="auto">
            <a:xfrm>
              <a:off x="624" y="2448"/>
              <a:ext cx="894" cy="25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MX" sz="2100" kern="10" spc="420">
                  <a:gradFill rotWithShape="1">
                    <a:gsLst>
                      <a:gs pos="0">
                        <a:srgbClr val="AAAAAA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dist="45791" dir="3378596" algn="ctr" rotWithShape="0">
                      <a:srgbClr val="4D4D4D"/>
                    </a:outerShdw>
                  </a:effectLst>
                  <a:latin typeface="Baskerville Old Face" panose="02020602080505020303" pitchFamily="18" charset="0"/>
                </a:rPr>
                <a:t>Sociología</a:t>
              </a:r>
            </a:p>
          </p:txBody>
        </p:sp>
        <p:sp>
          <p:nvSpPr>
            <p:cNvPr id="9421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672" y="3696"/>
              <a:ext cx="1176" cy="324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MX" sz="2700" kern="10" spc="540">
                  <a:gradFill rotWithShape="1">
                    <a:gsLst>
                      <a:gs pos="0">
                        <a:srgbClr val="AAAAAA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dist="45791" dir="3378596" algn="ctr" rotWithShape="0">
                      <a:srgbClr val="4D4D4D"/>
                    </a:outerShdw>
                  </a:effectLst>
                  <a:latin typeface="Baskerville Old Face" panose="02020602080505020303" pitchFamily="18" charset="0"/>
                </a:rPr>
                <a:t>Antropología</a:t>
              </a:r>
            </a:p>
          </p:txBody>
        </p:sp>
        <p:sp>
          <p:nvSpPr>
            <p:cNvPr id="94220" name="WordArt 7"/>
            <p:cNvSpPr>
              <a:spLocks noChangeArrowheads="1" noChangeShapeType="1" noTextEdit="1"/>
            </p:cNvSpPr>
            <p:nvPr/>
          </p:nvSpPr>
          <p:spPr bwMode="auto">
            <a:xfrm>
              <a:off x="624" y="2832"/>
              <a:ext cx="900" cy="25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MX" sz="2100" kern="10" spc="420">
                  <a:gradFill rotWithShape="1">
                    <a:gsLst>
                      <a:gs pos="0">
                        <a:srgbClr val="AAAAAA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dist="45791" dir="3378596" algn="ctr" rotWithShape="0">
                      <a:srgbClr val="4D4D4D"/>
                    </a:outerShdw>
                  </a:effectLst>
                  <a:latin typeface="Baskerville Old Face" panose="02020602080505020303" pitchFamily="18" charset="0"/>
                </a:rPr>
                <a:t>Economía</a:t>
              </a:r>
            </a:p>
          </p:txBody>
        </p:sp>
        <p:sp>
          <p:nvSpPr>
            <p:cNvPr id="94221" name="WordArt 8"/>
            <p:cNvSpPr>
              <a:spLocks noChangeArrowheads="1" noChangeShapeType="1" noTextEdit="1"/>
            </p:cNvSpPr>
            <p:nvPr/>
          </p:nvSpPr>
          <p:spPr bwMode="auto">
            <a:xfrm>
              <a:off x="672" y="3312"/>
              <a:ext cx="396" cy="25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MX" sz="2100" kern="10" spc="420">
                  <a:gradFill rotWithShape="1">
                    <a:gsLst>
                      <a:gs pos="0">
                        <a:srgbClr val="AAAAAA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dist="45791" dir="3378596" algn="ctr" rotWithShape="0">
                      <a:srgbClr val="4D4D4D"/>
                    </a:outerShdw>
                  </a:effectLst>
                  <a:latin typeface="Baskerville Old Face" panose="02020602080505020303" pitchFamily="18" charset="0"/>
                </a:rPr>
                <a:t>Arte</a:t>
              </a:r>
            </a:p>
          </p:txBody>
        </p:sp>
        <p:sp>
          <p:nvSpPr>
            <p:cNvPr id="94222" name="Line 9"/>
            <p:cNvSpPr>
              <a:spLocks noChangeShapeType="1"/>
            </p:cNvSpPr>
            <p:nvPr/>
          </p:nvSpPr>
          <p:spPr bwMode="auto">
            <a:xfrm>
              <a:off x="480" y="4176"/>
              <a:ext cx="1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 sz="1350"/>
            </a:p>
          </p:txBody>
        </p:sp>
        <p:sp>
          <p:nvSpPr>
            <p:cNvPr id="94223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240" y="3072"/>
              <a:ext cx="192" cy="40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MX" sz="2700" kern="10" spc="540">
                  <a:gradFill rotWithShape="1">
                    <a:gsLst>
                      <a:gs pos="0">
                        <a:srgbClr val="AAAAAA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dist="45791" dir="3378596" algn="ctr" rotWithShape="0">
                      <a:srgbClr val="4D4D4D"/>
                    </a:outerShdw>
                  </a:effectLst>
                  <a:latin typeface="Arial Black" panose="020B0A04020102020204" pitchFamily="34" charset="0"/>
                </a:rPr>
                <a:t>+</a:t>
              </a:r>
            </a:p>
          </p:txBody>
        </p:sp>
      </p:grpSp>
      <p:sp>
        <p:nvSpPr>
          <p:cNvPr id="67595" name="WordArt 11"/>
          <p:cNvSpPr>
            <a:spLocks noChangeArrowheads="1" noChangeShapeType="1" noTextEdit="1"/>
          </p:cNvSpPr>
          <p:nvPr/>
        </p:nvSpPr>
        <p:spPr bwMode="auto">
          <a:xfrm>
            <a:off x="4114800" y="4572000"/>
            <a:ext cx="685800" cy="4857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700" kern="10" spc="54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372100" y="4298156"/>
            <a:ext cx="1699022" cy="914400"/>
            <a:chOff x="3552" y="2890"/>
            <a:chExt cx="1427" cy="768"/>
          </a:xfrm>
        </p:grpSpPr>
        <p:sp>
          <p:nvSpPr>
            <p:cNvPr id="94216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3552" y="2890"/>
              <a:ext cx="288" cy="76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PerspectiveTopLeft"/>
                <a:lightRig rig="legacyNormal3" dir="r"/>
              </a:scene3d>
              <a:sp3d extrusionH="201600" prstMaterial="legacyMetal">
                <a:extrusionClr>
                  <a:srgbClr val="FFFFFF"/>
                </a:extrusionClr>
                <a:contourClr>
                  <a:srgbClr val="CBCBCB"/>
                </a:contourClr>
              </a:sp3d>
            </a:bodyPr>
            <a:lstStyle/>
            <a:p>
              <a:pPr algn="ctr"/>
              <a:r>
                <a:rPr lang="es-MX" sz="2700" kern="1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CBCBCB"/>
                      </a:gs>
                      <a:gs pos="13000">
                        <a:srgbClr val="5F5F5F"/>
                      </a:gs>
                      <a:gs pos="21001">
                        <a:srgbClr val="5F5F5F"/>
                      </a:gs>
                      <a:gs pos="63000">
                        <a:srgbClr val="FFFFFF"/>
                      </a:gs>
                      <a:gs pos="67000">
                        <a:srgbClr val="B2B2B2"/>
                      </a:gs>
                      <a:gs pos="69000">
                        <a:srgbClr val="292929"/>
                      </a:gs>
                      <a:gs pos="82001">
                        <a:srgbClr val="777777"/>
                      </a:gs>
                      <a:gs pos="100000">
                        <a:srgbClr val="EAEAEA"/>
                      </a:gs>
                    </a:gsLst>
                    <a:lin ang="5400000" scaled="1"/>
                  </a:gradFill>
                  <a:cs typeface="Times New Roman" panose="02020603050405020304" pitchFamily="18" charset="0"/>
                </a:rPr>
                <a:t>h</a:t>
              </a:r>
            </a:p>
          </p:txBody>
        </p:sp>
        <p:sp>
          <p:nvSpPr>
            <p:cNvPr id="94217" name="Rectangle 14"/>
            <p:cNvSpPr>
              <a:spLocks noChangeArrowheads="1"/>
            </p:cNvSpPr>
            <p:nvPr/>
          </p:nvSpPr>
          <p:spPr bwMode="auto">
            <a:xfrm>
              <a:off x="4032" y="3226"/>
              <a:ext cx="947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MX" altLang="es-MX" sz="27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istoria</a:t>
              </a:r>
              <a:endParaRPr lang="es-ES" altLang="es-MX" sz="2700" b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863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7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7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autoUpdateAnimBg="0"/>
      <p:bldP spid="67588" grpId="0" autoUpdateAnimBg="0"/>
      <p:bldP spid="6759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543050" y="1257301"/>
            <a:ext cx="5943600" cy="1027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historia </a:t>
            </a:r>
            <a:r>
              <a:rPr lang="es-ES_tradnl" altLang="es-MX" sz="135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puede ser objetiva</a:t>
            </a:r>
            <a:r>
              <a:rPr lang="es-ES_tradnl" altLang="es-MX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puesto que percibimos el mundo sólo a través de una red de convenciones, esquemas y estereotipos, que varía de una cultura a otra</a:t>
            </a:r>
            <a:r>
              <a:rPr lang="es-MX" altLang="es-MX" sz="135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es-ES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s-ES" altLang="es-MX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543050" y="3086100"/>
            <a:ext cx="2286000" cy="2743200"/>
            <a:chOff x="336" y="1872"/>
            <a:chExt cx="1920" cy="2304"/>
          </a:xfrm>
        </p:grpSpPr>
        <p:sp>
          <p:nvSpPr>
            <p:cNvPr id="96263" name="Rectangle 8"/>
            <p:cNvSpPr>
              <a:spLocks noChangeArrowheads="1"/>
            </p:cNvSpPr>
            <p:nvPr/>
          </p:nvSpPr>
          <p:spPr bwMode="auto">
            <a:xfrm>
              <a:off x="336" y="1872"/>
              <a:ext cx="1920" cy="230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s-MX" altLang="es-MX" sz="135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96264" name="Picture 5" descr="http://images.google.com.mx/images?q=tbn:mdjBClr5YFthcM:ojinaga.com/posters/44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2064"/>
              <a:ext cx="1488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800600" y="3028950"/>
            <a:ext cx="2286000" cy="2743200"/>
            <a:chOff x="3072" y="1824"/>
            <a:chExt cx="1920" cy="2304"/>
          </a:xfrm>
        </p:grpSpPr>
        <p:sp>
          <p:nvSpPr>
            <p:cNvPr id="96261" name="Rectangle 9"/>
            <p:cNvSpPr>
              <a:spLocks noChangeArrowheads="1"/>
            </p:cNvSpPr>
            <p:nvPr/>
          </p:nvSpPr>
          <p:spPr bwMode="auto">
            <a:xfrm>
              <a:off x="3072" y="1824"/>
              <a:ext cx="1920" cy="230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s-MX" altLang="es-MX" sz="135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96262" name="Picture 7" descr="http://images.google.com.mx/images?q=tbn:4_RzaakM54rdGM:mx.geocities.com/alkpo/pdiaz1.jp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" y="2016"/>
              <a:ext cx="1286" cy="1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6829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371600" y="1143001"/>
            <a:ext cx="6343650" cy="1556147"/>
            <a:chOff x="192" y="240"/>
            <a:chExt cx="5328" cy="1307"/>
          </a:xfrm>
        </p:grpSpPr>
        <p:sp>
          <p:nvSpPr>
            <p:cNvPr id="98315" name="Rectangle 2"/>
            <p:cNvSpPr>
              <a:spLocks noChangeArrowheads="1"/>
            </p:cNvSpPr>
            <p:nvPr/>
          </p:nvSpPr>
          <p:spPr bwMode="auto">
            <a:xfrm>
              <a:off x="720" y="240"/>
              <a:ext cx="4800" cy="124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s-MX" altLang="es-MX" sz="135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8316" name="Text Box 6"/>
            <p:cNvSpPr txBox="1">
              <a:spLocks noChangeArrowheads="1"/>
            </p:cNvSpPr>
            <p:nvPr/>
          </p:nvSpPr>
          <p:spPr bwMode="auto">
            <a:xfrm>
              <a:off x="768" y="384"/>
              <a:ext cx="4704" cy="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ES_tradnl" altLang="es-MX" sz="21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 historia se debe entender estructuralmente, la realidad social se explica como un conjunto de elementos interdependientes, como un sistema</a:t>
              </a:r>
              <a:r>
                <a:rPr lang="es-ES" altLang="es-MX" sz="2100">
                  <a:solidFill>
                    <a:schemeClr val="bg1"/>
                  </a:solidFill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98317" name="WordArt 9"/>
            <p:cNvSpPr>
              <a:spLocks noChangeArrowheads="1" noChangeShapeType="1" noTextEdit="1"/>
            </p:cNvSpPr>
            <p:nvPr/>
          </p:nvSpPr>
          <p:spPr bwMode="auto">
            <a:xfrm>
              <a:off x="192" y="672"/>
              <a:ext cx="480" cy="4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MX" sz="27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 panose="020B0A04020102020204" pitchFamily="34" charset="0"/>
                </a:rPr>
                <a:t>1o.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1314450" y="2800350"/>
            <a:ext cx="6400800" cy="1441847"/>
            <a:chOff x="144" y="1632"/>
            <a:chExt cx="5376" cy="1211"/>
          </a:xfrm>
        </p:grpSpPr>
        <p:sp>
          <p:nvSpPr>
            <p:cNvPr id="98312" name="Rectangle 4"/>
            <p:cNvSpPr>
              <a:spLocks noChangeArrowheads="1"/>
            </p:cNvSpPr>
            <p:nvPr/>
          </p:nvSpPr>
          <p:spPr bwMode="auto">
            <a:xfrm>
              <a:off x="720" y="1632"/>
              <a:ext cx="4800" cy="1152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s-MX" altLang="es-MX" sz="135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8313" name="WordArt 8"/>
            <p:cNvSpPr>
              <a:spLocks noChangeArrowheads="1" noChangeShapeType="1" noTextEdit="1"/>
            </p:cNvSpPr>
            <p:nvPr/>
          </p:nvSpPr>
          <p:spPr bwMode="auto">
            <a:xfrm>
              <a:off x="144" y="2004"/>
              <a:ext cx="480" cy="40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MX" sz="2700" kern="10" spc="540">
                  <a:gradFill rotWithShape="1">
                    <a:gsLst>
                      <a:gs pos="0">
                        <a:srgbClr val="AAAAAA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dist="45791" dir="3378596" algn="ctr" rotWithShape="0">
                      <a:srgbClr val="4D4D4D"/>
                    </a:outerShdw>
                  </a:effectLst>
                  <a:latin typeface="Arial Black" panose="020B0A04020102020204" pitchFamily="34" charset="0"/>
                </a:rPr>
                <a:t>2 o.</a:t>
              </a:r>
            </a:p>
          </p:txBody>
        </p:sp>
        <p:sp>
          <p:nvSpPr>
            <p:cNvPr id="98314" name="Text Box 11"/>
            <p:cNvSpPr txBox="1">
              <a:spLocks noChangeArrowheads="1"/>
            </p:cNvSpPr>
            <p:nvPr/>
          </p:nvSpPr>
          <p:spPr bwMode="auto">
            <a:xfrm>
              <a:off x="768" y="1680"/>
              <a:ext cx="4656" cy="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ES_tradnl" altLang="es-MX" sz="21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 económico es determinante pero el historiador debe considerar las articulaciones entre los diversos niveles de la sociedad.La historia es un todo.</a:t>
              </a:r>
              <a:r>
                <a:rPr lang="es-ES_tradnl" altLang="es-MX" sz="135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s-ES" altLang="es-MX" sz="13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1371600" y="4400550"/>
            <a:ext cx="6343650" cy="1371600"/>
            <a:chOff x="192" y="2976"/>
            <a:chExt cx="5328" cy="1152"/>
          </a:xfrm>
        </p:grpSpPr>
        <p:sp>
          <p:nvSpPr>
            <p:cNvPr id="98309" name="Rectangle 5"/>
            <p:cNvSpPr>
              <a:spLocks noChangeArrowheads="1"/>
            </p:cNvSpPr>
            <p:nvPr/>
          </p:nvSpPr>
          <p:spPr bwMode="auto">
            <a:xfrm>
              <a:off x="720" y="2976"/>
              <a:ext cx="4800" cy="1152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s-MX" altLang="es-MX" sz="135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8310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192" y="3360"/>
              <a:ext cx="480" cy="40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MX" sz="2700" kern="10" spc="540">
                  <a:gradFill rotWithShape="1">
                    <a:gsLst>
                      <a:gs pos="0">
                        <a:srgbClr val="AAAAAA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dist="45791" dir="3378596" algn="ctr" rotWithShape="0">
                      <a:srgbClr val="4D4D4D"/>
                    </a:outerShdw>
                  </a:effectLst>
                  <a:latin typeface="Arial Black" panose="020B0A04020102020204" pitchFamily="34" charset="0"/>
                </a:rPr>
                <a:t>3 o.</a:t>
              </a:r>
            </a:p>
          </p:txBody>
        </p:sp>
        <p:sp>
          <p:nvSpPr>
            <p:cNvPr id="98311" name="Text Box 12"/>
            <p:cNvSpPr txBox="1">
              <a:spLocks noChangeArrowheads="1"/>
            </p:cNvSpPr>
            <p:nvPr/>
          </p:nvSpPr>
          <p:spPr bwMode="auto">
            <a:xfrm>
              <a:off x="864" y="3024"/>
              <a:ext cx="4464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ES_tradnl" altLang="es-MX" sz="21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Existe una estrecha colaboración entre la historia y las ciencias humanas (Interdisciplinaria). </a:t>
              </a:r>
              <a:endParaRPr lang="es-ES" altLang="es-MX"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879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1205</Words>
  <Application>Microsoft Office PowerPoint</Application>
  <PresentationFormat>Presentación en pantalla (4:3)</PresentationFormat>
  <Paragraphs>272</Paragraphs>
  <Slides>43</Slides>
  <Notes>40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58" baseType="lpstr">
      <vt:lpstr>Arial</vt:lpstr>
      <vt:lpstr>Arial Black</vt:lpstr>
      <vt:lpstr>Baskerville Old Face</vt:lpstr>
      <vt:lpstr>Bookman Old Style</vt:lpstr>
      <vt:lpstr>Bradley Hand ITC</vt:lpstr>
      <vt:lpstr>Calibri</vt:lpstr>
      <vt:lpstr>Calibri Light</vt:lpstr>
      <vt:lpstr>Impact</vt:lpstr>
      <vt:lpstr>Symbol</vt:lpstr>
      <vt:lpstr>Tahoma</vt:lpstr>
      <vt:lpstr>Tempus Sans ITC</vt:lpstr>
      <vt:lpstr>Times New Roman</vt:lpstr>
      <vt:lpstr>Verdana</vt:lpstr>
      <vt:lpstr>Wingdings 3</vt:lpstr>
      <vt:lpstr>Tema de Office</vt:lpstr>
      <vt:lpstr>Presentación de PowerPoint</vt:lpstr>
      <vt:lpstr>Presentación de PowerPoint</vt:lpstr>
      <vt:lpstr>OBJETIVO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DISEÑOS DE INTERPRETACIÓN</vt:lpstr>
      <vt:lpstr>DISEÑOS DE INTERPRETACIÓN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Interpretación histórica</vt:lpstr>
      <vt:lpstr>Ciencias Auxiliares para el estudio de la historia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Rogelio Velázquez</dc:creator>
  <cp:lastModifiedBy>Rogelio Velázquez</cp:lastModifiedBy>
  <cp:revision>1</cp:revision>
  <dcterms:created xsi:type="dcterms:W3CDTF">2015-10-15T17:57:01Z</dcterms:created>
  <dcterms:modified xsi:type="dcterms:W3CDTF">2015-10-15T17:59:27Z</dcterms:modified>
</cp:coreProperties>
</file>