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7" r:id="rId9"/>
    <p:sldId id="268" r:id="rId10"/>
    <p:sldId id="262" r:id="rId11"/>
    <p:sldId id="263" r:id="rId12"/>
    <p:sldId id="266" r:id="rId13"/>
    <p:sldId id="264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-128" y="-1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tags" Target="tags/tag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08/12/15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08/12/15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uaeh.edu.mx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92398" y="1974163"/>
            <a:ext cx="6815669" cy="1515533"/>
          </a:xfrm>
        </p:spPr>
        <p:txBody>
          <a:bodyPr/>
          <a:lstStyle/>
          <a:p>
            <a:r>
              <a:rPr lang="es-MX" sz="4400" dirty="0" smtClean="0"/>
              <a:t>La Nueva Economía del Conocimiento y la Era informacional</a:t>
            </a:r>
            <a:endParaRPr lang="es-MX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Elaboró: M.T.E. Juan Josué Hernández Oliva</a:t>
            </a:r>
          </a:p>
          <a:p>
            <a:r>
              <a:rPr lang="es-MX" dirty="0" smtClean="0"/>
              <a:t>Julio de 2015</a:t>
            </a:r>
          </a:p>
          <a:p>
            <a:r>
              <a:rPr lang="es-MX" dirty="0"/>
              <a:t>http://</a:t>
            </a:r>
            <a:r>
              <a:rPr lang="es-MX" dirty="0">
                <a:hlinkClick r:id="rId2"/>
              </a:rPr>
              <a:t>www.uaeh.edu.mx</a:t>
            </a:r>
            <a:r>
              <a:rPr lang="es-MX" dirty="0"/>
              <a:t>/virtual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71253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La Revolución Tecnológica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Se dice que han habido tres grandes revoluciones tecnológicas	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06032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1 Revolución Agrícola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Hace 12 mil años.</a:t>
            </a:r>
          </a:p>
          <a:p>
            <a:r>
              <a:rPr lang="es-MX" dirty="0" smtClean="0"/>
              <a:t>Trajo el nacimiento de grandes civilizaciones como Mesopotamia</a:t>
            </a:r>
            <a:r>
              <a:rPr lang="es-MX" dirty="0"/>
              <a:t> </a:t>
            </a:r>
            <a:r>
              <a:rPr lang="es-MX" dirty="0" smtClean="0"/>
              <a:t>y Egipto, al volver sedentario al hombre.</a:t>
            </a:r>
          </a:p>
          <a:p>
            <a:r>
              <a:rPr lang="es-MX" dirty="0" smtClean="0"/>
              <a:t>Fueron economías basadas en el agua, ya que se asentaron cerca de cuerpos de agua para la subsistencia.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68896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2 Revolución Industrial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Siglo XVIII en Europa</a:t>
            </a:r>
          </a:p>
          <a:p>
            <a:r>
              <a:rPr lang="es-MX" dirty="0" smtClean="0"/>
              <a:t>Con la invención de la máquina de vapor</a:t>
            </a:r>
          </a:p>
          <a:p>
            <a:r>
              <a:rPr lang="es-MX" dirty="0" smtClean="0"/>
              <a:t>Desarrollo en el transporte: ferrocarriles y medios marítimos</a:t>
            </a:r>
          </a:p>
          <a:p>
            <a:r>
              <a:rPr lang="es-MX" dirty="0" smtClean="0"/>
              <a:t>Crecimiento del comercio internacional</a:t>
            </a:r>
          </a:p>
          <a:p>
            <a:r>
              <a:rPr lang="es-MX" dirty="0" smtClean="0"/>
              <a:t>Producción en serie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0918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3 Desarrollo de la informática, biotecnología y materiales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Innovación en las Tecnologías de la Información y Comunicaciones</a:t>
            </a:r>
          </a:p>
          <a:p>
            <a:r>
              <a:rPr lang="es-MX" dirty="0" smtClean="0"/>
              <a:t>Desarrollo de la “Sociedad de la Información y del conocimiento” utilizado en 1969 por Peter Drucker</a:t>
            </a:r>
          </a:p>
          <a:p>
            <a:r>
              <a:rPr lang="es-MX" dirty="0" smtClean="0"/>
              <a:t>Se entiende como la posesión y acumulación de conocimiento de una sociedad</a:t>
            </a:r>
          </a:p>
          <a:p>
            <a:r>
              <a:rPr lang="es-MX" dirty="0" smtClean="0"/>
              <a:t>La sociedad del conocimiento pretende poner a disposición de todos los miembros de la sociedad el conocimiento que procure el bienestar general (</a:t>
            </a:r>
            <a:r>
              <a:rPr lang="es-MX" dirty="0" err="1" smtClean="0"/>
              <a:t>Roquet</a:t>
            </a:r>
            <a:r>
              <a:rPr lang="es-MX" dirty="0" smtClean="0"/>
              <a:t> García, 2008)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19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¿Qué es la tecnología?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MX" sz="1600" dirty="0"/>
              <a:t>Conocimiento organizado, aplicado sistemáticamente a la producción y distribución de bienes y servicios. La tecnología es el conjunto de conocimientos y métodos para el diseño, producción y distribución de bienes y servicios, incluidos aquellos incorporados en los medios de trabajo, la mano de obra, los procesos, los productos y la organización. La tecnología es impulsada por la necesidad, por la satisfacción de necesidades de la sociedad, la economía y los negocios. Existe una práctica de privatización y acceso restringido al conocimiento tecnológico. La tecnología es un sistema de conocimientos técnicos, conocimiento sistemático de las artes prácticas o industriales; consiste, de una serie de técnicas, tales como empíricas, conocimiento tradicional, artesanía, habilidades, destrezas, procedimientos y experiencias. La tecnología refleja y es determinada tanto por las relaciones técnicas de producción como por las relaciones sociales de producción (no es neutra), dentro de una formación social determinada; constituye una respuesta concreta a condiciones económico-sociales específicas. En los años recientes se ha discutido sobre tecnologías: tradicionales y modernas; endógenas y exógenas; blandas y duras; medulares y periféricas; libres y cautivas (secretas); obsoletas y de punta; incorporadas y desincorporadas (</a:t>
            </a:r>
            <a:r>
              <a:rPr lang="es-MX" sz="1600" dirty="0" err="1"/>
              <a:t>know</a:t>
            </a:r>
            <a:r>
              <a:rPr lang="es-MX" sz="1600" dirty="0"/>
              <a:t> </a:t>
            </a:r>
            <a:r>
              <a:rPr lang="es-MX" sz="1600" dirty="0" err="1"/>
              <a:t>how</a:t>
            </a:r>
            <a:r>
              <a:rPr lang="es-MX" sz="1600" dirty="0"/>
              <a:t>); hardware (sistemas físicos), software (sistemas lógicos) y </a:t>
            </a:r>
            <a:r>
              <a:rPr lang="es-MX" sz="1600" dirty="0" err="1"/>
              <a:t>orgware</a:t>
            </a:r>
            <a:r>
              <a:rPr lang="es-MX" sz="1600" dirty="0"/>
              <a:t> (sistemas organizativos); de bajo costo, intermedias, alternativas, o apropiadas; intensivas (o ahorradoras) en capital o en mano de obra, o intensivas en conocimiento; ahorradoras de energía, ambientales, limpias o </a:t>
            </a:r>
            <a:r>
              <a:rPr lang="es-MX" sz="1600" dirty="0" err="1" smtClean="0"/>
              <a:t>ecotecnologías</a:t>
            </a:r>
            <a:r>
              <a:rPr lang="es-MX" sz="1600" dirty="0" smtClean="0"/>
              <a:t>. (UNESCO, s.f.)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205458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Sociedad del Conocimiento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Su principal fin es identificar</a:t>
            </a:r>
            <a:r>
              <a:rPr lang="es-MX" dirty="0"/>
              <a:t>, producir, tratar, transformar, difundir, y utilizar la información con la intención de crear y aplicar los conocimientos necesarios para el desarrollo humano, basado en una visión de la sociedad que propicia la autonomía, la pluralidad, </a:t>
            </a:r>
            <a:r>
              <a:rPr lang="es-MX" dirty="0" smtClean="0"/>
              <a:t>solidaridad </a:t>
            </a:r>
            <a:r>
              <a:rPr lang="es-MX" dirty="0"/>
              <a:t>y </a:t>
            </a:r>
            <a:r>
              <a:rPr lang="es-MX" dirty="0" smtClean="0"/>
              <a:t>participación (UNESCO, s.f.)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2855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Sociedad de la información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dirty="0"/>
              <a:t>De acuerdo con el premio Nobel de Economía Joseph </a:t>
            </a:r>
            <a:r>
              <a:rPr lang="es-MX" dirty="0" err="1"/>
              <a:t>Stigliz</a:t>
            </a:r>
            <a:r>
              <a:rPr lang="es-MX" dirty="0"/>
              <a:t> (2002) citado por Martínez (2007) en el aspecto económico, la tecnología ha permitido una integración económica entre los países, derivados de la reducción de costos de transporte y comunicación, así como el desmantelamiento de las barreras artificiales, la movilización de bienes, servicios, capitales, conocimientos y personas. Pero la Sociedad de la Información no se ha limitado a los cambios en la economía, sino como lo dice </a:t>
            </a:r>
            <a:r>
              <a:rPr lang="es-MX" dirty="0" err="1"/>
              <a:t>Delors</a:t>
            </a:r>
            <a:r>
              <a:rPr lang="es-MX" dirty="0"/>
              <a:t> (1996) citado por Martínez (2007), implica una interdependencia planetaria en lo económico, político, científico y cultural. </a:t>
            </a:r>
            <a:r>
              <a:rPr lang="es-MX" dirty="0" smtClean="0"/>
              <a:t>(Hernández, 2013).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94178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Sociedad de la información</a:t>
            </a:r>
            <a:endParaRPr lang="es-MX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969" y="2441552"/>
            <a:ext cx="5550061" cy="331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765453" y="5772120"/>
            <a:ext cx="10697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Fuente: Martínez F. (2007) </a:t>
            </a:r>
            <a:r>
              <a:rPr lang="es-ES" sz="1400" i="1" dirty="0"/>
              <a:t>La Sociedad de la Información. La tecnología desde el campo de estudios CTS</a:t>
            </a:r>
            <a:r>
              <a:rPr lang="es-ES" sz="1400" dirty="0"/>
              <a:t>. En J. Cabero, </a:t>
            </a:r>
            <a:r>
              <a:rPr lang="es-ES" sz="1400" i="1" dirty="0"/>
              <a:t>Tecnología Educativa</a:t>
            </a:r>
            <a:r>
              <a:rPr lang="es-ES" sz="1400" dirty="0"/>
              <a:t> (p. 1-12). Madrid: </a:t>
            </a:r>
            <a:r>
              <a:rPr lang="es-ES" sz="1400" dirty="0" err="1"/>
              <a:t>McGrawHill</a:t>
            </a:r>
            <a:r>
              <a:rPr lang="es-ES" sz="1400" dirty="0"/>
              <a:t> / Interamericana de España, S.A.U.</a:t>
            </a:r>
            <a:endParaRPr lang="es-MX" sz="1400" dirty="0"/>
          </a:p>
          <a:p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603052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Pero qué son las Tecnologías de la Información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MX" dirty="0"/>
              <a:t>Todas las tecnologías que se utilizan en la informática y la internet. Es el conjunto de procesos de las tecnologías de hardware y software, y de las tecnologías de la comunicación telemática, que en su conjunto se encargan de procesar, almacenar y transmitir información digitalizada. Se caracterizan por su </a:t>
            </a:r>
            <a:r>
              <a:rPr lang="es-MX" dirty="0" smtClean="0"/>
              <a:t>inmaterialidad, instantaneidad, </a:t>
            </a:r>
            <a:r>
              <a:rPr lang="es-MX" dirty="0"/>
              <a:t>innovación, interactividad, interconexión, inmediatez, diversidad, accesibilidad, etc. Para la educación a distancia y cualquier otra forma de educación, resultan ser de gran importancia, pues permiten el acceso tanto a la información como a la comunicación del conocimiento, asimismo, son importantes porque </a:t>
            </a:r>
            <a:r>
              <a:rPr lang="es-MX" dirty="0" smtClean="0"/>
              <a:t>están </a:t>
            </a:r>
            <a:r>
              <a:rPr lang="es-MX" dirty="0"/>
              <a:t>modificando las estrategias para aprender y construir el saber. </a:t>
            </a:r>
            <a:r>
              <a:rPr lang="es-MX" dirty="0" smtClean="0"/>
              <a:t>(</a:t>
            </a:r>
            <a:r>
              <a:rPr lang="es-MX" dirty="0" err="1" smtClean="0"/>
              <a:t>Roquet</a:t>
            </a:r>
            <a:r>
              <a:rPr lang="es-MX" dirty="0" smtClean="0"/>
              <a:t> García, 2008, p. 110)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5403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Pero qué son las Tecnologías de la Información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/>
              <a:t>Convergencia tecnológica de la computación, la microelectrónica y las telecomunicaciones para producir información en grandes volúmenes, y para consultarla y transmitirla a través de enormes distancias. Engloba a todas </a:t>
            </a:r>
            <a:r>
              <a:rPr lang="es-MX" dirty="0" smtClean="0"/>
              <a:t>aquellas tecnologías </a:t>
            </a:r>
            <a:r>
              <a:rPr lang="es-MX" dirty="0"/>
              <a:t>que conforman la sociedad de la información, como </a:t>
            </a:r>
            <a:r>
              <a:rPr lang="es-MX" dirty="0" smtClean="0"/>
              <a:t>son </a:t>
            </a:r>
            <a:r>
              <a:rPr lang="es-MX" dirty="0"/>
              <a:t>entre otras, la informática, Internet, multimedia o los sistemas de telecomunicaciones</a:t>
            </a:r>
            <a:r>
              <a:rPr lang="es-MX" dirty="0" smtClean="0"/>
              <a:t>.  (INEGI, s.f.)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71192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Tecnologías de la Información y Comunicación</a:t>
            </a:r>
            <a:endParaRPr lang="es-MX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92655"/>
            <a:ext cx="9601200" cy="22474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940157" y="5537915"/>
            <a:ext cx="995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Fuente: INEGI (2011) </a:t>
            </a:r>
            <a:r>
              <a:rPr lang="es-MX" i="1" dirty="0"/>
              <a:t>Estadísticas sobre disponibilidad y uso de tecnología de la información y comunicaciones en los hogares</a:t>
            </a:r>
            <a:r>
              <a:rPr lang="es-MX" dirty="0"/>
              <a:t> www.inegi.org.mx</a:t>
            </a:r>
          </a:p>
        </p:txBody>
      </p:sp>
    </p:spTree>
    <p:extLst>
      <p:ext uri="{BB962C8B-B14F-4D97-AF65-F5344CB8AC3E}">
        <p14:creationId xmlns:p14="http://schemas.microsoft.com/office/powerpoint/2010/main" val="2467695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Algunos inventos que revolucionaron el mundo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6916" y="2557463"/>
            <a:ext cx="6218168" cy="331787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84879" y="5875338"/>
            <a:ext cx="3631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Fuente: </a:t>
            </a:r>
            <a:r>
              <a:rPr lang="es-MX" dirty="0" err="1" smtClean="0"/>
              <a:t>Asifunciona</a:t>
            </a:r>
            <a:r>
              <a:rPr lang="es-MX" dirty="0" smtClean="0"/>
              <a:t>, S.L. (2004)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65918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¿Qué es un </a:t>
            </a:r>
            <a:r>
              <a:rPr lang="es-MX" dirty="0" err="1" smtClean="0"/>
              <a:t>Cluster</a:t>
            </a:r>
            <a:r>
              <a:rPr lang="es-MX" dirty="0" smtClean="0"/>
              <a:t>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Es la concentración geográfica de empresas e instituciones de un mismo sector, con estrategias empresariales de futuro en común y que tienen como objetivo fortalecer su competitividad. </a:t>
            </a:r>
            <a:r>
              <a:rPr lang="es-MX" dirty="0" smtClean="0"/>
              <a:t>(Cámara de Comercio de Medellín, 2011)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5903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¿Qué es un </a:t>
            </a:r>
            <a:r>
              <a:rPr lang="es-MX" dirty="0" err="1" smtClean="0"/>
              <a:t>Cluster</a:t>
            </a:r>
            <a:r>
              <a:rPr lang="es-MX" dirty="0" smtClean="0"/>
              <a:t> de TIC?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Es la </a:t>
            </a:r>
            <a:r>
              <a:rPr lang="es-MX" dirty="0"/>
              <a:t>concentración geográfica </a:t>
            </a:r>
            <a:r>
              <a:rPr lang="es-MX" dirty="0" smtClean="0"/>
              <a:t>de </a:t>
            </a:r>
            <a:r>
              <a:rPr lang="es-MX" dirty="0"/>
              <a:t>empresas e instituciones especializadas y complementarias en las actividades de: Consultoría TIC, </a:t>
            </a:r>
            <a:r>
              <a:rPr lang="es-MX" dirty="0" err="1"/>
              <a:t>outsourcing</a:t>
            </a:r>
            <a:r>
              <a:rPr lang="es-MX" dirty="0"/>
              <a:t> de servicios, contenidos digitales, data centers, desarrollo de infraestructura, desarrollo y comercialización de software, producción y distribución de hardware y electrónica y, servicios de telecomunicaciones; las cuales interactúan entre sí, creando un clima de negocios en el que todos pueden mejorar su desempeño, competitividad y rentabilidad.. </a:t>
            </a:r>
            <a:r>
              <a:rPr lang="es-MX" dirty="0" smtClean="0"/>
              <a:t>(Cámara de Comercio de Medellín, 2011)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7826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Un </a:t>
            </a:r>
            <a:r>
              <a:rPr lang="es-MX" dirty="0" err="1" smtClean="0"/>
              <a:t>Cluster</a:t>
            </a:r>
            <a:r>
              <a:rPr lang="es-MX" dirty="0" smtClean="0"/>
              <a:t> de Tecnología famoso</a:t>
            </a:r>
            <a:endParaRPr lang="es-MX" dirty="0"/>
          </a:p>
        </p:txBody>
      </p:sp>
      <p:pic>
        <p:nvPicPr>
          <p:cNvPr id="1026" name="Picture 2" descr="http://static2.businessinsider.com/image/5443e7d2ecad04a224673a1b/what-silicon-valley-looked-like-in-199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588" y="2557463"/>
            <a:ext cx="6640823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4919736" y="5836701"/>
            <a:ext cx="2266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California, USA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3088433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Comercio Electrónico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Es el proceso de compra, venta o intercambio de bienes, servicios e información a través de las redes de comunicación. Representa una gran variedad de posibilidades para adquirir bienes o servicios ofrecidos por proveedores en diversas partes del mundo. OCDE citado por PROFECO (2012).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11724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Función de producción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Y = F (K, L, T)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Es decir que la producción depende del Capital (K), el trabajo o labor (L) y los recursos que proporciona la Tierra (T).</a:t>
            </a:r>
          </a:p>
          <a:p>
            <a:pPr marL="0" indent="0">
              <a:buNone/>
            </a:pPr>
            <a:r>
              <a:rPr lang="es-MX" dirty="0" smtClean="0"/>
              <a:t>Pero la nueva economía del conocimiento ya no puede ser explicada sólo por estos elementos. Ahora el </a:t>
            </a:r>
            <a:r>
              <a:rPr lang="es-MX" i="1" dirty="0" smtClean="0"/>
              <a:t>conocimiento</a:t>
            </a:r>
            <a:r>
              <a:rPr lang="es-MX" dirty="0" smtClean="0"/>
              <a:t> juega un papel preponderante.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31444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Economía del Conocimiento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 smtClean="0"/>
              <a:t>Hace </a:t>
            </a:r>
            <a:r>
              <a:rPr lang="es-MX" dirty="0"/>
              <a:t>referencia a un modelo de </a:t>
            </a:r>
            <a:r>
              <a:rPr lang="es-MX" dirty="0" smtClean="0"/>
              <a:t>desarrollo </a:t>
            </a:r>
            <a:r>
              <a:rPr lang="es-MX" dirty="0"/>
              <a:t>en el cual el conocimiento </a:t>
            </a:r>
            <a:r>
              <a:rPr lang="es-MX" dirty="0" smtClean="0"/>
              <a:t>(</a:t>
            </a:r>
            <a:r>
              <a:rPr lang="es-MX" dirty="0"/>
              <a:t>desarrollo científico y tecnológico, </a:t>
            </a:r>
            <a:r>
              <a:rPr lang="es-MX" dirty="0" smtClean="0"/>
              <a:t>habilidades</a:t>
            </a:r>
            <a:r>
              <a:rPr lang="es-MX" dirty="0"/>
              <a:t>, entrenamiento profesional) </a:t>
            </a:r>
            <a:r>
              <a:rPr lang="es-MX" dirty="0" smtClean="0"/>
              <a:t>es </a:t>
            </a:r>
            <a:r>
              <a:rPr lang="es-MX" dirty="0"/>
              <a:t>un factor primordial de producción de </a:t>
            </a:r>
            <a:r>
              <a:rPr lang="es-MX" dirty="0" smtClean="0"/>
              <a:t>bienes </a:t>
            </a:r>
            <a:r>
              <a:rPr lang="es-MX" dirty="0"/>
              <a:t>y servicios </a:t>
            </a:r>
            <a:r>
              <a:rPr lang="es-MX" dirty="0" smtClean="0"/>
              <a:t>de </a:t>
            </a:r>
            <a:r>
              <a:rPr lang="es-MX" dirty="0"/>
              <a:t>alto valor agregado, competitivos a nivel </a:t>
            </a:r>
            <a:r>
              <a:rPr lang="es-MX" dirty="0" smtClean="0"/>
              <a:t>internacional</a:t>
            </a:r>
            <a:r>
              <a:rPr lang="es-MX" dirty="0"/>
              <a:t>. El </a:t>
            </a:r>
            <a:r>
              <a:rPr lang="es-MX" dirty="0" smtClean="0"/>
              <a:t>conocimiento </a:t>
            </a:r>
            <a:r>
              <a:rPr lang="es-MX" dirty="0"/>
              <a:t>y la innovación se convierten en </a:t>
            </a:r>
            <a:r>
              <a:rPr lang="es-MX" dirty="0" smtClean="0"/>
              <a:t>elementos </a:t>
            </a:r>
            <a:r>
              <a:rPr lang="es-MX" dirty="0"/>
              <a:t>fundamentales para la </a:t>
            </a:r>
            <a:r>
              <a:rPr lang="es-MX" dirty="0" smtClean="0"/>
              <a:t>creación </a:t>
            </a:r>
            <a:r>
              <a:rPr lang="es-MX" dirty="0"/>
              <a:t>de riqueza. </a:t>
            </a:r>
            <a:r>
              <a:rPr lang="es-MX" dirty="0" smtClean="0"/>
              <a:t>(Saldaña &amp; Barragán, s.f.)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7101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79" y="1136912"/>
            <a:ext cx="10444741" cy="9082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8500" y="619582"/>
            <a:ext cx="10964669" cy="5622708"/>
          </a:xfrm>
          <a:prstGeom prst="rect">
            <a:avLst/>
          </a:prstGeom>
          <a:noFill/>
          <a:ln w="1905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41603" y="3221828"/>
            <a:ext cx="921795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400" dirty="0">
                <a:latin typeface="Arial"/>
                <a:cs typeface="Arial"/>
              </a:rPr>
              <a:t>Colaborador: </a:t>
            </a:r>
            <a:r>
              <a:rPr lang="es-MX" sz="2400" dirty="0" smtClean="0">
                <a:latin typeface="Arial"/>
                <a:cs typeface="Arial"/>
              </a:rPr>
              <a:t>Juan </a:t>
            </a:r>
            <a:r>
              <a:rPr lang="es-MX" sz="2400" dirty="0">
                <a:latin typeface="Arial"/>
                <a:cs typeface="Arial"/>
              </a:rPr>
              <a:t>Josué Hernández O</a:t>
            </a:r>
            <a:r>
              <a:rPr lang="es-MX" sz="2400" dirty="0" smtClean="0">
                <a:latin typeface="Arial"/>
                <a:cs typeface="Arial"/>
              </a:rPr>
              <a:t>liva</a:t>
            </a:r>
          </a:p>
          <a:p>
            <a:pPr>
              <a:lnSpc>
                <a:spcPct val="150000"/>
              </a:lnSpc>
            </a:pPr>
            <a:r>
              <a:rPr lang="es-ES_tradnl" sz="2400" dirty="0" smtClean="0">
                <a:latin typeface="Arial"/>
                <a:cs typeface="Arial"/>
              </a:rPr>
              <a:t>Nombre </a:t>
            </a:r>
            <a:r>
              <a:rPr lang="es-ES_tradnl" sz="2400" dirty="0">
                <a:latin typeface="Arial"/>
                <a:cs typeface="Arial"/>
              </a:rPr>
              <a:t>de la Asignatura</a:t>
            </a:r>
            <a:r>
              <a:rPr lang="es-ES_tradnl" sz="2400" dirty="0" smtClean="0">
                <a:latin typeface="Arial"/>
                <a:cs typeface="Arial"/>
              </a:rPr>
              <a:t>: Gesti</a:t>
            </a:r>
            <a:r>
              <a:rPr lang="es-ES_tradnl" sz="2400" dirty="0" smtClean="0">
                <a:latin typeface="Arial"/>
                <a:cs typeface="Arial"/>
              </a:rPr>
              <a:t>ón y economía del conocimiento</a:t>
            </a:r>
            <a:endParaRPr lang="es-ES_tradnl" sz="24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s-ES_tradnl" sz="2400" dirty="0" smtClean="0">
                <a:latin typeface="Arial"/>
                <a:cs typeface="Arial"/>
              </a:rPr>
              <a:t>Programa educativo: Licenciatura in</a:t>
            </a:r>
            <a:r>
              <a:rPr lang="en-US" sz="2400" dirty="0" smtClean="0">
                <a:latin typeface="Arial"/>
                <a:cs typeface="Arial"/>
              </a:rPr>
              <a:t>n</a:t>
            </a:r>
            <a:r>
              <a:rPr lang="es-ES_tradnl" sz="2400" dirty="0" smtClean="0">
                <a:latin typeface="Arial"/>
                <a:cs typeface="Arial"/>
              </a:rPr>
              <a:t>ovaci</a:t>
            </a:r>
            <a:r>
              <a:rPr lang="es-ES_tradnl" sz="2400" dirty="0" smtClean="0">
                <a:latin typeface="Arial"/>
                <a:cs typeface="Arial"/>
              </a:rPr>
              <a:t>ón y </a:t>
            </a:r>
            <a:r>
              <a:rPr lang="es-ES_tradnl" sz="2400" dirty="0">
                <a:latin typeface="Arial"/>
                <a:cs typeface="Arial"/>
              </a:rPr>
              <a:t>t</a:t>
            </a:r>
            <a:r>
              <a:rPr lang="es-ES_tradnl" sz="2400" dirty="0" smtClean="0">
                <a:latin typeface="Arial"/>
                <a:cs typeface="Arial"/>
              </a:rPr>
              <a:t>ecnología educativa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78064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29&quot;&gt;&lt;/object&gt;&lt;object type=&quot;2&quot; unique_id=&quot;10030&quot;&gt;&lt;object type=&quot;3&quot; unique_id=&quot;10031&quot;&gt;&lt;property id=&quot;20148&quot; value=&quot;5&quot;/&gt;&lt;property id=&quot;20300&quot; value=&quot;Diapositiva 1 - &amp;quot;La Nueva Economía del Conocimiento y la Era informacional&amp;quot;&quot;/&gt;&lt;property id=&quot;20307&quot; value=&quot;256&quot;/&gt;&lt;/object&gt;&lt;object type=&quot;3&quot; unique_id=&quot;10032&quot;&gt;&lt;property id=&quot;20148&quot; value=&quot;5&quot;/&gt;&lt;property id=&quot;20300&quot; value=&quot;Diapositiva 2 - &amp;quot;La Revolución Tecnológica&amp;quot;&quot;/&gt;&lt;property id=&quot;20307&quot; value=&quot;257&quot;/&gt;&lt;/object&gt;&lt;object type=&quot;3&quot; unique_id=&quot;10033&quot;&gt;&lt;property id=&quot;20148&quot; value=&quot;5&quot;/&gt;&lt;property id=&quot;20300&quot; value=&quot;Diapositiva 3 - &amp;quot;1 Revolución Agrícola&amp;quot;&quot;/&gt;&lt;property id=&quot;20307&quot; value=&quot;258&quot;/&gt;&lt;/object&gt;&lt;object type=&quot;3&quot; unique_id=&quot;10034&quot;&gt;&lt;property id=&quot;20148&quot; value=&quot;5&quot;/&gt;&lt;property id=&quot;20300&quot; value=&quot;Diapositiva 4 - &amp;quot;2 Revolución Industrial&amp;quot;&quot;/&gt;&lt;property id=&quot;20307&quot; value=&quot;259&quot;/&gt;&lt;/object&gt;&lt;object type=&quot;3&quot; unique_id=&quot;10035&quot;&gt;&lt;property id=&quot;20148&quot; value=&quot;5&quot;/&gt;&lt;property id=&quot;20300&quot; value=&quot;Diapositiva 5 - &amp;quot;3 Desarrollo de la informática, biotecnología y materiales&amp;quot;&quot;/&gt;&lt;property id=&quot;20307&quot; value=&quot;260&quot;/&gt;&lt;/object&gt;&lt;object type=&quot;3&quot; unique_id=&quot;10036&quot;&gt;&lt;property id=&quot;20148&quot; value=&quot;5&quot;/&gt;&lt;property id=&quot;20300&quot; value=&quot;Diapositiva 7 - &amp;quot;Sociedad del Conocimiento&amp;quot;&quot;/&gt;&lt;property id=&quot;20307&quot; value=&quot;261&quot;/&gt;&lt;/object&gt;&lt;object type=&quot;3&quot; unique_id=&quot;10037&quot;&gt;&lt;property id=&quot;20148&quot; value=&quot;5&quot;/&gt;&lt;property id=&quot;20300&quot; value=&quot;Diapositiva 10 - &amp;quot;Pero qué son las Tecnologías de la Información&amp;quot;&quot;/&gt;&lt;property id=&quot;20307&quot; value=&quot;262&quot;/&gt;&lt;/object&gt;&lt;object type=&quot;3&quot; unique_id=&quot;10038&quot;&gt;&lt;property id=&quot;20148&quot; value=&quot;5&quot;/&gt;&lt;property id=&quot;20300&quot; value=&quot;Diapositiva 11 - &amp;quot;Pero qué son las Tecnologías de la Información&amp;quot;&quot;/&gt;&lt;property id=&quot;20307&quot; value=&quot;263&quot;/&gt;&lt;/object&gt;&lt;object type=&quot;3&quot; unique_id=&quot;10109&quot;&gt;&lt;property id=&quot;20148&quot; value=&quot;5&quot;/&gt;&lt;property id=&quot;20300&quot; value=&quot;Diapositiva 13 - &amp;quot;Algunos inventos que revolucionaron el mundo&amp;quot;&quot;/&gt;&lt;property id=&quot;20307&quot; value=&quot;264&quot;/&gt;&lt;/object&gt;&lt;object type=&quot;3&quot; unique_id=&quot;10154&quot;&gt;&lt;property id=&quot;20148&quot; value=&quot;5&quot;/&gt;&lt;property id=&quot;20300&quot; value=&quot;Diapositiva 6 - &amp;quot;¿Qué es la tecnología?&amp;quot;&quot;/&gt;&lt;property id=&quot;20307&quot; value=&quot;265&quot;/&gt;&lt;/object&gt;&lt;object type=&quot;3&quot; unique_id=&quot;10155&quot;&gt;&lt;property id=&quot;20148&quot; value=&quot;5&quot;/&gt;&lt;property id=&quot;20300&quot; value=&quot;Diapositiva 12 - &amp;quot;Tecnologías de la Información y Comunicación&amp;quot;&quot;/&gt;&lt;property id=&quot;20307&quot; value=&quot;266&quot;/&gt;&lt;/object&gt;&lt;object type=&quot;3&quot; unique_id=&quot;10208&quot;&gt;&lt;property id=&quot;20148&quot; value=&quot;5&quot;/&gt;&lt;property id=&quot;20300&quot; value=&quot;Diapositiva 8 - &amp;quot;Sociedad de la información&amp;quot;&quot;/&gt;&lt;property id=&quot;20307&quot; value=&quot;267&quot;/&gt;&lt;/object&gt;&lt;object type=&quot;3&quot; unique_id=&quot;10209&quot;&gt;&lt;property id=&quot;20148&quot; value=&quot;5&quot;/&gt;&lt;property id=&quot;20300&quot; value=&quot;Diapositiva 9 - &amp;quot;Sociedad de la información&amp;quot;&quot;/&gt;&lt;property id=&quot;20307&quot; value=&quot;268&quot;/&gt;&lt;/object&gt;&lt;object type=&quot;3&quot; unique_id=&quot;10270&quot;&gt;&lt;property id=&quot;20148&quot; value=&quot;5&quot;/&gt;&lt;property id=&quot;20300&quot; value=&quot;Diapositiva 14 - &amp;quot;¿Qué es un Cluster?&amp;quot;&quot;/&gt;&lt;property id=&quot;20307&quot; value=&quot;269&quot;/&gt;&lt;/object&gt;&lt;object type=&quot;3&quot; unique_id=&quot;10271&quot;&gt;&lt;property id=&quot;20148&quot; value=&quot;5&quot;/&gt;&lt;property id=&quot;20300&quot; value=&quot;Diapositiva 15 - &amp;quot;¿Qué es un Cluster de TIC?&amp;quot;&quot;/&gt;&lt;property id=&quot;20307&quot; value=&quot;270&quot;/&gt;&lt;/object&gt;&lt;object type=&quot;3&quot; unique_id=&quot;10374&quot;&gt;&lt;property id=&quot;20148&quot; value=&quot;5&quot;/&gt;&lt;property id=&quot;20300&quot; value=&quot;Diapositiva 16 - &amp;quot;Un Cluster de Tecnología famoso&amp;quot;&quot;/&gt;&lt;property id=&quot;20307&quot; value=&quot;271&quot;/&gt;&lt;/object&gt;&lt;object type=&quot;3&quot; unique_id=&quot;10375&quot;&gt;&lt;property id=&quot;20148&quot; value=&quot;5&quot;/&gt;&lt;property id=&quot;20300&quot; value=&quot;Diapositiva 17 - &amp;quot;Comercio Electrónico&amp;quot;&quot;/&gt;&lt;property id=&quot;20307&quot; value=&quot;272&quot;/&gt;&lt;/object&gt;&lt;object type=&quot;3&quot; unique_id=&quot;10376&quot;&gt;&lt;property id=&quot;20148&quot; value=&quot;5&quot;/&gt;&lt;property id=&quot;20300&quot; value=&quot;Diapositiva 18 - &amp;quot;Función de producción&amp;quot;&quot;/&gt;&lt;property id=&quot;20307&quot; value=&quot;273&quot;/&gt;&lt;/object&gt;&lt;object type=&quot;3&quot; unique_id=&quot;10377&quot;&gt;&lt;property id=&quot;20148&quot; value=&quot;5&quot;/&gt;&lt;property id=&quot;20300&quot; value=&quot;Diapositiva 19 - &amp;quot;Economía del Conocimiento&amp;quot;&quot;/&gt;&lt;property id=&quot;20307&quot; value=&quot;274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110</TotalTime>
  <Words>1338</Words>
  <Application>Microsoft Macintosh PowerPoint</Application>
  <PresentationFormat>Custom</PresentationFormat>
  <Paragraphs>55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Orgánico</vt:lpstr>
      <vt:lpstr>La Nueva Economía del Conocimiento y la Era informacional</vt:lpstr>
      <vt:lpstr>La Revolución Tecnológica</vt:lpstr>
      <vt:lpstr>1 Revolución Agrícola</vt:lpstr>
      <vt:lpstr>2 Revolución Industrial</vt:lpstr>
      <vt:lpstr>3 Desarrollo de la informática, biotecnología y materiales</vt:lpstr>
      <vt:lpstr>¿Qué es la tecnología?</vt:lpstr>
      <vt:lpstr>Sociedad del Conocimiento</vt:lpstr>
      <vt:lpstr>Sociedad de la información</vt:lpstr>
      <vt:lpstr>Sociedad de la información</vt:lpstr>
      <vt:lpstr>Pero qué son las Tecnologías de la Información</vt:lpstr>
      <vt:lpstr>Pero qué son las Tecnologías de la Información</vt:lpstr>
      <vt:lpstr>Tecnologías de la Información y Comunicación</vt:lpstr>
      <vt:lpstr>Algunos inventos que revolucionaron el mundo</vt:lpstr>
      <vt:lpstr>¿Qué es un Cluster?</vt:lpstr>
      <vt:lpstr>¿Qué es un Cluster de TIC?</vt:lpstr>
      <vt:lpstr>Un Cluster de Tecnología famoso</vt:lpstr>
      <vt:lpstr>Comercio Electrónico</vt:lpstr>
      <vt:lpstr>Función de producción</vt:lpstr>
      <vt:lpstr>Economía del Conocimiento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Nueva Economía del Conocimiento y la Era informacional</dc:title>
  <dc:creator>HP</dc:creator>
  <cp:lastModifiedBy>UAEH SUV</cp:lastModifiedBy>
  <cp:revision>17</cp:revision>
  <dcterms:created xsi:type="dcterms:W3CDTF">2015-08-16T22:51:11Z</dcterms:created>
  <dcterms:modified xsi:type="dcterms:W3CDTF">2015-12-08T20:23:33Z</dcterms:modified>
</cp:coreProperties>
</file>