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4" r:id="rId2"/>
    <p:sldId id="263" r:id="rId3"/>
    <p:sldId id="257" r:id="rId4"/>
    <p:sldId id="258" r:id="rId5"/>
    <p:sldId id="293" r:id="rId6"/>
    <p:sldId id="289" r:id="rId7"/>
    <p:sldId id="291" r:id="rId8"/>
    <p:sldId id="290" r:id="rId9"/>
    <p:sldId id="292" r:id="rId10"/>
    <p:sldId id="294" r:id="rId11"/>
    <p:sldId id="295" r:id="rId12"/>
    <p:sldId id="296" r:id="rId13"/>
    <p:sldId id="280" r:id="rId14"/>
    <p:sldId id="272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2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7FC68-D23B-4B69-9EA5-7B7113EEC8C0}" type="datetimeFigureOut">
              <a:rPr lang="es-MX" smtClean="0"/>
              <a:pPr/>
              <a:t>15/08/2016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25402-A144-4413-9962-533EEC834B64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29818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25402-A144-4413-9962-533EEC834B64}" type="slidenum">
              <a:rPr lang="es-MX" smtClean="0"/>
              <a:pPr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84785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25402-A144-4413-9962-533EEC834B64}" type="slidenum">
              <a:rPr lang="es-MX" smtClean="0"/>
              <a:pPr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92118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25402-A144-4413-9962-533EEC834B64}" type="slidenum">
              <a:rPr lang="es-MX" smtClean="0"/>
              <a:pPr/>
              <a:t>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65799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25402-A144-4413-9962-533EEC834B64}" type="slidenum">
              <a:rPr lang="es-MX" smtClean="0"/>
              <a:pPr/>
              <a:t>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60852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25402-A144-4413-9962-533EEC834B64}" type="slidenum">
              <a:rPr lang="es-MX" smtClean="0"/>
              <a:pPr/>
              <a:t>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09272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25402-A144-4413-9962-533EEC834B64}" type="slidenum">
              <a:rPr lang="es-MX" smtClean="0"/>
              <a:pPr/>
              <a:t>13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59397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25402-A144-4413-9962-533EEC834B64}" type="slidenum">
              <a:rPr lang="es-MX" smtClean="0"/>
              <a:pPr/>
              <a:t>14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57277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15/08/2016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15/08/2016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15/08/2016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15/08/2016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15/08/2016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15/08/2016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15/08/2016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15/08/2016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15/08/2016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15/08/2016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5E5B-F914-4429-9E33-7456EC1E740A}" type="datetimeFigureOut">
              <a:rPr lang="es-MX" smtClean="0"/>
              <a:pPr/>
              <a:t>15/08/2016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A63E0-4293-409F-A9B5-609CD89B83B8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65E5B-F914-4429-9E33-7456EC1E740A}" type="datetimeFigureOut">
              <a:rPr lang="es-MX" smtClean="0"/>
              <a:pPr/>
              <a:t>15/08/2016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A63E0-4293-409F-A9B5-609CD89B83B8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ali.gob.mx/pdf/Marco_conceptual_CNDCM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 Imagen" descr="LOGO JPG.jpg"/>
          <p:cNvPicPr/>
          <p:nvPr/>
        </p:nvPicPr>
        <p:blipFill>
          <a:blip r:embed="rId3" cstate="print"/>
          <a:srcRect l="34974" t="22000" r="34137" b="26320"/>
          <a:stretch>
            <a:fillRect/>
          </a:stretch>
        </p:blipFill>
        <p:spPr>
          <a:xfrm>
            <a:off x="8244408" y="404664"/>
            <a:ext cx="676906" cy="887342"/>
          </a:xfrm>
          <a:prstGeom prst="rect">
            <a:avLst/>
          </a:prstGeom>
        </p:spPr>
      </p:pic>
      <p:pic>
        <p:nvPicPr>
          <p:cNvPr id="11266" name="Picture 2" descr="Logo UAE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1163766" cy="144016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1475656" y="548680"/>
            <a:ext cx="6624736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UNIVERSIDAD AUTÓNOMA DEL ESTADO DE HIDALGO</a:t>
            </a:r>
          </a:p>
          <a:p>
            <a:pPr algn="ctr"/>
            <a:r>
              <a:rPr lang="es-MX" sz="2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ESCUELA SUPERIOR DE ZIMAPÁN</a:t>
            </a:r>
            <a:endParaRPr lang="es-MX" sz="23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115616" y="2348880"/>
            <a:ext cx="73448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Licenciatura en 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Contaduría</a:t>
            </a:r>
          </a:p>
          <a:p>
            <a:pPr algn="ctr"/>
            <a:endParaRPr lang="es-MX" sz="28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Tema: </a:t>
            </a:r>
            <a:r>
              <a:rPr lang="es-MX" sz="2800" b="1" dirty="0" smtClean="0"/>
              <a:t>Multiculturalidad y Biodiversidad</a:t>
            </a:r>
          </a:p>
          <a:p>
            <a:pPr algn="ctr"/>
            <a:endParaRPr lang="es-MX" sz="2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MX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300" b="1" dirty="0" smtClean="0">
                <a:latin typeface="Arial" pitchFamily="34" charset="0"/>
                <a:cs typeface="Arial" pitchFamily="34" charset="0"/>
              </a:rPr>
              <a:t>L.C. Beatriz Caballero Máximo</a:t>
            </a:r>
          </a:p>
          <a:p>
            <a:pPr algn="ctr"/>
            <a:endParaRPr lang="es-MX" sz="23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300" b="1" dirty="0" smtClean="0">
                <a:latin typeface="Arial" pitchFamily="34" charset="0"/>
                <a:cs typeface="Arial" pitchFamily="34" charset="0"/>
              </a:rPr>
              <a:t>Julio a Diciembre de 2016</a:t>
            </a:r>
          </a:p>
          <a:p>
            <a:pPr algn="ctr"/>
            <a:endParaRPr lang="es-MX" sz="23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89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11560" y="620688"/>
            <a:ext cx="8208663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latin typeface="Arial" pitchFamily="34" charset="0"/>
                <a:cs typeface="Arial" pitchFamily="34" charset="0"/>
              </a:rPr>
              <a:t>Tema: </a:t>
            </a:r>
            <a:r>
              <a:rPr lang="es-MX" sz="2800" b="1" dirty="0"/>
              <a:t>La </a:t>
            </a:r>
            <a:r>
              <a:rPr lang="es-MX" sz="2800" b="1" dirty="0" smtClean="0"/>
              <a:t>Biodiversidad</a:t>
            </a:r>
            <a:endParaRPr lang="es-MX" sz="2800" b="1" dirty="0"/>
          </a:p>
          <a:p>
            <a:pPr algn="ctr"/>
            <a:endParaRPr lang="es-MX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400" b="1" dirty="0" smtClean="0">
                <a:latin typeface="Arial" pitchFamily="34" charset="0"/>
                <a:cs typeface="Arial" pitchFamily="34" charset="0"/>
              </a:rPr>
              <a:t>Resumen (Abstract)</a:t>
            </a:r>
          </a:p>
          <a:p>
            <a:pPr algn="just"/>
            <a:endParaRPr lang="es-MX" sz="16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dirty="0"/>
              <a:t>El mundo en que nos ha tocado vivir nos permite pertenecer a varios grupos y por lo tanto pertenecer a varias culturas. La identidad colectiva supone un sentimiento de pertenencia a un grupo cuando se apropia de los saberes, destrezas y valores de dicho colectivo. La identidad colectiva provoca un sentimiento de seguridad y protección.</a:t>
            </a:r>
          </a:p>
          <a:p>
            <a:pPr algn="ctr"/>
            <a:endParaRPr lang="es-MX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The </a:t>
            </a:r>
            <a:r>
              <a:rPr lang="en-US" dirty="0"/>
              <a:t>world that has touched us live allows us to belong to several groups and therefore belong to various cultures. Collective identity is a sense of belonging to a group when appropriate knowledge, skills and values of the collective said. The collective identity leads to a feeling of security and protection</a:t>
            </a:r>
            <a:endParaRPr lang="es-MX" sz="2800" dirty="0">
              <a:latin typeface="Arial" panose="020B0604020202020204" pitchFamily="34" charset="0"/>
            </a:endParaRPr>
          </a:p>
          <a:p>
            <a:pPr marL="342900" indent="-342900" algn="ctr">
              <a:lnSpc>
                <a:spcPct val="150000"/>
              </a:lnSpc>
            </a:pPr>
            <a:r>
              <a:rPr lang="es-MX" sz="2400" b="1" dirty="0" smtClean="0">
                <a:latin typeface="Arial" pitchFamily="34" charset="0"/>
                <a:cs typeface="Arial" pitchFamily="34" charset="0"/>
              </a:rPr>
              <a:t>Palabras </a:t>
            </a:r>
            <a:r>
              <a:rPr lang="es-MX" sz="2400" b="1" dirty="0">
                <a:latin typeface="Arial" pitchFamily="34" charset="0"/>
                <a:cs typeface="Arial" pitchFamily="34" charset="0"/>
              </a:rPr>
              <a:t>clave: </a:t>
            </a:r>
            <a:r>
              <a:rPr lang="es-MX" sz="2400" b="1" dirty="0" smtClean="0">
                <a:latin typeface="Arial" pitchFamily="34" charset="0"/>
                <a:cs typeface="Arial" pitchFamily="34" charset="0"/>
              </a:rPr>
              <a:t>(keywords)</a:t>
            </a:r>
            <a:endParaRPr lang="es-MX" sz="2400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MX" dirty="0" smtClean="0">
                <a:cs typeface="Arial" pitchFamily="34" charset="0"/>
              </a:rPr>
              <a:t>Cultura y biodiversidad</a:t>
            </a:r>
          </a:p>
          <a:p>
            <a:pPr algn="just">
              <a:lnSpc>
                <a:spcPct val="150000"/>
              </a:lnSpc>
            </a:pPr>
            <a:endParaRPr lang="es-MX" dirty="0" smtClean="0"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rgbClr val="212121"/>
                </a:solidFill>
              </a:rPr>
              <a:t>Culture </a:t>
            </a:r>
            <a:r>
              <a:rPr lang="es-MX" dirty="0">
                <a:solidFill>
                  <a:srgbClr val="212121"/>
                </a:solidFill>
              </a:rPr>
              <a:t>and biodiversity</a:t>
            </a:r>
            <a:r>
              <a:rPr lang="es-MX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755576" y="1124744"/>
            <a:ext cx="76328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" pitchFamily="34" charset="0"/>
                <a:cs typeface="Arial" pitchFamily="34" charset="0"/>
              </a:rPr>
              <a:t>Objetivo general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endParaRPr lang="es-MX" sz="2800" b="1" dirty="0" smtClean="0">
              <a:latin typeface="Arial" pitchFamily="34" charset="0"/>
              <a:cs typeface="Arial" pitchFamily="34" charset="0"/>
            </a:endParaRPr>
          </a:p>
          <a:p>
            <a:endParaRPr lang="es-MX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2800" dirty="0" smtClean="0"/>
              <a:t>Reconocer a México como un país biodiverso y pluriétnico, analizando las peculiaridades y características de sus procesos históricos, con un enfoque crítico de la problemática económica, social, política y cultural con la finalidad del patrimonio cultural y natural de México.</a:t>
            </a:r>
            <a:endParaRPr lang="es-MX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363915"/>
            <a:ext cx="828092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" pitchFamily="34" charset="0"/>
                <a:cs typeface="Arial" pitchFamily="34" charset="0"/>
              </a:rPr>
              <a:t>Nombre de la unidad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endParaRPr lang="es-MX" sz="28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800" b="1" dirty="0" smtClean="0"/>
              <a:t>Unidad 1 : </a:t>
            </a:r>
            <a:r>
              <a:rPr lang="es-MX" sz="2800" b="1" dirty="0" smtClean="0"/>
              <a:t>La cultura</a:t>
            </a:r>
            <a:endParaRPr lang="es-MX" sz="2800" dirty="0"/>
          </a:p>
          <a:p>
            <a:pPr algn="ctr">
              <a:defRPr/>
            </a:pPr>
            <a:endParaRPr lang="es-MX" sz="2400" b="1" dirty="0" smtClean="0">
              <a:latin typeface="Arial" pitchFamily="34" charset="0"/>
              <a:cs typeface="Arial" pitchFamily="34" charset="0"/>
            </a:endParaRPr>
          </a:p>
          <a:p>
            <a:endParaRPr lang="es-MX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800" b="1" dirty="0">
                <a:latin typeface="Arial" pitchFamily="34" charset="0"/>
                <a:cs typeface="Arial" pitchFamily="34" charset="0"/>
              </a:rPr>
              <a:t>Objetivo de la 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unidad:</a:t>
            </a:r>
          </a:p>
          <a:p>
            <a:endParaRPr lang="es-MX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3200" dirty="0" smtClean="0"/>
              <a:t>Realizar un acercamiento a las principales posturas teóricas del concepto de cultura desde el punto de vista antropológico, haciendo énfasis en las relaciones entre cultura y la biodiversidad para comprender la multiculturalidad. </a:t>
            </a:r>
            <a:endParaRPr lang="es-MX" sz="2800" dirty="0" smtClean="0">
              <a:latin typeface="Arial Black" pitchFamily="34" charset="0"/>
            </a:endParaRPr>
          </a:p>
          <a:p>
            <a:endParaRPr lang="es-MX" sz="2800" b="1" dirty="0">
              <a:latin typeface="Arial" pitchFamily="34" charset="0"/>
              <a:cs typeface="Arial" pitchFamily="34" charset="0"/>
            </a:endParaRPr>
          </a:p>
          <a:p>
            <a:endParaRPr lang="es-MX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363915"/>
            <a:ext cx="828092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28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800" dirty="0" smtClean="0">
                <a:latin typeface="Arial" pitchFamily="34" charset="0"/>
                <a:cs typeface="Arial" pitchFamily="34" charset="0"/>
              </a:rPr>
              <a:t>Tema</a:t>
            </a:r>
            <a:r>
              <a:rPr lang="es-ES" sz="2800" b="1" dirty="0" smtClean="0"/>
              <a:t>: </a:t>
            </a:r>
            <a:r>
              <a:rPr lang="es-MX" sz="2800" b="1" dirty="0" smtClean="0"/>
              <a:t>La Biodiversidad</a:t>
            </a:r>
            <a:endParaRPr lang="es-MX" sz="2800" dirty="0"/>
          </a:p>
          <a:p>
            <a:pPr algn="ctr">
              <a:defRPr/>
            </a:pPr>
            <a:endParaRPr lang="es-MX" sz="2400" b="1" dirty="0" smtClean="0">
              <a:latin typeface="Arial" pitchFamily="34" charset="0"/>
              <a:cs typeface="Arial" pitchFamily="34" charset="0"/>
            </a:endParaRPr>
          </a:p>
          <a:p>
            <a:endParaRPr lang="es-MX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800" b="1" dirty="0" smtClean="0">
                <a:latin typeface="Arial" pitchFamily="34" charset="0"/>
                <a:cs typeface="Arial" pitchFamily="34" charset="0"/>
              </a:rPr>
              <a:t>Introducción:</a:t>
            </a:r>
          </a:p>
          <a:p>
            <a:endParaRPr lang="es-MX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800" dirty="0"/>
              <a:t>El multiculturalismo, considera la sociedad formada por culturas diferentes unas de otras, se respeta la diferencia y se establecen unas normas básicas de convivencia</a:t>
            </a:r>
            <a:r>
              <a:rPr lang="es-MX" sz="2800" dirty="0" smtClean="0"/>
              <a:t>. </a:t>
            </a:r>
            <a:r>
              <a:rPr lang="es-MX" sz="2800" dirty="0"/>
              <a:t>Cada sujeto es capaz de construirse su identidad colectiva, su pertenencia a una cultura desde su propia identidad personal.</a:t>
            </a:r>
          </a:p>
          <a:p>
            <a:pPr algn="ctr"/>
            <a:endParaRPr lang="es-MX" sz="2800" dirty="0"/>
          </a:p>
          <a:p>
            <a:endParaRPr lang="es-MX" sz="2800" b="1" dirty="0">
              <a:latin typeface="Arial" pitchFamily="34" charset="0"/>
              <a:cs typeface="Arial" pitchFamily="34" charset="0"/>
            </a:endParaRPr>
          </a:p>
          <a:p>
            <a:endParaRPr lang="es-MX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39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038763" y="201414"/>
            <a:ext cx="51852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Multiculturalidad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004048" y="4077072"/>
            <a:ext cx="36850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dirty="0"/>
              <a:t>Reconocimiento de la diversidad cultural existente tanto al interior de cada Estado como en el sistema internacional.</a:t>
            </a:r>
          </a:p>
        </p:txBody>
      </p:sp>
      <p:pic>
        <p:nvPicPr>
          <p:cNvPr id="5" name="Picture 2" descr="http://www.zerottonove.it/wp-content/uploads/2013/05/intercultura-620x3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6" y="1896560"/>
            <a:ext cx="4096720" cy="218051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27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053583" y="620688"/>
            <a:ext cx="51852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Multiculturalidad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AutoShape 4" descr="https://encrypted-tbn0.gstatic.com/images?q=tbn:ANd9GcQf6NSsRyJ7spgWunt5bBhs7HRpXP_IjHRWb0-0ClzWMIFlaIzTe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8" name="Rectángulo 7"/>
          <p:cNvSpPr/>
          <p:nvPr/>
        </p:nvSpPr>
        <p:spPr>
          <a:xfrm>
            <a:off x="1835696" y="2182978"/>
            <a:ext cx="6100161" cy="1015663"/>
          </a:xfrm>
          <a:prstGeom prst="rect">
            <a:avLst/>
          </a:prstGeom>
          <a:solidFill>
            <a:srgbClr val="FF0000"/>
          </a:solidFill>
          <a:effectLst>
            <a:outerShdw blurRad="533400" dist="203200" dir="4320000" sx="75000" sy="75000" algn="ctr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bg1"/>
                </a:solidFill>
              </a:rPr>
              <a:t>El multiculturalismo, considera la sociedad formada por culturas diferentes unas de otras, se respeta la diferencia y se establecen unas normas básicas de convivencia.</a:t>
            </a:r>
            <a:endParaRPr lang="es-MX" sz="2000" dirty="0">
              <a:solidFill>
                <a:schemeClr val="bg1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691" y="3806567"/>
            <a:ext cx="3175042" cy="2459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8142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985708" y="404664"/>
            <a:ext cx="53712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Identidad Cultural</a:t>
            </a:r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95536" y="196477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b="0" i="0" dirty="0" smtClean="0">
                <a:solidFill>
                  <a:srgbClr val="333333"/>
                </a:solidFill>
                <a:effectLst/>
                <a:latin typeface="Helvetica Neue"/>
              </a:rPr>
              <a:t>Es la </a:t>
            </a:r>
            <a:r>
              <a:rPr lang="es-MX" i="0" dirty="0" smtClean="0">
                <a:solidFill>
                  <a:srgbClr val="333333"/>
                </a:solidFill>
                <a:effectLst/>
                <a:latin typeface="Helvetica Neue"/>
              </a:rPr>
              <a:t>concepción</a:t>
            </a:r>
            <a:r>
              <a:rPr lang="es-MX" b="0" i="0" dirty="0" smtClean="0">
                <a:solidFill>
                  <a:srgbClr val="333333"/>
                </a:solidFill>
                <a:effectLst/>
                <a:latin typeface="Helvetica Neue"/>
              </a:rPr>
              <a:t> que tiene una persona o un colectivo sobre sí mismo en relación a otros</a:t>
            </a:r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2915816" y="3680769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2000" dirty="0"/>
              <a:t>L</a:t>
            </a:r>
            <a:r>
              <a:rPr lang="es-MX" sz="2000" dirty="0" smtClean="0"/>
              <a:t>a identidad colectiva supone un sentimiento de pertenencia a un grupo cuando se apropia de los saberes, destrezas y valores de dicho colectivo. La identidad colectiva provoca un sentimiento de seguridad y protección.</a:t>
            </a:r>
            <a:endParaRPr lang="es-MX" sz="2000" dirty="0"/>
          </a:p>
        </p:txBody>
      </p:sp>
      <p:pic>
        <p:nvPicPr>
          <p:cNvPr id="7" name="Picture 2" descr="https://encrypted-tbn3.gstatic.com/images?q=tbn:ANd9GcSIsZbg9Ds9pl9P-HyGgVdrgzWIZUscduaku6HgObxGosjNEu5lILbkG0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870" y="1730581"/>
            <a:ext cx="2074321" cy="155952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encrypted-tbn1.gstatic.com/images?q=tbn:ANd9GcRPdrfamuKovSC8xdbNy-7eYh_xiBB65gvCYzKAKYqclR3EKpKrn0rmyn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9" y="3497236"/>
            <a:ext cx="2760492" cy="20795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0006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83568" y="188640"/>
            <a:ext cx="76328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83568" y="548680"/>
            <a:ext cx="52391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Identidad Cultural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730" y="2048675"/>
            <a:ext cx="62038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dirty="0" smtClean="0"/>
              <a:t>Cada sujeto es capaz de construirse su identidad colectiva, su pertenencia a una cultura desde su propia identidad personal.</a:t>
            </a:r>
            <a:endParaRPr lang="es-MX" sz="2400" dirty="0"/>
          </a:p>
        </p:txBody>
      </p:sp>
      <p:sp>
        <p:nvSpPr>
          <p:cNvPr id="7" name="Rectángulo 6"/>
          <p:cNvSpPr/>
          <p:nvPr/>
        </p:nvSpPr>
        <p:spPr>
          <a:xfrm>
            <a:off x="3081144" y="4315422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2400" dirty="0" smtClean="0"/>
              <a:t>La identidad personal es única y diferente a ninguna otra persona, está muy relacionada con el autoconcepto y dónde se cruzan los sentimientos que uno tiene de sí mismo y los que tienen los otros.</a:t>
            </a:r>
            <a:endParaRPr lang="es-MX" sz="2000" dirty="0"/>
          </a:p>
        </p:txBody>
      </p:sp>
      <p:pic>
        <p:nvPicPr>
          <p:cNvPr id="8" name="Picture 2" descr="https://encrypted-tbn3.gstatic.com/images?q=tbn:ANd9GcQ76y4PVEq9B8DBc_1ncFMI_K3rC9zIxx0Q3-1iHS1VSxu1B0G8O3pFW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44" y="3496959"/>
            <a:ext cx="2681410" cy="246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579" y="1556792"/>
            <a:ext cx="2718009" cy="254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1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83568" y="188640"/>
            <a:ext cx="76328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987824" y="311750"/>
            <a:ext cx="36408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Estereotipo </a:t>
            </a:r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71768" y="1828021"/>
            <a:ext cx="53963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dirty="0" smtClean="0"/>
              <a:t>Es la creencia exagerada con, o acerca de, las costumbres y atributos de un determinado grupo o categoría social, en función de la cual se justifica o racionaliza nuestra conducta en relación a dicha categoría. </a:t>
            </a:r>
            <a:endParaRPr lang="es-MX" sz="2000" dirty="0"/>
          </a:p>
        </p:txBody>
      </p:sp>
      <p:pic>
        <p:nvPicPr>
          <p:cNvPr id="18" name="Picture 2" descr="https://encrypted-tbn0.gstatic.com/images?q=tbn:ANd9GcQZ4E7VNHzF-kYz5aRnMAVkuD4IMm8m_EwWW7sbtl0mGa1E40iSaHMqA6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826" y="1826560"/>
            <a:ext cx="2935579" cy="196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ttps://encrypted-tbn2.gstatic.com/images?q=tbn:ANd9GcRw_UnTfAxLJYA2hRSCEcNy3Z3apZMLDB86RmqOyuyS3unRGNPgDwVYG8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149080"/>
            <a:ext cx="2747282" cy="20701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15892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3678377" y="476672"/>
            <a:ext cx="28475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Prejuicio </a:t>
            </a:r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460350" y="1721816"/>
            <a:ext cx="6096000" cy="1015663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>
            <a:spAutoFit/>
          </a:bodyPr>
          <a:lstStyle/>
          <a:p>
            <a:pPr algn="ctr"/>
            <a:r>
              <a:rPr lang="es-MX" sz="2000" dirty="0" smtClean="0"/>
              <a:t>La existencia de un prejuicio implica que las personas prejuzgan, usualmente de manera negativa a grupo a sus miembros(Fiske, 1998; Jones, 1997; Nelson, 2002)</a:t>
            </a:r>
            <a:endParaRPr lang="es-MX" dirty="0"/>
          </a:p>
        </p:txBody>
      </p:sp>
      <p:sp>
        <p:nvSpPr>
          <p:cNvPr id="10" name="Rectángulo 9"/>
          <p:cNvSpPr/>
          <p:nvPr/>
        </p:nvSpPr>
        <p:spPr>
          <a:xfrm>
            <a:off x="1195616" y="5805264"/>
            <a:ext cx="66254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 smtClean="0"/>
              <a:t>Incluye sentimientos como desprecio, disgusto, abominación. </a:t>
            </a:r>
            <a:endParaRPr lang="es-MX" sz="2000" dirty="0"/>
          </a:p>
        </p:txBody>
      </p:sp>
      <p:pic>
        <p:nvPicPr>
          <p:cNvPr id="11" name="Picture 2" descr="https://encrypted-tbn0.gstatic.com/images?q=tbn:ANd9GcRB0TzMtt-Xf2iKoKt5pDVMut9Pq61Ak3Qlf_TPWyIvzO51hj3b3OLAIW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127" y="3118167"/>
            <a:ext cx="2921454" cy="214418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s://encrypted-tbn2.gstatic.com/images?q=tbn:ANd9GcRCN25R2c-jUD5KbaauiN4BTjSadO3cQX77ggFYBruexSnUEU7fRvm0m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424608"/>
            <a:ext cx="3018850" cy="153130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3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2555776" y="295754"/>
            <a:ext cx="44807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Discriminación 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1547664" y="1628800"/>
            <a:ext cx="6096000" cy="120032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AutoFit/>
          </a:bodyPr>
          <a:lstStyle/>
          <a:p>
            <a:pPr algn="ctr"/>
            <a:r>
              <a:rPr lang="es-MX" sz="2400" dirty="0" smtClean="0"/>
              <a:t>La discriminación implica poner a miembros de un grupo en desventaja o tratarlos injustamente por pertenecer a un grupo</a:t>
            </a:r>
            <a:endParaRPr lang="es-MX" sz="2400" dirty="0"/>
          </a:p>
        </p:txBody>
      </p:sp>
      <p:pic>
        <p:nvPicPr>
          <p:cNvPr id="14" name="Picture 2" descr="https://encrypted-tbn0.gstatic.com/images?q=tbn:ANd9GcQIp79MyJIi7Da_Icd0UyIsJarrwYHA8_0p9u7NblI4qQUDPzlRlOh_PQ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05064"/>
            <a:ext cx="2779808" cy="1371374"/>
          </a:xfrm>
          <a:prstGeom prst="rect">
            <a:avLst/>
          </a:prstGeom>
          <a:noFill/>
          <a:ln>
            <a:solidFill>
              <a:srgbClr val="FFC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https://encrypted-tbn0.gstatic.com/images?q=tbn:ANd9GcT7cEkn46tLReMjdYJpdjMsjp2GlWi59MlQY3tT48SU1hZrW9nusKF8j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75" y="3861048"/>
            <a:ext cx="2834688" cy="213802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4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143000"/>
          </a:xfrm>
        </p:spPr>
        <p:txBody>
          <a:bodyPr/>
          <a:lstStyle/>
          <a:p>
            <a:r>
              <a:rPr lang="es-MX" dirty="0" smtClean="0">
                <a:solidFill>
                  <a:schemeClr val="accent1"/>
                </a:solidFill>
              </a:rPr>
              <a:t>Conclusión</a:t>
            </a:r>
            <a:endParaRPr lang="es-MX" dirty="0">
              <a:solidFill>
                <a:schemeClr val="accent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909936" y="1691680"/>
            <a:ext cx="74888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/>
              <a:t> </a:t>
            </a:r>
            <a:r>
              <a:rPr lang="es-MX" sz="2400" dirty="0"/>
              <a:t>El mundo en que nos ha tocado vivir nos permite pertenecer a varios grupos y por lo tanto pertenecer a varias culturas. </a:t>
            </a:r>
          </a:p>
          <a:p>
            <a:pPr algn="ctr"/>
            <a:endParaRPr lang="es-MX" sz="2400" dirty="0"/>
          </a:p>
          <a:p>
            <a:pPr algn="ctr"/>
            <a:endParaRPr lang="es-MX" sz="2400" dirty="0"/>
          </a:p>
          <a:p>
            <a:pPr algn="ctr"/>
            <a:r>
              <a:rPr lang="es-MX" sz="2400" dirty="0"/>
              <a:t>Esta sociedad multicultural globalizada debería provocar un cosmopolitismo donde los diversos individuos podamos convivir y tengamos competencias culturales múltiples donde el mestizaje será considerado signo de madurez cultural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548680"/>
            <a:ext cx="784887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latin typeface="Arial" pitchFamily="34" charset="0"/>
                <a:cs typeface="Arial" pitchFamily="34" charset="0"/>
              </a:rPr>
              <a:t>Bibliografía:</a:t>
            </a:r>
          </a:p>
          <a:p>
            <a:endParaRPr lang="es-ES" sz="2800" b="1" dirty="0" smtClean="0">
              <a:latin typeface="Arial" pitchFamily="34" charset="0"/>
              <a:cs typeface="Arial" pitchFamily="34" charset="0"/>
            </a:endParaRPr>
          </a:p>
          <a:p>
            <a:endParaRPr lang="es-MX" sz="2000" b="1" dirty="0" smtClean="0"/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>
                <a:latin typeface="Arial" pitchFamily="34" charset="0"/>
                <a:cs typeface="Arial" pitchFamily="34" charset="0"/>
                <a:hlinkClick r:id="rId3"/>
              </a:rPr>
              <a:t>http://</a:t>
            </a:r>
            <a:r>
              <a:rPr lang="es-MX" sz="2000" b="1" dirty="0" smtClean="0">
                <a:latin typeface="Arial" pitchFamily="34" charset="0"/>
                <a:cs typeface="Arial" pitchFamily="34" charset="0"/>
                <a:hlinkClick r:id="rId3"/>
              </a:rPr>
              <a:t>www.inali.gob.mx/pdf/Marco_conceptual_CNDCM.pdf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http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://mural.uv.es/naide/fundamentacionteorica.pdf</a:t>
            </a: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endParaRPr lang="es-MX" sz="2000" b="1" dirty="0" smtClean="0"/>
          </a:p>
          <a:p>
            <a:endParaRPr lang="es-MX" sz="2000" b="1" dirty="0" smtClean="0"/>
          </a:p>
          <a:p>
            <a:endParaRPr lang="es-MX" sz="2000" b="1" dirty="0" smtClean="0"/>
          </a:p>
          <a:p>
            <a:endParaRPr lang="es-MX" sz="2000" b="1" dirty="0" smtClean="0"/>
          </a:p>
          <a:p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endParaRPr lang="es-MX" sz="28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35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1187</TotalTime>
  <Words>629</Words>
  <Application>Microsoft Office PowerPoint</Application>
  <PresentationFormat>Presentación en pantalla (4:3)</PresentationFormat>
  <Paragraphs>86</Paragraphs>
  <Slides>14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Helvetica Neue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Conclusión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mas</dc:creator>
  <cp:lastModifiedBy>Microsoft</cp:lastModifiedBy>
  <cp:revision>118</cp:revision>
  <dcterms:created xsi:type="dcterms:W3CDTF">2012-08-07T16:35:15Z</dcterms:created>
  <dcterms:modified xsi:type="dcterms:W3CDTF">2016-08-15T20:08:11Z</dcterms:modified>
</cp:coreProperties>
</file>