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57" r:id="rId4"/>
    <p:sldId id="274" r:id="rId5"/>
    <p:sldId id="275" r:id="rId6"/>
    <p:sldId id="258" r:id="rId7"/>
    <p:sldId id="259" r:id="rId8"/>
    <p:sldId id="270" r:id="rId9"/>
    <p:sldId id="269" r:id="rId10"/>
    <p:sldId id="276" r:id="rId11"/>
    <p:sldId id="278" r:id="rId12"/>
  </p:sldIdLst>
  <p:sldSz cx="13004800" cy="9753600"/>
  <p:notesSz cx="6858000" cy="9144000"/>
  <p:defaultTextStyle>
    <a:defPPr>
      <a:defRPr lang="es-E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80" y="-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s-ES" noProof="0" smtClean="0">
                <a:sym typeface="Noteworthy Bold" charset="0"/>
              </a:rPr>
              <a:t>Second level</a:t>
            </a:r>
          </a:p>
          <a:p>
            <a:pPr lvl="2"/>
            <a:r>
              <a:rPr lang="es-ES" noProof="0" smtClean="0">
                <a:sym typeface="Noteworthy Bold" charset="0"/>
              </a:rPr>
              <a:t>Third level</a:t>
            </a:r>
          </a:p>
          <a:p>
            <a:pPr lvl="3"/>
            <a:r>
              <a:rPr lang="es-ES" noProof="0" smtClean="0">
                <a:sym typeface="Noteworthy Bold" charset="0"/>
              </a:rPr>
              <a:t>Fourth level</a:t>
            </a:r>
          </a:p>
          <a:p>
            <a:pPr lvl="4"/>
            <a:r>
              <a:rPr lang="es-ES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449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/>
            <a:endParaRPr lang="es-MX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/>
            <a:endParaRPr lang="es-MX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/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/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/>
            <a:endParaRPr 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/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/>
            <a:endParaRPr 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/>
            <a:endParaRPr lang="es-MX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/>
            <a:endParaRPr lang="es-MX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/>
            <a:endParaRPr lang="es-MX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/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>
              <a:sym typeface="Helvetica Light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s-ES" smtClean="0">
                <a:sym typeface="Helvetica Light" charset="0"/>
              </a:rPr>
              <a:t>Second level</a:t>
            </a:r>
          </a:p>
          <a:p>
            <a:pPr lvl="2"/>
            <a:r>
              <a:rPr lang="es-ES" smtClean="0">
                <a:sym typeface="Helvetica Light" charset="0"/>
              </a:rPr>
              <a:t>Third level</a:t>
            </a:r>
          </a:p>
          <a:p>
            <a:pPr lvl="3"/>
            <a:r>
              <a:rPr lang="es-ES" smtClean="0">
                <a:sym typeface="Helvetica Light" charset="0"/>
              </a:rPr>
              <a:t>Fourth level</a:t>
            </a:r>
          </a:p>
          <a:p>
            <a:pPr lvl="4"/>
            <a:r>
              <a:rPr lang="es-ES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9pPr>
    </p:titleStyle>
    <p:bodyStyle>
      <a:lvl1pPr marL="381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762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2pPr>
      <a:lvl3pPr marL="1143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3pPr>
      <a:lvl4pPr marL="1524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4pPr>
      <a:lvl5pPr marL="1905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5pPr>
      <a:lvl6pPr marL="23622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6pPr>
      <a:lvl7pPr marL="28194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7pPr>
      <a:lvl8pPr marL="32766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8pPr>
      <a:lvl9pPr marL="37338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ffice.microsoft.com/es-mx/excel-help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790700" y="2532063"/>
            <a:ext cx="11214100" cy="4505325"/>
          </a:xfrm>
        </p:spPr>
        <p:txBody>
          <a:bodyPr lIns="126435" tIns="72248" rIns="126435" bIns="72248" anchor="t"/>
          <a:lstStyle/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ES" sz="3300" dirty="0" smtClean="0">
                <a:latin typeface="Helvetica" charset="0"/>
                <a:sym typeface="Helvetica" charset="0"/>
              </a:rPr>
              <a:t>Área Académica: Informática </a:t>
            </a:r>
            <a:endParaRPr lang="es-ES" sz="3300" dirty="0" smtClean="0">
              <a:solidFill>
                <a:srgbClr val="888888"/>
              </a:solidFill>
              <a:latin typeface="Helvetica" charset="0"/>
              <a:sym typeface="Helvetica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endParaRPr lang="es-ES" sz="3300" dirty="0" smtClean="0">
              <a:latin typeface="Helvetica" charset="0"/>
              <a:sym typeface="Helvetica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ES" sz="3300" dirty="0" smtClean="0">
                <a:latin typeface="Helvetica" charset="0"/>
                <a:sym typeface="Helvetica" charset="0"/>
              </a:rPr>
              <a:t>Unidad I. Hoja Electrónica </a:t>
            </a: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ES" sz="3300" dirty="0" smtClean="0">
                <a:latin typeface="Helvetica" charset="0"/>
                <a:sym typeface="Helvetica" charset="0"/>
              </a:rPr>
              <a:t>Tema: Introducción y edición de datos (2da. parte)</a:t>
            </a:r>
            <a:endParaRPr lang="es-ES" sz="3300" dirty="0" smtClean="0">
              <a:solidFill>
                <a:srgbClr val="888888"/>
              </a:solidFill>
              <a:latin typeface="Helvetica" charset="0"/>
              <a:sym typeface="Helvetica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endParaRPr lang="es-ES" sz="3300" dirty="0" smtClean="0">
              <a:latin typeface="Helvetica" charset="0"/>
              <a:sym typeface="Helvetica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ES" sz="3300" dirty="0" smtClean="0">
                <a:latin typeface="Helvetica" charset="0"/>
                <a:sym typeface="Helvetica" charset="0"/>
              </a:rPr>
              <a:t>Profesor: I.S.C. Francisco Ángeles </a:t>
            </a:r>
            <a:r>
              <a:rPr lang="es-ES" sz="3300" dirty="0" smtClean="0">
                <a:latin typeface="Helvetica" charset="0"/>
                <a:sym typeface="Helvetica" charset="0"/>
              </a:rPr>
              <a:t>Ángeles</a:t>
            </a:r>
            <a:endParaRPr lang="es-ES" sz="3300" dirty="0" smtClean="0">
              <a:solidFill>
                <a:srgbClr val="888888"/>
              </a:solidFill>
              <a:latin typeface="Helvetica" charset="0"/>
              <a:sym typeface="Helvetica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endParaRPr lang="es-ES" sz="3300" dirty="0" smtClean="0">
              <a:latin typeface="Helvetica" charset="0"/>
              <a:sym typeface="Helvetica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ES" sz="3300" dirty="0" smtClean="0">
                <a:latin typeface="Helvetica" charset="0"/>
                <a:sym typeface="Helvetica" charset="0"/>
              </a:rPr>
              <a:t>Periodo: Julio – Diciembre 2013</a:t>
            </a:r>
            <a:endParaRPr lang="es-ES" sz="3300" dirty="0" smtClean="0">
              <a:solidFill>
                <a:srgbClr val="888888"/>
              </a:solidFill>
              <a:latin typeface="Helvetica" charset="0"/>
              <a:sym typeface="Helvetica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endParaRPr lang="es-ES" sz="3300" dirty="0" smtClean="0">
              <a:solidFill>
                <a:srgbClr val="888888"/>
              </a:solidFill>
              <a:latin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/>
          </p:cNvSpPr>
          <p:nvPr/>
        </p:nvSpPr>
        <p:spPr bwMode="auto">
          <a:xfrm>
            <a:off x="2903538" y="1565275"/>
            <a:ext cx="9720262" cy="56165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>
              <a:spcBef>
                <a:spcPts val="4200"/>
              </a:spcBef>
              <a:buSzPct val="100000"/>
            </a:pPr>
            <a:r>
              <a:rPr lang="es-MX" sz="3200" b="1"/>
              <a:t>Bibliografía</a:t>
            </a:r>
          </a:p>
          <a:p>
            <a:pPr algn="just">
              <a:spcBef>
                <a:spcPts val="4200"/>
              </a:spcBef>
              <a:buSzPct val="100000"/>
            </a:pPr>
            <a:r>
              <a:rPr lang="es-MX" sz="2400" dirty="0"/>
              <a:t>Domine Microsoft Excel 2000. Cesar Pérez. Editorial </a:t>
            </a:r>
            <a:r>
              <a:rPr lang="es-MX" sz="2400" dirty="0" err="1"/>
              <a:t>Alfaomega</a:t>
            </a:r>
            <a:r>
              <a:rPr lang="es-MX" sz="2400" dirty="0"/>
              <a:t> Ra-</a:t>
            </a:r>
            <a:r>
              <a:rPr lang="es-MX" sz="2400" dirty="0" err="1"/>
              <a:t>Ma</a:t>
            </a:r>
            <a:r>
              <a:rPr lang="es-MX" sz="2400" dirty="0"/>
              <a:t>, Año 2000. ISBN 970-15-0525-5.</a:t>
            </a:r>
          </a:p>
          <a:p>
            <a:pPr algn="just">
              <a:spcBef>
                <a:spcPts val="4200"/>
              </a:spcBef>
              <a:buSzPct val="100000"/>
            </a:pPr>
            <a:r>
              <a:rPr lang="es-MX" sz="2400" dirty="0">
                <a:hlinkClick r:id="rId4"/>
              </a:rPr>
              <a:t>http://office.microsoft.com/es-mx/excel-help/</a:t>
            </a:r>
            <a:endParaRPr lang="es-MX" sz="2400" dirty="0"/>
          </a:p>
          <a:p>
            <a:pPr algn="just">
              <a:spcBef>
                <a:spcPts val="4200"/>
              </a:spcBef>
              <a:buSzPct val="100000"/>
            </a:pPr>
            <a:endParaRPr lang="es-MX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>
            <a:spLocks/>
          </p:cNvSpPr>
          <p:nvPr/>
        </p:nvSpPr>
        <p:spPr bwMode="auto">
          <a:xfrm>
            <a:off x="3117849" y="3220616"/>
            <a:ext cx="9001125" cy="287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hangingPunct="1">
              <a:lnSpc>
                <a:spcPct val="120000"/>
              </a:lnSpc>
              <a:spcBef>
                <a:spcPts val="2400"/>
              </a:spcBef>
              <a:buSzPct val="100000"/>
            </a:pPr>
            <a:r>
              <a:rPr lang="es-MX" sz="2200" b="1" dirty="0">
                <a:solidFill>
                  <a:schemeClr val="tx1"/>
                </a:solidFill>
                <a:latin typeface="Arial Narrow" pitchFamily="34" charset="0"/>
              </a:rPr>
              <a:t>UNIVERSIDAD </a:t>
            </a:r>
            <a:r>
              <a:rPr lang="es-MX" sz="2200" b="1" dirty="0" smtClean="0">
                <a:solidFill>
                  <a:schemeClr val="tx1"/>
                </a:solidFill>
                <a:latin typeface="Arial Narrow" pitchFamily="34" charset="0"/>
              </a:rPr>
              <a:t>AUTÓNOMA </a:t>
            </a:r>
            <a:r>
              <a:rPr lang="es-MX" sz="2200" b="1" dirty="0">
                <a:solidFill>
                  <a:schemeClr val="tx1"/>
                </a:solidFill>
                <a:latin typeface="Arial Narrow" pitchFamily="34" charset="0"/>
              </a:rPr>
              <a:t>DEL ESTADO DE HIDALGO</a:t>
            </a:r>
          </a:p>
          <a:p>
            <a:pPr defTabSz="914400" hangingPunct="1">
              <a:lnSpc>
                <a:spcPct val="10000"/>
              </a:lnSpc>
              <a:spcBef>
                <a:spcPts val="2400"/>
              </a:spcBef>
              <a:buSzPct val="100000"/>
            </a:pPr>
            <a:r>
              <a:rPr lang="es-MX" sz="2200" b="1" dirty="0">
                <a:solidFill>
                  <a:schemeClr val="tx1"/>
                </a:solidFill>
                <a:latin typeface="Arial Narrow" pitchFamily="34" charset="0"/>
              </a:rPr>
              <a:t>PREPARATORIA N° 3</a:t>
            </a:r>
          </a:p>
          <a:p>
            <a:pPr defTabSz="914400" hangingPunct="1">
              <a:lnSpc>
                <a:spcPct val="120000"/>
              </a:lnSpc>
              <a:spcBef>
                <a:spcPts val="2400"/>
              </a:spcBef>
              <a:buSzPct val="100000"/>
            </a:pPr>
            <a:r>
              <a:rPr lang="es-MX" sz="2200" b="1" dirty="0" smtClean="0">
                <a:solidFill>
                  <a:schemeClr val="tx1"/>
                </a:solidFill>
                <a:latin typeface="Arial Narrow" pitchFamily="34" charset="0"/>
              </a:rPr>
              <a:t>ISC. FRANCISCO ÁNGELES </a:t>
            </a:r>
            <a:r>
              <a:rPr lang="es-MX" sz="2200" b="1" dirty="0" err="1">
                <a:solidFill>
                  <a:schemeClr val="tx1"/>
                </a:solidFill>
                <a:latin typeface="Arial Narrow" pitchFamily="34" charset="0"/>
              </a:rPr>
              <a:t>Á</a:t>
            </a:r>
            <a:r>
              <a:rPr lang="es-MX" sz="2200" b="1" dirty="0" err="1" smtClean="0">
                <a:solidFill>
                  <a:schemeClr val="tx1"/>
                </a:solidFill>
                <a:latin typeface="Arial Narrow" pitchFamily="34" charset="0"/>
              </a:rPr>
              <a:t>NGELES</a:t>
            </a:r>
            <a:endParaRPr lang="es-MX" sz="2200" b="1" dirty="0">
              <a:solidFill>
                <a:schemeClr val="tx1"/>
              </a:solidFill>
              <a:latin typeface="Arial Narrow" pitchFamily="34" charset="0"/>
            </a:endParaRPr>
          </a:p>
          <a:p>
            <a:pPr defTabSz="914400" hangingPunct="1">
              <a:lnSpc>
                <a:spcPct val="120000"/>
              </a:lnSpc>
              <a:spcBef>
                <a:spcPts val="2400"/>
              </a:spcBef>
              <a:buSzPct val="100000"/>
            </a:pPr>
            <a:r>
              <a:rPr lang="es-MX" sz="2200" b="1" dirty="0" smtClean="0">
                <a:solidFill>
                  <a:schemeClr val="tx1"/>
                </a:solidFill>
                <a:latin typeface="Arial Narrow" pitchFamily="34" charset="0"/>
              </a:rPr>
              <a:t>fangeles@uaeh.edu.mx</a:t>
            </a:r>
            <a:endParaRPr lang="es-MX" sz="22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 defTabSz="914400" hangingPunct="1">
              <a:lnSpc>
                <a:spcPct val="20000"/>
              </a:lnSpc>
              <a:spcBef>
                <a:spcPts val="4200"/>
              </a:spcBef>
              <a:buSzPct val="100000"/>
            </a:pPr>
            <a:endParaRPr lang="es-MX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709613" y="1550988"/>
            <a:ext cx="11704637" cy="74295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1300163">
              <a:lnSpc>
                <a:spcPct val="90000"/>
              </a:lnSpc>
              <a:spcBef>
                <a:spcPts val="600"/>
              </a:spcBef>
            </a:pPr>
            <a:endParaRPr lang="es-MX" sz="2400" dirty="0">
              <a:latin typeface="Helvetica" charset="0"/>
              <a:sym typeface="Helvetica" charset="0"/>
            </a:endParaRPr>
          </a:p>
          <a:p>
            <a:pPr algn="just" defTabSz="1300163">
              <a:lnSpc>
                <a:spcPct val="90000"/>
              </a:lnSpc>
              <a:spcBef>
                <a:spcPts val="600"/>
              </a:spcBef>
            </a:pPr>
            <a:r>
              <a:rPr lang="es-MX" sz="2400" b="1" dirty="0" err="1">
                <a:latin typeface="Helvetica" charset="0"/>
                <a:sym typeface="Helvetica" charset="0"/>
              </a:rPr>
              <a:t>Abstract</a:t>
            </a:r>
            <a:endParaRPr lang="es-MX" sz="2400" b="1" dirty="0">
              <a:latin typeface="Helvetica" charset="0"/>
              <a:sym typeface="Helvetica" charset="0"/>
            </a:endParaRPr>
          </a:p>
          <a:p>
            <a:pPr algn="just" defTabSz="1300163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These topics identify </a:t>
            </a:r>
            <a:r>
              <a:rPr lang="en-US" sz="2400" dirty="0" smtClean="0"/>
              <a:t>concepts of : </a:t>
            </a:r>
            <a:r>
              <a:rPr lang="en-US" sz="2400" dirty="0"/>
              <a:t>groups of cells, ranges of cells, rows and columns selection, insert or delete rows and columns, and fill data </a:t>
            </a:r>
            <a:r>
              <a:rPr lang="en-US" sz="2400" dirty="0" smtClean="0"/>
              <a:t>series; the same concepts will be apply </a:t>
            </a:r>
            <a:r>
              <a:rPr lang="en-US" sz="2400" dirty="0"/>
              <a:t>in a practical example, reaffirming student learning.</a:t>
            </a:r>
            <a:r>
              <a:rPr lang="es-ES" sz="2400" dirty="0">
                <a:sym typeface="Helvetica" charset="0"/>
              </a:rPr>
              <a:t>  </a:t>
            </a:r>
            <a:endParaRPr lang="es-MX" sz="2400" dirty="0">
              <a:sym typeface="Helvetica" charset="0"/>
            </a:endParaRPr>
          </a:p>
          <a:p>
            <a:pPr algn="just" defTabSz="1300163">
              <a:lnSpc>
                <a:spcPct val="90000"/>
              </a:lnSpc>
              <a:spcBef>
                <a:spcPts val="600"/>
              </a:spcBef>
            </a:pPr>
            <a:endParaRPr lang="es-MX" sz="2400" b="1" dirty="0">
              <a:latin typeface="Helvetica" charset="0"/>
              <a:sym typeface="Helvetica" charset="0"/>
            </a:endParaRPr>
          </a:p>
          <a:p>
            <a:pPr algn="just" defTabSz="1300163">
              <a:lnSpc>
                <a:spcPct val="90000"/>
              </a:lnSpc>
              <a:spcBef>
                <a:spcPts val="600"/>
              </a:spcBef>
            </a:pPr>
            <a:r>
              <a:rPr lang="es-MX" sz="2400" b="1" dirty="0" err="1" smtClean="0">
                <a:latin typeface="Helvetica" charset="0"/>
                <a:sym typeface="Helvetica" charset="0"/>
              </a:rPr>
              <a:t>Keywords</a:t>
            </a:r>
            <a:r>
              <a:rPr lang="es-MX" sz="2400" b="1" dirty="0" smtClean="0">
                <a:latin typeface="Helvetica" charset="0"/>
                <a:sym typeface="Helvetica" charset="0"/>
              </a:rPr>
              <a:t>: </a:t>
            </a:r>
            <a:r>
              <a:rPr lang="en-US" sz="2400" dirty="0" smtClean="0"/>
              <a:t>Cells</a:t>
            </a:r>
            <a:r>
              <a:rPr lang="en-US" sz="2400" dirty="0"/>
              <a:t>, ranges, rows and columns Select, Insert or delete rows and columns, Data </a:t>
            </a:r>
            <a:r>
              <a:rPr lang="en-US" sz="2400" dirty="0" smtClean="0"/>
              <a:t>Series</a:t>
            </a:r>
          </a:p>
          <a:p>
            <a:pPr algn="just" defTabSz="1300163">
              <a:lnSpc>
                <a:spcPct val="90000"/>
              </a:lnSpc>
              <a:spcBef>
                <a:spcPts val="600"/>
              </a:spcBef>
            </a:pPr>
            <a:endParaRPr lang="en-US" sz="2400" dirty="0" smtClean="0"/>
          </a:p>
          <a:p>
            <a:pPr algn="just" defTabSz="1300163">
              <a:lnSpc>
                <a:spcPct val="90000"/>
              </a:lnSpc>
              <a:spcBef>
                <a:spcPts val="600"/>
              </a:spcBef>
            </a:pPr>
            <a:r>
              <a:rPr lang="es-MX" sz="2400" b="1" dirty="0" smtClean="0">
                <a:latin typeface="Helvetica" charset="0"/>
                <a:sym typeface="Helvetica" charset="0"/>
              </a:rPr>
              <a:t>Resumen</a:t>
            </a:r>
            <a:endParaRPr lang="es-MX" sz="2400" b="1" dirty="0">
              <a:latin typeface="Helvetica" charset="0"/>
              <a:sym typeface="Helvetica" charset="0"/>
            </a:endParaRPr>
          </a:p>
          <a:p>
            <a:pPr algn="just" defTabSz="1300163"/>
            <a:r>
              <a:rPr lang="es-ES_tradnl" sz="2400" dirty="0"/>
              <a:t>En estos temas se identificarán los conceptos de: grupos de celdas, rangos de celdas, selección de filas y columnas,  insertar o eliminar filas y columnas, y rellenar series de </a:t>
            </a:r>
            <a:r>
              <a:rPr lang="es-ES_tradnl" sz="2400" dirty="0" smtClean="0"/>
              <a:t>datos; </a:t>
            </a:r>
            <a:r>
              <a:rPr lang="es-ES_tradnl" sz="2400" dirty="0"/>
              <a:t>mismos que aplicaran en un ejemplo práctico, reafirmando el aprendizaje del alumno</a:t>
            </a:r>
            <a:r>
              <a:rPr lang="es-ES" sz="2400" dirty="0"/>
              <a:t>.</a:t>
            </a:r>
            <a:endParaRPr lang="es-MX" sz="2400" dirty="0"/>
          </a:p>
          <a:p>
            <a:pPr algn="just" defTabSz="1300163"/>
            <a:r>
              <a:rPr lang="es-ES" sz="2400" dirty="0"/>
              <a:t> </a:t>
            </a:r>
            <a:endParaRPr lang="es-MX" sz="2400" dirty="0"/>
          </a:p>
          <a:p>
            <a:pPr algn="just" defTabSz="1300163"/>
            <a:r>
              <a:rPr lang="es-MX" sz="2400" b="1" dirty="0" smtClean="0">
                <a:latin typeface="Helvetica" charset="0"/>
                <a:sym typeface="Helvetica" charset="0"/>
              </a:rPr>
              <a:t>Palabras Clave: </a:t>
            </a:r>
            <a:r>
              <a:rPr lang="es-ES_tradnl" sz="2400" dirty="0" smtClean="0"/>
              <a:t>Celdas</a:t>
            </a:r>
            <a:r>
              <a:rPr lang="es-ES_tradnl" sz="2400" dirty="0"/>
              <a:t>, Rangos, Selección de filas y columnas, Insertar o eliminar filas y columnas, Series de </a:t>
            </a:r>
            <a:r>
              <a:rPr lang="es-ES_tradnl" sz="2400" dirty="0" smtClean="0"/>
              <a:t>datos.</a:t>
            </a:r>
            <a:endParaRPr lang="es-MX" sz="2400" dirty="0"/>
          </a:p>
          <a:p>
            <a:pPr algn="just" defTabSz="1300163">
              <a:lnSpc>
                <a:spcPct val="90000"/>
              </a:lnSpc>
              <a:spcBef>
                <a:spcPts val="600"/>
              </a:spcBef>
            </a:pPr>
            <a:endParaRPr lang="es-MX" sz="2400" dirty="0"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25463" y="3221038"/>
            <a:ext cx="11704637" cy="1927225"/>
          </a:xfrm>
        </p:spPr>
        <p:txBody>
          <a:bodyPr lIns="126435" tIns="72248" rIns="126435" bIns="72248" anchor="t"/>
          <a:lstStyle/>
          <a:p>
            <a:pPr marL="0" indent="0" algn="ctr" defTabSz="1300163" eaLnBrk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r>
              <a:rPr lang="es-ES" sz="4100" i="1" dirty="0" smtClean="0">
                <a:latin typeface="Helvetica" charset="0"/>
                <a:sym typeface="Helvetica" charset="0"/>
              </a:rPr>
              <a:t>Hoja Electrónica</a:t>
            </a:r>
          </a:p>
          <a:p>
            <a:pPr marL="0" indent="0" defTabSz="1300163" eaLnBrk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endParaRPr lang="es-ES" dirty="0" smtClean="0"/>
          </a:p>
          <a:p>
            <a:pPr marL="0" indent="0" algn="ctr" defTabSz="1300163" eaLnBrk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r>
              <a:rPr lang="es-ES" dirty="0" smtClean="0"/>
              <a:t>2. Introducción y edición de datos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98488" y="1654175"/>
            <a:ext cx="11704637" cy="919163"/>
          </a:xfrm>
        </p:spPr>
        <p:txBody>
          <a:bodyPr lIns="126435" tIns="72248" rIns="126435" bIns="72248" anchor="t"/>
          <a:lstStyle/>
          <a:p>
            <a:pPr lvl="1" eaLnBrk="1"/>
            <a:r>
              <a:rPr lang="es-ES" sz="4100" smtClean="0">
                <a:latin typeface="Helvetica" charset="0"/>
                <a:sym typeface="Helvetica" charset="0"/>
              </a:rPr>
              <a:t>Temas:		</a:t>
            </a:r>
          </a:p>
          <a:p>
            <a:pPr lvl="2" indent="0" eaLnBrk="1">
              <a:lnSpc>
                <a:spcPts val="1100"/>
              </a:lnSpc>
            </a:pPr>
            <a:r>
              <a:rPr lang="es-ES" sz="3200" smtClean="0"/>
              <a:t>Selección de grupos de celdas.</a:t>
            </a:r>
            <a:endParaRPr lang="es-MX" sz="3200" smtClean="0"/>
          </a:p>
          <a:p>
            <a:pPr lvl="2" indent="0" eaLnBrk="1">
              <a:lnSpc>
                <a:spcPts val="1100"/>
              </a:lnSpc>
            </a:pPr>
            <a:r>
              <a:rPr lang="es-ES" sz="3200" smtClean="0"/>
              <a:t>Definición de rango de celdas </a:t>
            </a:r>
            <a:endParaRPr lang="es-MX" sz="3200" smtClean="0"/>
          </a:p>
          <a:p>
            <a:pPr lvl="2" indent="0" eaLnBrk="1">
              <a:lnSpc>
                <a:spcPts val="1100"/>
              </a:lnSpc>
            </a:pPr>
            <a:r>
              <a:rPr lang="es-ES" sz="3200" smtClean="0"/>
              <a:t>Como nombrar un rango.</a:t>
            </a:r>
            <a:endParaRPr lang="es-MX" sz="3200" smtClean="0"/>
          </a:p>
          <a:p>
            <a:pPr lvl="2" indent="0" eaLnBrk="1">
              <a:lnSpc>
                <a:spcPts val="1100"/>
              </a:lnSpc>
            </a:pPr>
            <a:r>
              <a:rPr lang="es-ES" sz="3200" smtClean="0"/>
              <a:t>Seleccionar una o varias filas.</a:t>
            </a:r>
            <a:endParaRPr lang="es-MX" sz="3200" smtClean="0"/>
          </a:p>
          <a:p>
            <a:pPr lvl="2" indent="0" eaLnBrk="1">
              <a:lnSpc>
                <a:spcPts val="1100"/>
              </a:lnSpc>
            </a:pPr>
            <a:r>
              <a:rPr lang="es-ES" sz="3200" smtClean="0"/>
              <a:t>Seleccionar una o varias columnas.</a:t>
            </a:r>
            <a:endParaRPr lang="es-MX" sz="3200" smtClean="0"/>
          </a:p>
          <a:p>
            <a:pPr lvl="2" indent="0" eaLnBrk="1">
              <a:lnSpc>
                <a:spcPts val="1100"/>
              </a:lnSpc>
            </a:pPr>
            <a:r>
              <a:rPr lang="es-ES" sz="3200" smtClean="0"/>
              <a:t>Insertar filas y columnas.</a:t>
            </a:r>
            <a:endParaRPr lang="es-MX" sz="3200" smtClean="0"/>
          </a:p>
          <a:p>
            <a:pPr lvl="2" indent="0" eaLnBrk="1">
              <a:lnSpc>
                <a:spcPts val="1100"/>
              </a:lnSpc>
            </a:pPr>
            <a:r>
              <a:rPr lang="es-ES" sz="3200" smtClean="0"/>
              <a:t>Eliminar filas y columnas.</a:t>
            </a:r>
            <a:endParaRPr lang="es-MX" sz="3200" smtClean="0"/>
          </a:p>
          <a:p>
            <a:pPr lvl="2" indent="0" eaLnBrk="1">
              <a:lnSpc>
                <a:spcPts val="1100"/>
              </a:lnSpc>
            </a:pPr>
            <a:r>
              <a:rPr lang="es-ES" sz="3200" smtClean="0"/>
              <a:t>Llenar y eliminar datos.</a:t>
            </a:r>
            <a:endParaRPr lang="es-MX" sz="3200" smtClean="0"/>
          </a:p>
          <a:p>
            <a:pPr lvl="2" indent="0" eaLnBrk="1">
              <a:lnSpc>
                <a:spcPts val="1100"/>
              </a:lnSpc>
            </a:pPr>
            <a:r>
              <a:rPr lang="es-ES" sz="3200" smtClean="0"/>
              <a:t>Rellenar una serie</a:t>
            </a:r>
            <a:r>
              <a:rPr lang="es-MX" sz="3200" smtClean="0"/>
              <a:t>.</a:t>
            </a:r>
            <a:r>
              <a:rPr lang="es-ES" sz="3600" i="1" smtClean="0">
                <a:latin typeface="Helvetica" charset="0"/>
                <a:sym typeface="Helvetica" charset="0"/>
              </a:rPr>
              <a:t> </a:t>
            </a:r>
            <a:endParaRPr lang="es-ES" sz="3600" b="1" i="1" smtClean="0">
              <a:latin typeface="Helvetica" charset="0"/>
              <a:sym typeface="Helvetica" charset="0"/>
            </a:endParaRPr>
          </a:p>
          <a:p>
            <a:pPr marL="0" indent="0" eaLnBrk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endParaRPr lang="es-E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3333750" y="2284413"/>
            <a:ext cx="8497888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MX" sz="4400" b="1"/>
              <a:t>Excel</a:t>
            </a:r>
            <a:endParaRPr lang="es-MX" sz="2500" b="1"/>
          </a:p>
          <a:p>
            <a:pPr algn="just"/>
            <a:endParaRPr lang="es-ES" sz="2500"/>
          </a:p>
          <a:p>
            <a:pPr algn="just"/>
            <a:r>
              <a:rPr lang="es-ES" sz="2500"/>
              <a:t>Es un software, o lo que es lo mismo un programa informático, que sirve para realizar cálculos numéricos o matemáticos. Es una hoja de cálculo para el registro de números, datos y texto. Si bien sus utilidades y funciones son muy amplias, ya que con Excel puedes realizar desde una simple suma, hasta resolver integrales, pasando por crear gráficos, ordenar y agregar información no numérica, resolver programas matemáticos, etc.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3273425" y="196850"/>
            <a:ext cx="864076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4400" b="1"/>
              <a:t>Hoja electrónica</a:t>
            </a:r>
            <a:endParaRPr lang="es-ES" sz="4400" b="1"/>
          </a:p>
          <a:p>
            <a:pPr algn="just"/>
            <a:endParaRPr lang="es-ES" sz="3000"/>
          </a:p>
          <a:p>
            <a:pPr algn="just"/>
            <a:endParaRPr lang="es-MX" sz="3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/>
          <p:cNvSpPr txBox="1">
            <a:spLocks noChangeArrowheads="1"/>
          </p:cNvSpPr>
          <p:nvPr/>
        </p:nvSpPr>
        <p:spPr bwMode="auto">
          <a:xfrm>
            <a:off x="3273425" y="196850"/>
            <a:ext cx="864076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4400" b="1"/>
              <a:t>Hoja electrónica</a:t>
            </a:r>
            <a:endParaRPr lang="es-ES" sz="4400" b="1"/>
          </a:p>
          <a:p>
            <a:pPr algn="just"/>
            <a:endParaRPr lang="es-ES" sz="3000"/>
          </a:p>
          <a:p>
            <a:pPr algn="just"/>
            <a:endParaRPr lang="es-MX" sz="3000"/>
          </a:p>
        </p:txBody>
      </p:sp>
      <p:sp>
        <p:nvSpPr>
          <p:cNvPr id="8195" name="3 Rectángulo"/>
          <p:cNvSpPr>
            <a:spLocks noChangeArrowheads="1"/>
          </p:cNvSpPr>
          <p:nvPr/>
        </p:nvSpPr>
        <p:spPr bwMode="auto">
          <a:xfrm>
            <a:off x="2914650" y="1350963"/>
            <a:ext cx="95043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/>
              <a:t>SELECCIÓN Y AGRUPACION DE CELDAS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914650" y="2012950"/>
            <a:ext cx="5921375" cy="6986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2800" dirty="0">
                <a:solidFill>
                  <a:schemeClr val="tx1">
                    <a:lumMod val="85000"/>
                  </a:schemeClr>
                </a:solidFill>
              </a:rPr>
              <a:t>Se le denomina rango de celdas al conjunto de celdas contiguas que se seleccionan para realizar una misma operación. Los rangos de celdas pueden tener forma o abarcar espacios rectangulares,  para determinadas operaciones es necesario tener seleccionadas mas de una celda.</a:t>
            </a:r>
          </a:p>
          <a:p>
            <a:pPr algn="just">
              <a:defRPr/>
            </a:pPr>
            <a:r>
              <a:rPr lang="es-MX" sz="2800" dirty="0">
                <a:solidFill>
                  <a:schemeClr val="tx1">
                    <a:lumMod val="85000"/>
                  </a:schemeClr>
                </a:solidFill>
              </a:rPr>
              <a:t>Para seleccionar un conjunto de celdas, clic primera celda del rango y mantener pulsada la tecla  (ctrl.) mientras se seleccionan las celdas deseadas. Si son adyacentes mantener presionado la tecla hasta la ultima. </a:t>
            </a:r>
          </a:p>
        </p:txBody>
      </p:sp>
      <p:pic>
        <p:nvPicPr>
          <p:cNvPr id="6" name="Picture 2" descr="C:\Users\PATY\Pictures\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27"/>
          <a:stretch/>
        </p:blipFill>
        <p:spPr bwMode="auto">
          <a:xfrm>
            <a:off x="9543990" y="1964162"/>
            <a:ext cx="1998970" cy="7233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3273425" y="196850"/>
            <a:ext cx="864076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4400" b="1"/>
              <a:t>Hoja electrónica</a:t>
            </a:r>
            <a:endParaRPr lang="es-ES" sz="4400" b="1"/>
          </a:p>
          <a:p>
            <a:pPr algn="just"/>
            <a:endParaRPr lang="es-ES" sz="3000"/>
          </a:p>
          <a:p>
            <a:pPr algn="just"/>
            <a:endParaRPr lang="es-MX" sz="300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954338" y="1362075"/>
            <a:ext cx="9596437" cy="1427163"/>
          </a:xfrm>
        </p:spPr>
        <p:txBody>
          <a:bodyPr>
            <a:normAutofit fontScale="90000"/>
          </a:bodyPr>
          <a:lstStyle/>
          <a:p>
            <a:pPr algn="l" eaLnBrk="1"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Nombrar un rango.- </a:t>
            </a:r>
            <a:r>
              <a:rPr lang="es-MX" sz="2800" dirty="0" smtClean="0"/>
              <a:t>Una referencia identifica una celda o un rango de celdas en una hoja de cálculo e indica a Microsoft Excel en qué celdas debe buscar los valores o los datos que desea utilizar en una fórmula.</a:t>
            </a:r>
            <a:endParaRPr lang="es-MX" sz="2800" dirty="0">
              <a:solidFill>
                <a:schemeClr val="tx2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849563" y="3436938"/>
            <a:ext cx="8548687" cy="5688012"/>
          </a:xfrm>
          <a:prstGeom prst="rect">
            <a:avLst/>
          </a:prstGeom>
        </p:spPr>
        <p:txBody>
          <a:bodyPr>
            <a:normAutofit/>
          </a:bodyPr>
          <a:lstStyle>
            <a:lvl1pPr marL="54864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sz="25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Seleccionar el rango y escribir el nombre  en la barra de nombres, dar enter.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913" y="4445000"/>
            <a:ext cx="2928937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790825" y="6391275"/>
            <a:ext cx="9256713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864" algn="just" hangingPunct="1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s-MX" sz="2500" dirty="0">
                <a:latin typeface="+mj-lt"/>
                <a:ea typeface="+mj-ea"/>
                <a:cs typeface="+mj-cs"/>
              </a:rPr>
              <a:t>Para encontrar un rango clic en F5 y aparecerá la lista de rangos creados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1663" y="7396163"/>
            <a:ext cx="23574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3273425" y="196850"/>
            <a:ext cx="864076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4400" b="1"/>
              <a:t>Hoja electrónica</a:t>
            </a:r>
            <a:endParaRPr lang="es-ES" sz="4400" b="1"/>
          </a:p>
          <a:p>
            <a:pPr algn="just"/>
            <a:endParaRPr lang="es-ES" sz="3000"/>
          </a:p>
          <a:p>
            <a:pPr algn="just"/>
            <a:endParaRPr lang="es-MX" sz="3000"/>
          </a:p>
        </p:txBody>
      </p:sp>
      <p:sp>
        <p:nvSpPr>
          <p:cNvPr id="5" name="4 Rectángulo"/>
          <p:cNvSpPr/>
          <p:nvPr/>
        </p:nvSpPr>
        <p:spPr>
          <a:xfrm>
            <a:off x="6027738" y="3098800"/>
            <a:ext cx="2057400" cy="1120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MX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s-MX" sz="16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Para seleccionar una fila, seleccionar las celdas a partir de los números </a:t>
            </a:r>
          </a:p>
          <a:p>
            <a:pPr>
              <a:defRPr/>
            </a:pPr>
            <a:endParaRPr lang="es-MX" dirty="0"/>
          </a:p>
        </p:txBody>
      </p:sp>
      <p:sp>
        <p:nvSpPr>
          <p:cNvPr id="10244" name="1 Título"/>
          <p:cNvSpPr>
            <a:spLocks noGrp="1"/>
          </p:cNvSpPr>
          <p:nvPr>
            <p:ph type="title"/>
          </p:nvPr>
        </p:nvSpPr>
        <p:spPr>
          <a:xfrm>
            <a:off x="3240088" y="3162300"/>
            <a:ext cx="2314575" cy="995363"/>
          </a:xfrm>
        </p:spPr>
        <p:txBody>
          <a:bodyPr/>
          <a:lstStyle/>
          <a:p>
            <a:pPr eaLnBrk="1"/>
            <a:r>
              <a:rPr lang="es-MX" sz="2000" smtClean="0">
                <a:solidFill>
                  <a:schemeClr val="tx2"/>
                </a:solidFill>
                <a:latin typeface="Andalus" pitchFamily="2" charset="-78"/>
                <a:cs typeface="Andalus" pitchFamily="2" charset="-78"/>
              </a:rPr>
              <a:t>Seleccionar una o varias filas</a:t>
            </a:r>
          </a:p>
        </p:txBody>
      </p:sp>
      <p:sp>
        <p:nvSpPr>
          <p:cNvPr id="10245" name="2 Marcador de contenido"/>
          <p:cNvSpPr txBox="1">
            <a:spLocks/>
          </p:cNvSpPr>
          <p:nvPr/>
        </p:nvSpPr>
        <p:spPr bwMode="auto">
          <a:xfrm>
            <a:off x="3484563" y="7131050"/>
            <a:ext cx="746760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" algn="l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s-MX" sz="1800">
              <a:solidFill>
                <a:srgbClr val="898989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3738" y="3243263"/>
            <a:ext cx="25241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206750" y="4467225"/>
            <a:ext cx="22002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000" dirty="0">
                <a:solidFill>
                  <a:schemeClr val="tx1">
                    <a:lumMod val="85000"/>
                  </a:schemeClr>
                </a:solidFill>
                <a:latin typeface="Andalus" pitchFamily="18" charset="-78"/>
                <a:cs typeface="Andalus" pitchFamily="18" charset="-78"/>
              </a:rPr>
              <a:t>Seleccionar una o varias columnas</a:t>
            </a:r>
          </a:p>
        </p:txBody>
      </p:sp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3688" y="4562475"/>
            <a:ext cx="2286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6027738" y="4540250"/>
            <a:ext cx="2724150" cy="86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MX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s-MX" sz="1600" dirty="0">
                <a:latin typeface="Andalus" pitchFamily="18" charset="-78"/>
                <a:cs typeface="Andalus" pitchFamily="18" charset="-78"/>
              </a:rPr>
              <a:t>Para seleccionar las columnas, seleccionar la celda a partir de las letras.</a:t>
            </a:r>
          </a:p>
          <a:p>
            <a:pPr>
              <a:defRPr/>
            </a:pP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3416300" y="5967413"/>
            <a:ext cx="17811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400" dirty="0">
                <a:solidFill>
                  <a:schemeClr val="tx1">
                    <a:lumMod val="85000"/>
                  </a:schemeClr>
                </a:solidFill>
                <a:latin typeface="Andalus" pitchFamily="18" charset="-78"/>
                <a:cs typeface="Andalus" pitchFamily="18" charset="-78"/>
              </a:rPr>
              <a:t>Eliminar filas y columnas</a:t>
            </a:r>
          </a:p>
        </p:txBody>
      </p:sp>
      <p:pic>
        <p:nvPicPr>
          <p:cNvPr id="1025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59988" y="5538788"/>
            <a:ext cx="17859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2" name="13 Grupo"/>
          <p:cNvGrpSpPr>
            <a:grpSpLocks/>
          </p:cNvGrpSpPr>
          <p:nvPr/>
        </p:nvGrpSpPr>
        <p:grpSpPr bwMode="auto">
          <a:xfrm>
            <a:off x="5654675" y="5680075"/>
            <a:ext cx="4349750" cy="1219200"/>
            <a:chOff x="2627784" y="2912628"/>
            <a:chExt cx="4349743" cy="1219808"/>
          </a:xfrm>
        </p:grpSpPr>
        <p:sp>
          <p:nvSpPr>
            <p:cNvPr id="15" name="14 Rectángulo"/>
            <p:cNvSpPr/>
            <p:nvPr/>
          </p:nvSpPr>
          <p:spPr>
            <a:xfrm>
              <a:off x="2726209" y="2912628"/>
              <a:ext cx="4078281" cy="12198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10262" name="2 Marcador de contenido"/>
            <p:cNvSpPr txBox="1">
              <a:spLocks/>
            </p:cNvSpPr>
            <p:nvPr/>
          </p:nvSpPr>
          <p:spPr bwMode="auto">
            <a:xfrm>
              <a:off x="2627784" y="2971413"/>
              <a:ext cx="4176464" cy="45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975" algn="l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MX" sz="1800">
                  <a:solidFill>
                    <a:srgbClr val="898989"/>
                  </a:solidFill>
                  <a:latin typeface="Andalus" pitchFamily="2" charset="-78"/>
                  <a:cs typeface="Andalus" pitchFamily="2" charset="-78"/>
                </a:rPr>
                <a:t>Menú inicio / Herramientas celdas.</a:t>
              </a:r>
            </a:p>
          </p:txBody>
        </p:sp>
        <p:sp>
          <p:nvSpPr>
            <p:cNvPr id="10263" name="16 CuadroTexto"/>
            <p:cNvSpPr txBox="1">
              <a:spLocks noChangeArrowheads="1"/>
            </p:cNvSpPr>
            <p:nvPr/>
          </p:nvSpPr>
          <p:spPr bwMode="auto">
            <a:xfrm>
              <a:off x="2726007" y="3301438"/>
              <a:ext cx="425152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600">
                  <a:latin typeface="Andalus" pitchFamily="2" charset="-78"/>
                  <a:cs typeface="Andalus" pitchFamily="2" charset="-78"/>
                </a:rPr>
                <a:t>También pulsando la tecla CTRL. Y el signo (+) para insertar  o (-) para eliminar según sea el caso .</a:t>
              </a:r>
            </a:p>
          </p:txBody>
        </p:sp>
      </p:grpSp>
      <p:sp>
        <p:nvSpPr>
          <p:cNvPr id="18" name="17 Flecha a la derecha con muesca"/>
          <p:cNvSpPr/>
          <p:nvPr/>
        </p:nvSpPr>
        <p:spPr>
          <a:xfrm>
            <a:off x="5407025" y="3659188"/>
            <a:ext cx="346075" cy="250825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MX"/>
          </a:p>
        </p:txBody>
      </p:sp>
      <p:sp>
        <p:nvSpPr>
          <p:cNvPr id="19" name="18 Flecha a la derecha con muesca"/>
          <p:cNvSpPr/>
          <p:nvPr/>
        </p:nvSpPr>
        <p:spPr>
          <a:xfrm>
            <a:off x="5233988" y="6070600"/>
            <a:ext cx="346075" cy="250825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MX"/>
          </a:p>
        </p:txBody>
      </p:sp>
      <p:sp>
        <p:nvSpPr>
          <p:cNvPr id="20" name="19 Flecha a la derecha con muesca"/>
          <p:cNvSpPr/>
          <p:nvPr/>
        </p:nvSpPr>
        <p:spPr>
          <a:xfrm>
            <a:off x="5438775" y="4814888"/>
            <a:ext cx="346075" cy="249237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3416300" y="7564438"/>
            <a:ext cx="15906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400" dirty="0">
                <a:solidFill>
                  <a:schemeClr val="tx1">
                    <a:lumMod val="85000"/>
                  </a:schemeClr>
                </a:solidFill>
                <a:latin typeface="Andalus" pitchFamily="18" charset="-78"/>
                <a:cs typeface="Andalus" pitchFamily="18" charset="-78"/>
              </a:rPr>
              <a:t>Llenar y eliminar datos</a:t>
            </a:r>
          </a:p>
        </p:txBody>
      </p:sp>
      <p:sp>
        <p:nvSpPr>
          <p:cNvPr id="22" name="21 Flecha a la derecha con muesca"/>
          <p:cNvSpPr/>
          <p:nvPr/>
        </p:nvSpPr>
        <p:spPr>
          <a:xfrm>
            <a:off x="5040313" y="7858125"/>
            <a:ext cx="346075" cy="250825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MX"/>
          </a:p>
        </p:txBody>
      </p:sp>
      <p:sp>
        <p:nvSpPr>
          <p:cNvPr id="23" name="22 Rectángulo"/>
          <p:cNvSpPr/>
          <p:nvPr/>
        </p:nvSpPr>
        <p:spPr>
          <a:xfrm>
            <a:off x="5529263" y="7353300"/>
            <a:ext cx="4046537" cy="1511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16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defRPr/>
            </a:pPr>
            <a:r>
              <a:rPr lang="es-MX" sz="1600" dirty="0">
                <a:latin typeface="Andalus" pitchFamily="18" charset="-78"/>
                <a:cs typeface="Andalus" pitchFamily="18" charset="-78"/>
              </a:rPr>
              <a:t>Se puede utilizar el comando rellenar datos o bien configurar Excel para que complete automáticamente.</a:t>
            </a:r>
          </a:p>
          <a:p>
            <a:pPr>
              <a:defRPr/>
            </a:pPr>
            <a:r>
              <a:rPr lang="es-MX" sz="1600" dirty="0">
                <a:latin typeface="Andalus" pitchFamily="18" charset="-78"/>
                <a:cs typeface="Andalus" pitchFamily="18" charset="-78"/>
              </a:rPr>
              <a:t> Para ingresar datos enter y para borrar retroceder.</a:t>
            </a:r>
          </a:p>
          <a:p>
            <a:pPr>
              <a:defRPr/>
            </a:pPr>
            <a:endParaRPr lang="es-MX" dirty="0"/>
          </a:p>
        </p:txBody>
      </p:sp>
      <p:pic>
        <p:nvPicPr>
          <p:cNvPr id="1025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31388" y="7634288"/>
            <a:ext cx="21431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0" name="1 Rectángulo"/>
          <p:cNvSpPr>
            <a:spLocks noChangeArrowheads="1"/>
          </p:cNvSpPr>
          <p:nvPr/>
        </p:nvSpPr>
        <p:spPr bwMode="auto">
          <a:xfrm>
            <a:off x="2776538" y="1320800"/>
            <a:ext cx="9918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000"/>
              <a:t>En una hoja de cálculo, puede seleccionar celdas, rangos, filas o columnas  para, por ejemplo, aplicar formato a los datos de una selección o para insertar otras celdas, filas o columnas. También puede seleccionar todo o parte del contenido de una celda y activar el modo de edición para modificar esos datos o eliminarlos.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3273425" y="196850"/>
            <a:ext cx="864076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4400" b="1"/>
              <a:t>Hoja electrónica</a:t>
            </a:r>
            <a:endParaRPr lang="es-ES" sz="4400" b="1"/>
          </a:p>
          <a:p>
            <a:pPr algn="just"/>
            <a:endParaRPr lang="es-ES" sz="3000"/>
          </a:p>
          <a:p>
            <a:pPr algn="just"/>
            <a:endParaRPr lang="es-MX" sz="3000"/>
          </a:p>
        </p:txBody>
      </p:sp>
      <p:sp>
        <p:nvSpPr>
          <p:cNvPr id="11267" name="2 Marcador de contenido"/>
          <p:cNvSpPr txBox="1">
            <a:spLocks/>
          </p:cNvSpPr>
          <p:nvPr/>
        </p:nvSpPr>
        <p:spPr bwMode="auto">
          <a:xfrm>
            <a:off x="3265488" y="4540250"/>
            <a:ext cx="914082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" algn="just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s-MX" sz="2000">
                <a:solidFill>
                  <a:schemeClr val="tx1"/>
                </a:solidFill>
              </a:rPr>
              <a:t>Series, lineales geométricas cronologías, se establece el incremento y el limite.</a:t>
            </a:r>
          </a:p>
          <a:p>
            <a:pPr marL="53975" algn="l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s-MX" sz="2000">
                <a:solidFill>
                  <a:schemeClr val="tx1"/>
                </a:solidFill>
              </a:rPr>
              <a:t>Menú inicio/  icono modificar/ la opción rellenar.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3050" y="5754688"/>
            <a:ext cx="12573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angular"/>
          <p:cNvCxnSpPr/>
          <p:nvPr/>
        </p:nvCxnSpPr>
        <p:spPr>
          <a:xfrm>
            <a:off x="5837238" y="5826125"/>
            <a:ext cx="714375" cy="3571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050" y="6040438"/>
            <a:ext cx="15779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8 CuadroTexto"/>
          <p:cNvSpPr txBox="1">
            <a:spLocks noChangeArrowheads="1"/>
          </p:cNvSpPr>
          <p:nvPr/>
        </p:nvSpPr>
        <p:spPr bwMode="auto">
          <a:xfrm>
            <a:off x="3265488" y="5754688"/>
            <a:ext cx="25717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600" dirty="0"/>
              <a:t>Seleccionar la opción  series a continuación deberemos elegir  la columna o fila donde se aplicara la serie, e ingresar el incremento y su limite 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4713" y="7541096"/>
            <a:ext cx="25130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43938" y="7224713"/>
            <a:ext cx="3000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11 CuadroTexto"/>
          <p:cNvSpPr txBox="1">
            <a:spLocks noChangeArrowheads="1"/>
          </p:cNvSpPr>
          <p:nvPr/>
        </p:nvSpPr>
        <p:spPr bwMode="auto">
          <a:xfrm>
            <a:off x="8639175" y="6069013"/>
            <a:ext cx="2928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800"/>
              <a:t>El usuario pone el primer valor a partir de él, el incremento.</a:t>
            </a:r>
          </a:p>
        </p:txBody>
      </p:sp>
      <p:sp>
        <p:nvSpPr>
          <p:cNvPr id="11275" name="12 Rectángulo"/>
          <p:cNvSpPr>
            <a:spLocks noChangeArrowheads="1"/>
          </p:cNvSpPr>
          <p:nvPr/>
        </p:nvSpPr>
        <p:spPr bwMode="auto">
          <a:xfrm>
            <a:off x="6194425" y="3944938"/>
            <a:ext cx="244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>Rellenar una serie</a:t>
            </a:r>
            <a:endParaRPr lang="es-MX">
              <a:solidFill>
                <a:schemeClr val="tx1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276" name="1 Rectángulo"/>
          <p:cNvSpPr>
            <a:spLocks noChangeArrowheads="1"/>
          </p:cNvSpPr>
          <p:nvPr/>
        </p:nvSpPr>
        <p:spPr bwMode="auto">
          <a:xfrm>
            <a:off x="3251200" y="1876425"/>
            <a:ext cx="91551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000"/>
              <a:t>Una serie de relleno personalizada es un conjunto de datos que se utiliza para rellenar una columna siguiendo una pauta que se repite; por ejemplo, Norte, Sur, Este, Oeste. Podrá crear una serie de relleno partir de elementos existentes listados en una hoja de cálculo, o bien crear la lista desde cero.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Helvetica Light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622</Words>
  <Application>Microsoft Office PowerPoint</Application>
  <PresentationFormat>Personalizado</PresentationFormat>
  <Paragraphs>72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Nombrar un rango.- Una referencia identifica una celda o un rango de celdas en una hoja de cálculo e indica a Microsoft Excel en qué celdas debe buscar los valores o los datos que desea utilizar en una fórmula.</vt:lpstr>
      <vt:lpstr>Seleccionar una o varias filas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YAZMIN</dc:creator>
  <cp:lastModifiedBy>MARIA ISABEL PEREZ AGUILAR</cp:lastModifiedBy>
  <cp:revision>24</cp:revision>
  <dcterms:modified xsi:type="dcterms:W3CDTF">2013-10-29T14:27:14Z</dcterms:modified>
</cp:coreProperties>
</file>