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C4A3-BBE0-4927-A1B9-7A7697BD7594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9A4D-1A00-495A-BD42-7461B1233E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153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C4A3-BBE0-4927-A1B9-7A7697BD7594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9A4D-1A00-495A-BD42-7461B1233E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132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C4A3-BBE0-4927-A1B9-7A7697BD7594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9A4D-1A00-495A-BD42-7461B1233E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3106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C4A3-BBE0-4927-A1B9-7A7697BD7594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9A4D-1A00-495A-BD42-7461B1233E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353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C4A3-BBE0-4927-A1B9-7A7697BD7594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9A4D-1A00-495A-BD42-7461B1233E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371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C4A3-BBE0-4927-A1B9-7A7697BD7594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9A4D-1A00-495A-BD42-7461B1233E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9954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C4A3-BBE0-4927-A1B9-7A7697BD7594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9A4D-1A00-495A-BD42-7461B1233E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467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C4A3-BBE0-4927-A1B9-7A7697BD7594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9A4D-1A00-495A-BD42-7461B1233E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617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C4A3-BBE0-4927-A1B9-7A7697BD7594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9A4D-1A00-495A-BD42-7461B1233E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020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C4A3-BBE0-4927-A1B9-7A7697BD7594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9A4D-1A00-495A-BD42-7461B1233E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797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C4A3-BBE0-4927-A1B9-7A7697BD7594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9A4D-1A00-495A-BD42-7461B1233E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567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C4A3-BBE0-4927-A1B9-7A7697BD7594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69A4D-1A00-495A-BD42-7461B1233E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859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Derecho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Be </a:t>
            </a:r>
            <a:r>
              <a:rPr lang="es-ES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going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L.E.L.I. Paulina Trujillo Castillo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87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6275" y="3733438"/>
            <a:ext cx="7772400" cy="1362075"/>
          </a:xfrm>
        </p:spPr>
        <p:txBody>
          <a:bodyPr/>
          <a:lstStyle/>
          <a:p>
            <a:r>
              <a:rPr lang="es-MX" b="0" cap="none" dirty="0" err="1" smtClean="0"/>
              <a:t>For</a:t>
            </a:r>
            <a:r>
              <a:rPr lang="es-MX" b="0" cap="none" dirty="0" smtClean="0"/>
              <a:t> </a:t>
            </a:r>
            <a:r>
              <a:rPr lang="es-MX" b="0" cap="none" dirty="0" err="1" smtClean="0"/>
              <a:t>example</a:t>
            </a:r>
            <a:r>
              <a:rPr lang="es-MX" b="0" cap="none" dirty="0" smtClean="0"/>
              <a:t>:</a:t>
            </a:r>
            <a:endParaRPr lang="es-MX" b="0" cap="none" dirty="0"/>
          </a:p>
        </p:txBody>
      </p:sp>
      <p:sp>
        <p:nvSpPr>
          <p:cNvPr id="4" name="3 Rectángulo"/>
          <p:cNvSpPr/>
          <p:nvPr/>
        </p:nvSpPr>
        <p:spPr>
          <a:xfrm>
            <a:off x="694922" y="1700808"/>
            <a:ext cx="77541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Am + </a:t>
            </a:r>
            <a:r>
              <a:rPr lang="es-ES" sz="40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subject</a:t>
            </a:r>
            <a:r>
              <a:rPr lang="es-ES" sz="4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+ </a:t>
            </a:r>
            <a:r>
              <a:rPr lang="es-ES" sz="40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going</a:t>
            </a:r>
            <a:r>
              <a:rPr lang="es-ES" sz="4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s-ES" sz="40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to</a:t>
            </a:r>
            <a:r>
              <a:rPr lang="es-ES" sz="4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+ </a:t>
            </a:r>
            <a:r>
              <a:rPr lang="es-ES" sz="40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infinitive</a:t>
            </a:r>
            <a:endParaRPr lang="es-ES" sz="4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3399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69481" y="2289066"/>
            <a:ext cx="5389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</a:t>
            </a:r>
            <a:r>
              <a:rPr lang="es-ES" sz="40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</a:t>
            </a:r>
            <a:endParaRPr lang="es-ES" sz="4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3399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83568" y="2852936"/>
            <a:ext cx="9499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</a:t>
            </a:r>
            <a:r>
              <a:rPr lang="es-ES" sz="4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re</a:t>
            </a:r>
            <a:endParaRPr lang="es-ES" sz="4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3399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63960" y="70108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err="1" smtClean="0"/>
              <a:t>Interrogative</a:t>
            </a:r>
            <a:r>
              <a:rPr lang="es-MX" dirty="0" smtClean="0"/>
              <a:t> </a:t>
            </a:r>
            <a:r>
              <a:rPr lang="es-MX" dirty="0" err="1" smtClean="0"/>
              <a:t>form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293858" y="4581128"/>
            <a:ext cx="83170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Are </a:t>
            </a:r>
            <a:r>
              <a:rPr lang="es-E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they</a:t>
            </a:r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going</a:t>
            </a:r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to</a:t>
            </a:r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come?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778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s-MX" sz="2800" dirty="0" smtClean="0">
                <a:latin typeface="Arial" pitchFamily="34" charset="0"/>
                <a:cs typeface="Arial" pitchFamily="34" charset="0"/>
              </a:rPr>
              <a:t>FUTURE TIME EXPRESSIONS  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66275" y="1412776"/>
            <a:ext cx="7772400" cy="36827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0" cap="none" dirty="0" err="1" smtClean="0"/>
              <a:t>Tomorrow</a:t>
            </a:r>
            <a:endParaRPr lang="es-MX" b="0" cap="none" dirty="0" smtClean="0"/>
          </a:p>
          <a:p>
            <a:r>
              <a:rPr lang="es-MX" b="0" cap="none" dirty="0" err="1" smtClean="0"/>
              <a:t>Soon</a:t>
            </a:r>
            <a:endParaRPr lang="es-MX" b="0" cap="none" dirty="0" smtClean="0"/>
          </a:p>
          <a:p>
            <a:r>
              <a:rPr lang="es-MX" b="0" cap="none" dirty="0" err="1" smtClean="0"/>
              <a:t>Next</a:t>
            </a:r>
            <a:endParaRPr lang="es-MX" b="0" cap="none" dirty="0" smtClean="0"/>
          </a:p>
          <a:p>
            <a:r>
              <a:rPr lang="es-MX" b="0" cap="none" dirty="0" err="1" smtClean="0"/>
              <a:t>The</a:t>
            </a:r>
            <a:r>
              <a:rPr lang="es-MX" b="0" cap="none" dirty="0" smtClean="0"/>
              <a:t> </a:t>
            </a:r>
            <a:r>
              <a:rPr lang="es-MX" b="0" cap="none" dirty="0" err="1" smtClean="0"/>
              <a:t>day</a:t>
            </a:r>
            <a:r>
              <a:rPr lang="es-MX" b="0" cap="none" dirty="0" smtClean="0"/>
              <a:t> </a:t>
            </a:r>
            <a:r>
              <a:rPr lang="es-MX" b="0" cap="none" dirty="0" err="1" smtClean="0"/>
              <a:t>after</a:t>
            </a:r>
            <a:r>
              <a:rPr lang="es-MX" b="0" cap="none" dirty="0" smtClean="0"/>
              <a:t> </a:t>
            </a:r>
            <a:r>
              <a:rPr lang="es-MX" b="0" cap="none" dirty="0" err="1" smtClean="0"/>
              <a:t>tomorrow</a:t>
            </a:r>
            <a:endParaRPr lang="es-MX" b="0" cap="none" dirty="0"/>
          </a:p>
        </p:txBody>
      </p:sp>
    </p:spTree>
    <p:extLst>
      <p:ext uri="{BB962C8B-B14F-4D97-AF65-F5344CB8AC3E}">
        <p14:creationId xmlns:p14="http://schemas.microsoft.com/office/powerpoint/2010/main" val="413694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1362075"/>
          </a:xfrm>
        </p:spPr>
        <p:txBody>
          <a:bodyPr/>
          <a:lstStyle/>
          <a:p>
            <a:r>
              <a:rPr lang="es-MX" dirty="0" smtClean="0"/>
              <a:t>Note: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1424757"/>
            <a:ext cx="7772400" cy="150018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am going to do something = I have already decided to do it. Examples:</a:t>
            </a:r>
          </a:p>
          <a:p>
            <a:endParaRPr lang="es-MX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0002053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4786313"/>
            <a:ext cx="10477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Llamada rectangular redondeada"/>
          <p:cNvSpPr/>
          <p:nvPr/>
        </p:nvSpPr>
        <p:spPr>
          <a:xfrm>
            <a:off x="857224" y="3214686"/>
            <a:ext cx="3286148" cy="1143008"/>
          </a:xfrm>
          <a:prstGeom prst="wedgeRoundRectCallout">
            <a:avLst>
              <a:gd name="adj1" fmla="val 52938"/>
              <a:gd name="adj2" fmla="val 127616"/>
              <a:gd name="adj3" fmla="val 1666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 err="1">
                <a:solidFill>
                  <a:schemeClr val="tx1"/>
                </a:solidFill>
                <a:latin typeface="Britannic Bold" pitchFamily="34" charset="0"/>
              </a:rPr>
              <a:t>There’s</a:t>
            </a:r>
            <a:r>
              <a:rPr lang="es-MX" dirty="0">
                <a:solidFill>
                  <a:schemeClr val="tx1"/>
                </a:solidFill>
                <a:latin typeface="Britannic Bold" pitchFamily="34" charset="0"/>
              </a:rPr>
              <a:t> a film </a:t>
            </a:r>
            <a:r>
              <a:rPr lang="es-MX" dirty="0" err="1">
                <a:solidFill>
                  <a:schemeClr val="tx1"/>
                </a:solidFill>
                <a:latin typeface="Britannic Bold" pitchFamily="34" charset="0"/>
              </a:rPr>
              <a:t>on</a:t>
            </a:r>
            <a:r>
              <a:rPr lang="es-MX" dirty="0">
                <a:solidFill>
                  <a:schemeClr val="tx1"/>
                </a:solidFill>
                <a:latin typeface="Britannic Bold" pitchFamily="34" charset="0"/>
              </a:rPr>
              <a:t> TV </a:t>
            </a:r>
            <a:r>
              <a:rPr lang="es-MX" dirty="0" err="1">
                <a:solidFill>
                  <a:schemeClr val="tx1"/>
                </a:solidFill>
                <a:latin typeface="Britannic Bold" pitchFamily="34" charset="0"/>
              </a:rPr>
              <a:t>tonight</a:t>
            </a:r>
            <a:r>
              <a:rPr lang="es-MX" dirty="0">
                <a:solidFill>
                  <a:schemeClr val="tx1"/>
                </a:solidFill>
                <a:latin typeface="Britannic Bold" pitchFamily="34" charset="0"/>
              </a:rPr>
              <a:t>. </a:t>
            </a:r>
            <a:r>
              <a:rPr lang="es-MX" u="sng" dirty="0">
                <a:solidFill>
                  <a:schemeClr val="tx1"/>
                </a:solidFill>
                <a:latin typeface="Britannic Bold" pitchFamily="34" charset="0"/>
              </a:rPr>
              <a:t>Are </a:t>
            </a:r>
            <a:r>
              <a:rPr lang="es-MX" u="sng" dirty="0" err="1">
                <a:solidFill>
                  <a:schemeClr val="tx1"/>
                </a:solidFill>
                <a:latin typeface="Britannic Bold" pitchFamily="34" charset="0"/>
              </a:rPr>
              <a:t>you</a:t>
            </a:r>
            <a:r>
              <a:rPr lang="es-MX" u="sng" dirty="0">
                <a:solidFill>
                  <a:schemeClr val="tx1"/>
                </a:solidFill>
                <a:latin typeface="Britannic Bold" pitchFamily="34" charset="0"/>
              </a:rPr>
              <a:t> </a:t>
            </a:r>
            <a:r>
              <a:rPr lang="es-MX" u="sng" dirty="0" err="1">
                <a:solidFill>
                  <a:schemeClr val="tx1"/>
                </a:solidFill>
                <a:latin typeface="Britannic Bold" pitchFamily="34" charset="0"/>
              </a:rPr>
              <a:t>going</a:t>
            </a:r>
            <a:r>
              <a:rPr lang="es-MX" u="sng" dirty="0">
                <a:solidFill>
                  <a:schemeClr val="tx1"/>
                </a:solidFill>
                <a:latin typeface="Britannic Bold" pitchFamily="34" charset="0"/>
              </a:rPr>
              <a:t> </a:t>
            </a:r>
            <a:r>
              <a:rPr lang="es-MX" u="sng" dirty="0" err="1">
                <a:solidFill>
                  <a:schemeClr val="tx1"/>
                </a:solidFill>
                <a:latin typeface="Britannic Bold" pitchFamily="34" charset="0"/>
              </a:rPr>
              <a:t>to</a:t>
            </a:r>
            <a:r>
              <a:rPr lang="es-MX" u="sng" dirty="0">
                <a:solidFill>
                  <a:schemeClr val="tx1"/>
                </a:solidFill>
                <a:latin typeface="Britannic Bold" pitchFamily="34" charset="0"/>
              </a:rPr>
              <a:t> </a:t>
            </a:r>
            <a:r>
              <a:rPr lang="es-MX" dirty="0" err="1">
                <a:solidFill>
                  <a:schemeClr val="tx1"/>
                </a:solidFill>
                <a:latin typeface="Britannic Bold" pitchFamily="34" charset="0"/>
              </a:rPr>
              <a:t>watch</a:t>
            </a:r>
            <a:r>
              <a:rPr lang="es-MX" dirty="0">
                <a:solidFill>
                  <a:schemeClr val="tx1"/>
                </a:solidFill>
                <a:latin typeface="Britannic Bold" pitchFamily="34" charset="0"/>
              </a:rPr>
              <a:t> </a:t>
            </a:r>
            <a:r>
              <a:rPr lang="es-MX" dirty="0" err="1">
                <a:solidFill>
                  <a:schemeClr val="tx1"/>
                </a:solidFill>
                <a:latin typeface="Britannic Bold" pitchFamily="34" charset="0"/>
              </a:rPr>
              <a:t>it</a:t>
            </a:r>
            <a:r>
              <a:rPr lang="es-MX" dirty="0">
                <a:solidFill>
                  <a:schemeClr val="tx1"/>
                </a:solidFill>
                <a:latin typeface="Britannic Bold" pitchFamily="34" charset="0"/>
              </a:rPr>
              <a:t>?</a:t>
            </a:r>
          </a:p>
        </p:txBody>
      </p:sp>
      <p:sp>
        <p:nvSpPr>
          <p:cNvPr id="6" name="5 Llamada rectangular redondeada"/>
          <p:cNvSpPr/>
          <p:nvPr/>
        </p:nvSpPr>
        <p:spPr>
          <a:xfrm>
            <a:off x="4714876" y="3286124"/>
            <a:ext cx="2714644" cy="1143008"/>
          </a:xfrm>
          <a:prstGeom prst="wedgeRoundRectCallout">
            <a:avLst>
              <a:gd name="adj1" fmla="val -38305"/>
              <a:gd name="adj2" fmla="val 112732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>
                <a:solidFill>
                  <a:srgbClr val="CCFF33"/>
                </a:solidFill>
                <a:latin typeface="Britannic Bold" pitchFamily="34" charset="0"/>
              </a:rPr>
              <a:t>No. </a:t>
            </a:r>
            <a:r>
              <a:rPr lang="es-MX" dirty="0" err="1">
                <a:solidFill>
                  <a:srgbClr val="CCFF33"/>
                </a:solidFill>
                <a:latin typeface="Britannic Bold" pitchFamily="34" charset="0"/>
              </a:rPr>
              <a:t>I’m</a:t>
            </a:r>
            <a:r>
              <a:rPr lang="es-MX" dirty="0">
                <a:solidFill>
                  <a:srgbClr val="CCFF33"/>
                </a:solidFill>
                <a:latin typeface="Britannic Bold" pitchFamily="34" charset="0"/>
              </a:rPr>
              <a:t> </a:t>
            </a:r>
            <a:r>
              <a:rPr lang="es-MX" dirty="0" err="1">
                <a:solidFill>
                  <a:srgbClr val="CCFF33"/>
                </a:solidFill>
                <a:latin typeface="Britannic Bold" pitchFamily="34" charset="0"/>
              </a:rPr>
              <a:t>tired</a:t>
            </a:r>
            <a:r>
              <a:rPr lang="es-MX" dirty="0">
                <a:solidFill>
                  <a:srgbClr val="CCFF33"/>
                </a:solidFill>
                <a:latin typeface="Britannic Bold" pitchFamily="34" charset="0"/>
              </a:rPr>
              <a:t>. </a:t>
            </a:r>
            <a:r>
              <a:rPr lang="es-MX" u="sng" dirty="0" err="1">
                <a:solidFill>
                  <a:srgbClr val="CCFF33"/>
                </a:solidFill>
                <a:latin typeface="Britannic Bold" pitchFamily="34" charset="0"/>
              </a:rPr>
              <a:t>I’m</a:t>
            </a:r>
            <a:r>
              <a:rPr lang="es-MX" u="sng" dirty="0">
                <a:solidFill>
                  <a:srgbClr val="CCFF33"/>
                </a:solidFill>
                <a:latin typeface="Britannic Bold" pitchFamily="34" charset="0"/>
              </a:rPr>
              <a:t> </a:t>
            </a:r>
            <a:r>
              <a:rPr lang="es-MX" u="sng" dirty="0" err="1">
                <a:solidFill>
                  <a:srgbClr val="CCFF33"/>
                </a:solidFill>
                <a:latin typeface="Britannic Bold" pitchFamily="34" charset="0"/>
              </a:rPr>
              <a:t>going</a:t>
            </a:r>
            <a:r>
              <a:rPr lang="es-MX" u="sng" dirty="0">
                <a:solidFill>
                  <a:srgbClr val="CCFF33"/>
                </a:solidFill>
                <a:latin typeface="Britannic Bold" pitchFamily="34" charset="0"/>
              </a:rPr>
              <a:t> </a:t>
            </a:r>
            <a:r>
              <a:rPr lang="es-MX" u="sng" dirty="0" err="1">
                <a:solidFill>
                  <a:srgbClr val="CCFF33"/>
                </a:solidFill>
                <a:latin typeface="Britannic Bold" pitchFamily="34" charset="0"/>
              </a:rPr>
              <a:t>to</a:t>
            </a:r>
            <a:r>
              <a:rPr lang="es-MX" u="sng" dirty="0">
                <a:solidFill>
                  <a:srgbClr val="CCFF33"/>
                </a:solidFill>
                <a:latin typeface="Britannic Bold" pitchFamily="34" charset="0"/>
              </a:rPr>
              <a:t> </a:t>
            </a:r>
            <a:r>
              <a:rPr lang="es-MX" dirty="0" err="1">
                <a:solidFill>
                  <a:srgbClr val="CCFF33"/>
                </a:solidFill>
                <a:latin typeface="Britannic Bold" pitchFamily="34" charset="0"/>
              </a:rPr>
              <a:t>bed</a:t>
            </a:r>
            <a:r>
              <a:rPr lang="es-MX" dirty="0">
                <a:solidFill>
                  <a:srgbClr val="CCFF33"/>
                </a:solidFill>
                <a:latin typeface="Britannic Bold" pitchFamily="34" charset="0"/>
              </a:rPr>
              <a:t> </a:t>
            </a:r>
            <a:r>
              <a:rPr lang="es-MX" dirty="0" err="1">
                <a:solidFill>
                  <a:srgbClr val="CCFF33"/>
                </a:solidFill>
                <a:latin typeface="Britannic Bold" pitchFamily="34" charset="0"/>
              </a:rPr>
              <a:t>early</a:t>
            </a:r>
            <a:r>
              <a:rPr lang="es-MX" dirty="0">
                <a:solidFill>
                  <a:srgbClr val="CCFF33"/>
                </a:solidFill>
                <a:latin typeface="Britannic Bold" pitchFamily="34" charset="0"/>
              </a:rPr>
              <a:t>.</a:t>
            </a: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6643688" y="5286375"/>
            <a:ext cx="17859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dirty="0">
                <a:latin typeface="Felix Titling" pitchFamily="82" charset="0"/>
              </a:rPr>
              <a:t>he </a:t>
            </a:r>
            <a:r>
              <a:rPr lang="es-MX" dirty="0" err="1">
                <a:latin typeface="Felix Titling" pitchFamily="82" charset="0"/>
              </a:rPr>
              <a:t>decided</a:t>
            </a:r>
            <a:r>
              <a:rPr lang="es-MX" dirty="0">
                <a:latin typeface="Felix Titling" pitchFamily="82" charset="0"/>
              </a:rPr>
              <a:t> </a:t>
            </a:r>
            <a:r>
              <a:rPr lang="es-MX" dirty="0" err="1">
                <a:latin typeface="Felix Titling" pitchFamily="82" charset="0"/>
              </a:rPr>
              <a:t>to</a:t>
            </a:r>
            <a:r>
              <a:rPr lang="es-MX" dirty="0">
                <a:latin typeface="Felix Titling" pitchFamily="82" charset="0"/>
              </a:rPr>
              <a:t> </a:t>
            </a:r>
            <a:r>
              <a:rPr lang="es-MX" dirty="0" err="1">
                <a:latin typeface="Felix Titling" pitchFamily="82" charset="0"/>
              </a:rPr>
              <a:t>go</a:t>
            </a:r>
            <a:r>
              <a:rPr lang="es-MX" dirty="0">
                <a:latin typeface="Felix Titling" pitchFamily="82" charset="0"/>
              </a:rPr>
              <a:t> </a:t>
            </a:r>
            <a:r>
              <a:rPr lang="es-MX" dirty="0" err="1">
                <a:latin typeface="Felix Titling" pitchFamily="82" charset="0"/>
              </a:rPr>
              <a:t>to</a:t>
            </a:r>
            <a:r>
              <a:rPr lang="es-MX" dirty="0">
                <a:latin typeface="Felix Titling" pitchFamily="82" charset="0"/>
              </a:rPr>
              <a:t> </a:t>
            </a:r>
            <a:r>
              <a:rPr lang="es-MX" dirty="0" err="1">
                <a:latin typeface="Felix Titling" pitchFamily="82" charset="0"/>
              </a:rPr>
              <a:t>bed</a:t>
            </a:r>
            <a:r>
              <a:rPr lang="es-MX" dirty="0">
                <a:latin typeface="Felix Titling" pitchFamily="82" charset="0"/>
              </a:rPr>
              <a:t> </a:t>
            </a:r>
            <a:r>
              <a:rPr lang="es-MX" dirty="0" err="1">
                <a:latin typeface="Felix Titling" pitchFamily="82" charset="0"/>
              </a:rPr>
              <a:t>early</a:t>
            </a:r>
            <a:r>
              <a:rPr lang="es-MX" dirty="0">
                <a:latin typeface="Felix Titling" pitchFamily="82" charset="0"/>
              </a:rPr>
              <a:t> </a:t>
            </a:r>
            <a:r>
              <a:rPr lang="es-MX" dirty="0" err="1">
                <a:latin typeface="Felix Titling" pitchFamily="82" charset="0"/>
              </a:rPr>
              <a:t>tonight</a:t>
            </a:r>
            <a:r>
              <a:rPr lang="es-MX" dirty="0">
                <a:latin typeface="Felix Titling" pitchFamily="82" charset="0"/>
              </a:rPr>
              <a:t>.</a:t>
            </a:r>
          </a:p>
        </p:txBody>
      </p:sp>
      <p:sp>
        <p:nvSpPr>
          <p:cNvPr id="8" name="7 Flecha izquierda"/>
          <p:cNvSpPr/>
          <p:nvPr/>
        </p:nvSpPr>
        <p:spPr>
          <a:xfrm rot="3116159">
            <a:off x="6017419" y="4642644"/>
            <a:ext cx="857250" cy="642938"/>
          </a:xfrm>
          <a:prstGeom prst="leftArrow">
            <a:avLst/>
          </a:prstGeom>
          <a:solidFill>
            <a:srgbClr val="FFC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113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olumpi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3857625"/>
            <a:ext cx="1871662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Llamada rectangular redondeada"/>
          <p:cNvSpPr/>
          <p:nvPr/>
        </p:nvSpPr>
        <p:spPr>
          <a:xfrm>
            <a:off x="2428860" y="1357298"/>
            <a:ext cx="2000264" cy="1571636"/>
          </a:xfrm>
          <a:prstGeom prst="wedgeRoundRectCallout">
            <a:avLst>
              <a:gd name="adj1" fmla="val 44017"/>
              <a:gd name="adj2" fmla="val 99033"/>
              <a:gd name="adj3" fmla="val 16667"/>
            </a:avLst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>
                <a:solidFill>
                  <a:srgbClr val="002060"/>
                </a:solidFill>
                <a:latin typeface="Britannic Bold" pitchFamily="34" charset="0"/>
              </a:rPr>
              <a:t>I </a:t>
            </a:r>
            <a:r>
              <a:rPr lang="es-MX" dirty="0" err="1">
                <a:solidFill>
                  <a:srgbClr val="002060"/>
                </a:solidFill>
                <a:latin typeface="Britannic Bold" pitchFamily="34" charset="0"/>
              </a:rPr>
              <a:t>heard</a:t>
            </a:r>
            <a:r>
              <a:rPr lang="es-MX" dirty="0">
                <a:solidFill>
                  <a:srgbClr val="002060"/>
                </a:solidFill>
                <a:latin typeface="Britannic Bold" pitchFamily="34" charset="0"/>
              </a:rPr>
              <a:t> Ruth has won </a:t>
            </a:r>
            <a:r>
              <a:rPr lang="es-MX" dirty="0" err="1">
                <a:solidFill>
                  <a:srgbClr val="002060"/>
                </a:solidFill>
                <a:latin typeface="Britannic Bold" pitchFamily="34" charset="0"/>
              </a:rPr>
              <a:t>some</a:t>
            </a:r>
            <a:r>
              <a:rPr lang="es-MX" dirty="0">
                <a:solidFill>
                  <a:srgbClr val="002060"/>
                </a:solidFill>
                <a:latin typeface="Britannic Bold" pitchFamily="34" charset="0"/>
              </a:rPr>
              <a:t> </a:t>
            </a:r>
            <a:r>
              <a:rPr lang="es-MX" dirty="0" err="1">
                <a:solidFill>
                  <a:srgbClr val="002060"/>
                </a:solidFill>
                <a:latin typeface="Britannic Bold" pitchFamily="34" charset="0"/>
              </a:rPr>
              <a:t>money</a:t>
            </a:r>
            <a:r>
              <a:rPr lang="es-MX" dirty="0">
                <a:solidFill>
                  <a:srgbClr val="002060"/>
                </a:solidFill>
                <a:latin typeface="Britannic Bold" pitchFamily="34" charset="0"/>
              </a:rPr>
              <a:t>. </a:t>
            </a:r>
            <a:r>
              <a:rPr lang="es-MX" u="sng" dirty="0" err="1">
                <a:solidFill>
                  <a:srgbClr val="002060"/>
                </a:solidFill>
                <a:latin typeface="Britannic Bold" pitchFamily="34" charset="0"/>
              </a:rPr>
              <a:t>What</a:t>
            </a:r>
            <a:r>
              <a:rPr lang="es-MX" u="sng" dirty="0">
                <a:solidFill>
                  <a:srgbClr val="002060"/>
                </a:solidFill>
                <a:latin typeface="Britannic Bold" pitchFamily="34" charset="0"/>
              </a:rPr>
              <a:t> </a:t>
            </a:r>
            <a:r>
              <a:rPr lang="es-MX" u="sng" dirty="0" err="1">
                <a:solidFill>
                  <a:srgbClr val="002060"/>
                </a:solidFill>
                <a:latin typeface="Britannic Bold" pitchFamily="34" charset="0"/>
              </a:rPr>
              <a:t>is</a:t>
            </a:r>
            <a:r>
              <a:rPr lang="es-MX" u="sng" dirty="0">
                <a:solidFill>
                  <a:srgbClr val="002060"/>
                </a:solidFill>
                <a:latin typeface="Britannic Bold" pitchFamily="34" charset="0"/>
              </a:rPr>
              <a:t> </a:t>
            </a:r>
            <a:r>
              <a:rPr lang="es-MX" u="sng" dirty="0" err="1">
                <a:solidFill>
                  <a:srgbClr val="002060"/>
                </a:solidFill>
                <a:latin typeface="Britannic Bold" pitchFamily="34" charset="0"/>
              </a:rPr>
              <a:t>she</a:t>
            </a:r>
            <a:r>
              <a:rPr lang="es-MX" u="sng" dirty="0">
                <a:solidFill>
                  <a:srgbClr val="002060"/>
                </a:solidFill>
                <a:latin typeface="Britannic Bold" pitchFamily="34" charset="0"/>
              </a:rPr>
              <a:t> </a:t>
            </a:r>
            <a:r>
              <a:rPr lang="es-MX" u="sng" dirty="0" err="1">
                <a:solidFill>
                  <a:srgbClr val="002060"/>
                </a:solidFill>
                <a:latin typeface="Britannic Bold" pitchFamily="34" charset="0"/>
              </a:rPr>
              <a:t>going</a:t>
            </a:r>
            <a:r>
              <a:rPr lang="es-MX" u="sng" dirty="0">
                <a:solidFill>
                  <a:srgbClr val="002060"/>
                </a:solidFill>
                <a:latin typeface="Britannic Bold" pitchFamily="34" charset="0"/>
              </a:rPr>
              <a:t> </a:t>
            </a:r>
            <a:r>
              <a:rPr lang="es-MX" u="sng" dirty="0" err="1">
                <a:solidFill>
                  <a:srgbClr val="002060"/>
                </a:solidFill>
                <a:latin typeface="Britannic Bold" pitchFamily="34" charset="0"/>
              </a:rPr>
              <a:t>to</a:t>
            </a:r>
            <a:r>
              <a:rPr lang="es-MX" dirty="0">
                <a:solidFill>
                  <a:srgbClr val="002060"/>
                </a:solidFill>
                <a:latin typeface="Britannic Bold" pitchFamily="34" charset="0"/>
              </a:rPr>
              <a:t> do </a:t>
            </a:r>
            <a:r>
              <a:rPr lang="es-MX" dirty="0" err="1">
                <a:solidFill>
                  <a:srgbClr val="002060"/>
                </a:solidFill>
                <a:latin typeface="Britannic Bold" pitchFamily="34" charset="0"/>
              </a:rPr>
              <a:t>with</a:t>
            </a:r>
            <a:r>
              <a:rPr lang="es-MX" dirty="0">
                <a:solidFill>
                  <a:srgbClr val="002060"/>
                </a:solidFill>
                <a:latin typeface="Britannic Bold" pitchFamily="34" charset="0"/>
              </a:rPr>
              <a:t> </a:t>
            </a:r>
            <a:r>
              <a:rPr lang="es-MX" dirty="0" err="1">
                <a:solidFill>
                  <a:srgbClr val="002060"/>
                </a:solidFill>
                <a:latin typeface="Britannic Bold" pitchFamily="34" charset="0"/>
              </a:rPr>
              <a:t>it</a:t>
            </a:r>
            <a:r>
              <a:rPr lang="es-MX" dirty="0">
                <a:solidFill>
                  <a:srgbClr val="002060"/>
                </a:solidFill>
                <a:latin typeface="Britannic Bold" pitchFamily="34" charset="0"/>
              </a:rPr>
              <a:t>?</a:t>
            </a:r>
          </a:p>
        </p:txBody>
      </p:sp>
      <p:sp>
        <p:nvSpPr>
          <p:cNvPr id="6" name="5 Llamada rectangular redondeada"/>
          <p:cNvSpPr/>
          <p:nvPr/>
        </p:nvSpPr>
        <p:spPr>
          <a:xfrm>
            <a:off x="5357818" y="1571612"/>
            <a:ext cx="1500198" cy="1357322"/>
          </a:xfrm>
          <a:prstGeom prst="wedgeRoundRectCallout">
            <a:avLst>
              <a:gd name="adj1" fmla="val -48474"/>
              <a:gd name="adj2" fmla="val 101739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 err="1">
                <a:solidFill>
                  <a:schemeClr val="accent4"/>
                </a:solidFill>
                <a:latin typeface="Britannic Bold" pitchFamily="34" charset="0"/>
              </a:rPr>
              <a:t>She’s</a:t>
            </a:r>
            <a:r>
              <a:rPr lang="es-MX" dirty="0">
                <a:solidFill>
                  <a:schemeClr val="accent4"/>
                </a:solidFill>
                <a:latin typeface="Britannic Bold" pitchFamily="34" charset="0"/>
              </a:rPr>
              <a:t> </a:t>
            </a:r>
            <a:r>
              <a:rPr lang="es-MX" dirty="0" err="1">
                <a:solidFill>
                  <a:schemeClr val="accent4"/>
                </a:solidFill>
                <a:latin typeface="Britannic Bold" pitchFamily="34" charset="0"/>
              </a:rPr>
              <a:t>going</a:t>
            </a:r>
            <a:r>
              <a:rPr lang="es-MX" dirty="0">
                <a:solidFill>
                  <a:schemeClr val="accent4"/>
                </a:solidFill>
                <a:latin typeface="Britannic Bold" pitchFamily="34" charset="0"/>
              </a:rPr>
              <a:t> </a:t>
            </a:r>
            <a:r>
              <a:rPr lang="es-MX" dirty="0" err="1">
                <a:solidFill>
                  <a:schemeClr val="accent4"/>
                </a:solidFill>
                <a:latin typeface="Britannic Bold" pitchFamily="34" charset="0"/>
              </a:rPr>
              <a:t>to</a:t>
            </a:r>
            <a:r>
              <a:rPr lang="es-MX" dirty="0">
                <a:solidFill>
                  <a:schemeClr val="accent4"/>
                </a:solidFill>
                <a:latin typeface="Britannic Bold" pitchFamily="34" charset="0"/>
              </a:rPr>
              <a:t> </a:t>
            </a:r>
            <a:r>
              <a:rPr lang="es-MX" dirty="0" err="1">
                <a:solidFill>
                  <a:schemeClr val="accent4"/>
                </a:solidFill>
                <a:latin typeface="Britannic Bold" pitchFamily="34" charset="0"/>
              </a:rPr>
              <a:t>buy</a:t>
            </a:r>
            <a:r>
              <a:rPr lang="es-MX" dirty="0">
                <a:solidFill>
                  <a:schemeClr val="accent4"/>
                </a:solidFill>
                <a:latin typeface="Britannic Bold" pitchFamily="34" charset="0"/>
              </a:rPr>
              <a:t> a new car.</a:t>
            </a:r>
          </a:p>
        </p:txBody>
      </p:sp>
    </p:spTree>
    <p:extLst>
      <p:ext uri="{BB962C8B-B14F-4D97-AF65-F5344CB8AC3E}">
        <p14:creationId xmlns:p14="http://schemas.microsoft.com/office/powerpoint/2010/main" val="158756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00088" y="528638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s-MX" sz="2800" kern="0" dirty="0" err="1">
                <a:latin typeface="Arial" pitchFamily="34" charset="0"/>
                <a:cs typeface="Arial" pitchFamily="34" charset="0"/>
              </a:rPr>
              <a:t>You</a:t>
            </a:r>
            <a:r>
              <a:rPr lang="es-MX" sz="2800" kern="0" dirty="0">
                <a:latin typeface="Arial" pitchFamily="34" charset="0"/>
                <a:cs typeface="Arial" pitchFamily="34" charset="0"/>
              </a:rPr>
              <a:t> can </a:t>
            </a:r>
            <a:r>
              <a:rPr lang="es-MX" sz="2800" kern="0" dirty="0" err="1">
                <a:latin typeface="Arial" pitchFamily="34" charset="0"/>
                <a:cs typeface="Arial" pitchFamily="34" charset="0"/>
              </a:rPr>
              <a:t>also</a:t>
            </a:r>
            <a:r>
              <a:rPr lang="es-MX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kern="0" dirty="0" err="1">
                <a:latin typeface="Arial" pitchFamily="34" charset="0"/>
                <a:cs typeface="Arial" pitchFamily="34" charset="0"/>
              </a:rPr>
              <a:t>say</a:t>
            </a:r>
            <a:r>
              <a:rPr lang="es-MX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kern="0" dirty="0" err="1">
                <a:latin typeface="Arial" pitchFamily="34" charset="0"/>
                <a:cs typeface="Arial" pitchFamily="34" charset="0"/>
              </a:rPr>
              <a:t>that</a:t>
            </a:r>
            <a:r>
              <a:rPr lang="es-MX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kern="0" dirty="0">
                <a:latin typeface="Arial" pitchFamily="34" charset="0"/>
                <a:cs typeface="Arial" pitchFamily="34" charset="0"/>
              </a:rPr>
              <a:t>“</a:t>
            </a:r>
            <a:r>
              <a:rPr lang="es-MX" sz="2800" b="1" kern="0" dirty="0" err="1">
                <a:latin typeface="Arial" pitchFamily="34" charset="0"/>
                <a:cs typeface="Arial" pitchFamily="34" charset="0"/>
              </a:rPr>
              <a:t>something</a:t>
            </a:r>
            <a:r>
              <a:rPr lang="es-MX" sz="2800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kern="0" dirty="0" err="1">
                <a:latin typeface="Arial" pitchFamily="34" charset="0"/>
                <a:cs typeface="Arial" pitchFamily="34" charset="0"/>
              </a:rPr>
              <a:t>is</a:t>
            </a:r>
            <a:r>
              <a:rPr lang="es-MX" sz="2800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kern="0" dirty="0" err="1">
                <a:latin typeface="Arial" pitchFamily="34" charset="0"/>
                <a:cs typeface="Arial" pitchFamily="34" charset="0"/>
              </a:rPr>
              <a:t>going</a:t>
            </a:r>
            <a:r>
              <a:rPr lang="es-MX" sz="2800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kern="0" dirty="0" err="1">
                <a:latin typeface="Arial" pitchFamily="34" charset="0"/>
                <a:cs typeface="Arial" pitchFamily="34" charset="0"/>
              </a:rPr>
              <a:t>to</a:t>
            </a:r>
            <a:r>
              <a:rPr lang="es-MX" sz="2800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kern="0" dirty="0" err="1">
                <a:latin typeface="Arial" pitchFamily="34" charset="0"/>
                <a:cs typeface="Arial" pitchFamily="34" charset="0"/>
              </a:rPr>
              <a:t>happen</a:t>
            </a:r>
            <a:r>
              <a:rPr lang="es-MX" sz="2800" b="1" kern="0" dirty="0">
                <a:latin typeface="Arial" pitchFamily="34" charset="0"/>
                <a:cs typeface="Arial" pitchFamily="34" charset="0"/>
              </a:rPr>
              <a:t>” </a:t>
            </a:r>
            <a:r>
              <a:rPr lang="es-MX" sz="2800" kern="0" dirty="0">
                <a:latin typeface="Arial" pitchFamily="34" charset="0"/>
                <a:cs typeface="Arial" pitchFamily="34" charset="0"/>
              </a:rPr>
              <a:t>in </a:t>
            </a:r>
            <a:r>
              <a:rPr lang="es-MX" sz="2800" kern="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MX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kern="0" dirty="0" err="1">
                <a:latin typeface="Arial" pitchFamily="34" charset="0"/>
                <a:cs typeface="Arial" pitchFamily="34" charset="0"/>
              </a:rPr>
              <a:t>future</a:t>
            </a:r>
            <a:r>
              <a:rPr lang="es-MX" sz="2800" kern="0" dirty="0">
                <a:latin typeface="Arial" pitchFamily="34" charset="0"/>
                <a:cs typeface="Arial" pitchFamily="34" charset="0"/>
              </a:rPr>
              <a:t>, </a:t>
            </a:r>
            <a:r>
              <a:rPr lang="es-MX" sz="2800" kern="0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es-MX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kern="0" dirty="0" err="1">
                <a:latin typeface="Arial" pitchFamily="34" charset="0"/>
                <a:cs typeface="Arial" pitchFamily="34" charset="0"/>
              </a:rPr>
              <a:t>example</a:t>
            </a:r>
            <a:r>
              <a:rPr lang="es-MX" sz="2800" kern="0" dirty="0">
                <a:latin typeface="Arial" pitchFamily="34" charset="0"/>
                <a:cs typeface="Arial" pitchFamily="34" charset="0"/>
              </a:rPr>
              <a:t>:</a:t>
            </a:r>
            <a:endParaRPr lang="es-ES" sz="2800" u="sng" kern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lluev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3929063"/>
            <a:ext cx="333375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Llamada rectangular redondeada"/>
          <p:cNvSpPr/>
          <p:nvPr/>
        </p:nvSpPr>
        <p:spPr>
          <a:xfrm>
            <a:off x="6286512" y="2143116"/>
            <a:ext cx="1857388" cy="1500198"/>
          </a:xfrm>
          <a:prstGeom prst="wedgeRoundRectCallout">
            <a:avLst>
              <a:gd name="adj1" fmla="val -137492"/>
              <a:gd name="adj2" fmla="val 112679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>
                <a:solidFill>
                  <a:schemeClr val="accent4">
                    <a:lumMod val="75000"/>
                    <a:lumOff val="25000"/>
                  </a:schemeClr>
                </a:solidFill>
                <a:latin typeface="Britannic Bold" pitchFamily="34" charset="0"/>
              </a:rPr>
              <a:t>Look at </a:t>
            </a:r>
            <a:r>
              <a:rPr lang="es-MX" dirty="0" err="1">
                <a:solidFill>
                  <a:schemeClr val="accent4">
                    <a:lumMod val="75000"/>
                    <a:lumOff val="25000"/>
                  </a:schemeClr>
                </a:solidFill>
                <a:latin typeface="Britannic Bold" pitchFamily="34" charset="0"/>
              </a:rPr>
              <a:t>that</a:t>
            </a:r>
            <a:r>
              <a:rPr lang="es-MX" dirty="0">
                <a:solidFill>
                  <a:schemeClr val="accent4">
                    <a:lumMod val="75000"/>
                    <a:lumOff val="25000"/>
                  </a:schemeClr>
                </a:solidFill>
                <a:latin typeface="Britannic Bold" pitchFamily="34" charset="0"/>
              </a:rPr>
              <a:t> </a:t>
            </a:r>
            <a:r>
              <a:rPr lang="es-MX" dirty="0" err="1">
                <a:solidFill>
                  <a:schemeClr val="accent4">
                    <a:lumMod val="75000"/>
                    <a:lumOff val="25000"/>
                  </a:schemeClr>
                </a:solidFill>
                <a:latin typeface="Britannic Bold" pitchFamily="34" charset="0"/>
              </a:rPr>
              <a:t>black</a:t>
            </a:r>
            <a:r>
              <a:rPr lang="es-MX" dirty="0">
                <a:solidFill>
                  <a:schemeClr val="accent4">
                    <a:lumMod val="75000"/>
                    <a:lumOff val="25000"/>
                  </a:schemeClr>
                </a:solidFill>
                <a:latin typeface="Britannic Bold" pitchFamily="34" charset="0"/>
              </a:rPr>
              <a:t> </a:t>
            </a:r>
            <a:r>
              <a:rPr lang="es-MX" dirty="0" err="1">
                <a:solidFill>
                  <a:schemeClr val="accent4">
                    <a:lumMod val="75000"/>
                    <a:lumOff val="25000"/>
                  </a:schemeClr>
                </a:solidFill>
                <a:latin typeface="Britannic Bold" pitchFamily="34" charset="0"/>
              </a:rPr>
              <a:t>cloud</a:t>
            </a:r>
            <a:r>
              <a:rPr lang="es-MX" dirty="0">
                <a:solidFill>
                  <a:schemeClr val="accent4">
                    <a:lumMod val="75000"/>
                    <a:lumOff val="25000"/>
                  </a:schemeClr>
                </a:solidFill>
                <a:latin typeface="Britannic Bold" pitchFamily="34" charset="0"/>
              </a:rPr>
              <a:t>! </a:t>
            </a:r>
            <a:r>
              <a:rPr lang="es-MX" dirty="0" err="1">
                <a:solidFill>
                  <a:schemeClr val="accent4">
                    <a:lumMod val="75000"/>
                    <a:lumOff val="25000"/>
                  </a:schemeClr>
                </a:solidFill>
                <a:latin typeface="Britannic Bold" pitchFamily="34" charset="0"/>
              </a:rPr>
              <a:t>It’s</a:t>
            </a:r>
            <a:r>
              <a:rPr lang="es-MX" dirty="0">
                <a:solidFill>
                  <a:schemeClr val="accent4">
                    <a:lumMod val="75000"/>
                    <a:lumOff val="25000"/>
                  </a:schemeClr>
                </a:solidFill>
                <a:latin typeface="Britannic Bold" pitchFamily="34" charset="0"/>
              </a:rPr>
              <a:t> </a:t>
            </a:r>
            <a:r>
              <a:rPr lang="es-MX" dirty="0" err="1">
                <a:solidFill>
                  <a:schemeClr val="accent4">
                    <a:lumMod val="75000"/>
                    <a:lumOff val="25000"/>
                  </a:schemeClr>
                </a:solidFill>
                <a:latin typeface="Britannic Bold" pitchFamily="34" charset="0"/>
              </a:rPr>
              <a:t>going</a:t>
            </a:r>
            <a:r>
              <a:rPr lang="es-MX" dirty="0">
                <a:solidFill>
                  <a:schemeClr val="accent4">
                    <a:lumMod val="75000"/>
                    <a:lumOff val="25000"/>
                  </a:schemeClr>
                </a:solidFill>
                <a:latin typeface="Britannic Bold" pitchFamily="34" charset="0"/>
              </a:rPr>
              <a:t> </a:t>
            </a:r>
            <a:r>
              <a:rPr lang="es-MX" dirty="0" err="1">
                <a:solidFill>
                  <a:schemeClr val="accent4">
                    <a:lumMod val="75000"/>
                    <a:lumOff val="25000"/>
                  </a:schemeClr>
                </a:solidFill>
                <a:latin typeface="Britannic Bold" pitchFamily="34" charset="0"/>
              </a:rPr>
              <a:t>to</a:t>
            </a:r>
            <a:r>
              <a:rPr lang="es-MX" dirty="0">
                <a:solidFill>
                  <a:schemeClr val="accent4">
                    <a:lumMod val="75000"/>
                    <a:lumOff val="25000"/>
                  </a:schemeClr>
                </a:solidFill>
                <a:latin typeface="Britannic Bold" pitchFamily="34" charset="0"/>
              </a:rPr>
              <a:t> rain!</a:t>
            </a:r>
          </a:p>
        </p:txBody>
      </p:sp>
    </p:spTree>
    <p:extLst>
      <p:ext uri="{BB962C8B-B14F-4D97-AF65-F5344CB8AC3E}">
        <p14:creationId xmlns:p14="http://schemas.microsoft.com/office/powerpoint/2010/main" val="155208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Redston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, C.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Cunningham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, G. (2005). Face2Face Pre-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Intermediate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Student’s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Book. Cambridge, London. Cambridge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University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Press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Redston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, C.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Cunningham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, G. (2005). Face2Face Pre-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Intermediate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Workbook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 Cambridge, London. Cambridge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University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Press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Evans, V.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Dooley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, J. (2002).Enterprise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Coursebook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1.Newbury,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Berkshire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 Express Publishing.</a:t>
            </a:r>
          </a:p>
          <a:p>
            <a:pPr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Evans, V.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Dooley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, J. (2002).Enterprise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Workbook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1.Newbury,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Berkshire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 Express Publishing.</a:t>
            </a:r>
          </a:p>
        </p:txBody>
      </p:sp>
    </p:spTree>
    <p:extLst>
      <p:ext uri="{BB962C8B-B14F-4D97-AF65-F5344CB8AC3E}">
        <p14:creationId xmlns:p14="http://schemas.microsoft.com/office/powerpoint/2010/main" val="82666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620688"/>
            <a:ext cx="820866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Be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going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to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Resumen 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Abstract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One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most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common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form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talk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future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us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i="1" dirty="0" smtClean="0">
                <a:latin typeface="Arial" pitchFamily="34" charset="0"/>
                <a:cs typeface="Arial" pitchFamily="34" charset="0"/>
              </a:rPr>
              <a:t>Be </a:t>
            </a:r>
            <a:r>
              <a:rPr lang="es-MX" sz="2000" b="1" i="1" dirty="0" err="1" smtClean="0">
                <a:latin typeface="Arial" pitchFamily="34" charset="0"/>
                <a:cs typeface="Arial" pitchFamily="34" charset="0"/>
              </a:rPr>
              <a:t>going</a:t>
            </a:r>
            <a:r>
              <a:rPr lang="es-MX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i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. In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presentation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possible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observe,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its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uses,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forms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examples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Una de las formas mas comunes para hablar acerca del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ftro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es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Be </a:t>
            </a:r>
            <a:r>
              <a:rPr lang="es-ES" sz="2000" b="1" i="1" dirty="0" err="1" smtClean="0">
                <a:latin typeface="Arial" pitchFamily="34" charset="0"/>
                <a:cs typeface="Arial" pitchFamily="34" charset="0"/>
              </a:rPr>
              <a:t>going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i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. En la siguiente presentación, es posible observar sus usos, formas y algunos ejemplos.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620688"/>
            <a:ext cx="820866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Palabras clave: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Am,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,are,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future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prediction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tomorrow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soon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next</a:t>
            </a:r>
            <a:r>
              <a:rPr lang="es-MX" sz="2000" b="1" dirty="0">
                <a:latin typeface="Arial" pitchFamily="34" charset="0"/>
                <a:cs typeface="Arial" pitchFamily="34" charset="0"/>
              </a:rPr>
              <a:t>.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Soy/ estoy, es/ esta, son/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estan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, predicción, pronto, siguiente.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1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95536" y="548680"/>
            <a:ext cx="835292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Objetivo general:</a:t>
            </a:r>
          </a:p>
          <a:p>
            <a:pPr algn="just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El alumno podrá expresar eventos, sueños, expectativas y ambiciones, y de manera breve dar su opinión acerca de planes futuros, preferencias.</a:t>
            </a: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El alumno podrá describir experiencias y eventos sucedidos en un pasado indefinido acerca de temas comunes en contextos tales como el trabajo, la escuela, y de esparcimiento; estableciendo la duración de los mismos. </a:t>
            </a: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El alumno podrá expresar la duración de eventos y su propósito.</a:t>
            </a:r>
          </a:p>
          <a:p>
            <a:pPr algn="just"/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2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 smtClean="0">
                <a:latin typeface="Arial" pitchFamily="34" charset="0"/>
                <a:cs typeface="Arial" pitchFamily="34" charset="0"/>
              </a:rPr>
              <a:t>UNIDAD 5: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Into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future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Al culminar la unidad, el alumno será capaz de hablar de planes e intenciones futuros. Asimismo entenderá artículos de revistas y entrevistas.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14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1.2 Hablar de planes futuros, previamente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decididos.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  <a:p>
            <a:pPr algn="just"/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When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want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talk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future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can use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mainly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two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forms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future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simple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i="1" dirty="0" err="1" smtClean="0">
                <a:latin typeface="Arial" pitchFamily="34" charset="0"/>
                <a:cs typeface="Arial" pitchFamily="34" charset="0"/>
              </a:rPr>
              <a:t>will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MX" sz="2400" i="1" dirty="0" smtClean="0">
                <a:latin typeface="Arial" pitchFamily="34" charset="0"/>
                <a:cs typeface="Arial" pitchFamily="34" charset="0"/>
              </a:rPr>
              <a:t>be </a:t>
            </a:r>
            <a:r>
              <a:rPr lang="es-MX" sz="2400" i="1" dirty="0" err="1" smtClean="0">
                <a:latin typeface="Arial" pitchFamily="34" charset="0"/>
                <a:cs typeface="Arial" pitchFamily="34" charset="0"/>
              </a:rPr>
              <a:t>going</a:t>
            </a:r>
            <a:r>
              <a:rPr lang="es-MX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i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400" i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i="1" dirty="0" smtClean="0">
                <a:latin typeface="Arial" pitchFamily="34" charset="0"/>
                <a:cs typeface="Arial" pitchFamily="34" charset="0"/>
              </a:rPr>
              <a:t>Be </a:t>
            </a:r>
            <a:r>
              <a:rPr lang="es-MX" sz="2400" i="1" dirty="0" err="1" smtClean="0">
                <a:latin typeface="Arial" pitchFamily="34" charset="0"/>
                <a:cs typeface="Arial" pitchFamily="34" charset="0"/>
              </a:rPr>
              <a:t>going</a:t>
            </a:r>
            <a:r>
              <a:rPr lang="es-MX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i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can be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very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useful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talk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future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plans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already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decided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70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47873" y="404664"/>
            <a:ext cx="84190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Desarrollo del Tema: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2620" y="1196752"/>
            <a:ext cx="8229600" cy="3240360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use </a:t>
            </a:r>
            <a:r>
              <a:rPr lang="es-MX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 </a:t>
            </a:r>
            <a:r>
              <a:rPr lang="es-MX" sz="28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going</a:t>
            </a:r>
            <a:r>
              <a:rPr lang="es-MX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 eaLnBrk="1" hangingPunct="1">
              <a:defRPr/>
            </a:pPr>
            <a:endParaRPr lang="es-MX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talk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about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future</a:t>
            </a: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prediction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based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know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think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going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happen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very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soon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talk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about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our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plans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future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60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6275" y="3733438"/>
            <a:ext cx="7772400" cy="1362075"/>
          </a:xfrm>
        </p:spPr>
        <p:txBody>
          <a:bodyPr/>
          <a:lstStyle/>
          <a:p>
            <a:r>
              <a:rPr lang="es-MX" b="0" cap="none" dirty="0" err="1" smtClean="0"/>
              <a:t>For</a:t>
            </a:r>
            <a:r>
              <a:rPr lang="es-MX" b="0" cap="none" dirty="0" smtClean="0"/>
              <a:t> </a:t>
            </a:r>
            <a:r>
              <a:rPr lang="es-MX" b="0" cap="none" dirty="0" err="1" smtClean="0"/>
              <a:t>example</a:t>
            </a:r>
            <a:r>
              <a:rPr lang="es-MX" b="0" cap="none" dirty="0" smtClean="0"/>
              <a:t>:</a:t>
            </a:r>
            <a:endParaRPr lang="es-MX" b="0" cap="none" dirty="0"/>
          </a:p>
        </p:txBody>
      </p:sp>
      <p:sp>
        <p:nvSpPr>
          <p:cNvPr id="4" name="3 Rectángulo"/>
          <p:cNvSpPr/>
          <p:nvPr/>
        </p:nvSpPr>
        <p:spPr>
          <a:xfrm>
            <a:off x="705340" y="1700808"/>
            <a:ext cx="77333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Subject</a:t>
            </a:r>
            <a:r>
              <a:rPr lang="es-ES" sz="4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+ am + </a:t>
            </a:r>
            <a:r>
              <a:rPr lang="es-ES" sz="40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going</a:t>
            </a:r>
            <a:r>
              <a:rPr lang="es-ES" sz="4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s-ES" sz="40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to</a:t>
            </a:r>
            <a:r>
              <a:rPr lang="es-ES" sz="4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+ </a:t>
            </a:r>
            <a:r>
              <a:rPr lang="es-ES" sz="40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infinitive</a:t>
            </a:r>
            <a:endParaRPr lang="es-ES" sz="4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3399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059832" y="2348880"/>
            <a:ext cx="5293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is</a:t>
            </a:r>
            <a:endParaRPr lang="es-ES" sz="4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3399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878373" y="2996952"/>
            <a:ext cx="8922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are</a:t>
            </a:r>
            <a:endParaRPr lang="es-ES" sz="4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3399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63960" y="70108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mtClean="0"/>
              <a:t>Positive form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1302656" y="4581128"/>
            <a:ext cx="62994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I’m</a:t>
            </a:r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going</a:t>
            </a:r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to</a:t>
            </a:r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study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0714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6275" y="3733438"/>
            <a:ext cx="7772400" cy="1362075"/>
          </a:xfrm>
        </p:spPr>
        <p:txBody>
          <a:bodyPr/>
          <a:lstStyle/>
          <a:p>
            <a:r>
              <a:rPr lang="es-MX" b="0" cap="none" dirty="0" err="1" smtClean="0"/>
              <a:t>For</a:t>
            </a:r>
            <a:r>
              <a:rPr lang="es-MX" b="0" cap="none" dirty="0" smtClean="0"/>
              <a:t> </a:t>
            </a:r>
            <a:r>
              <a:rPr lang="es-MX" b="0" cap="none" dirty="0" err="1" smtClean="0"/>
              <a:t>example</a:t>
            </a:r>
            <a:r>
              <a:rPr lang="es-MX" b="0" cap="none" dirty="0" smtClean="0"/>
              <a:t>:</a:t>
            </a:r>
            <a:endParaRPr lang="es-MX" b="0" cap="none" dirty="0"/>
          </a:p>
        </p:txBody>
      </p:sp>
      <p:sp>
        <p:nvSpPr>
          <p:cNvPr id="4" name="3 Rectángulo"/>
          <p:cNvSpPr/>
          <p:nvPr/>
        </p:nvSpPr>
        <p:spPr>
          <a:xfrm>
            <a:off x="270125" y="1700808"/>
            <a:ext cx="86037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Subject</a:t>
            </a:r>
            <a:r>
              <a:rPr lang="es-ES" sz="4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+ am </a:t>
            </a:r>
            <a:r>
              <a:rPr lang="es-ES" sz="40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not</a:t>
            </a:r>
            <a:r>
              <a:rPr lang="es-ES" sz="4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+ </a:t>
            </a:r>
            <a:r>
              <a:rPr lang="es-ES" sz="40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going</a:t>
            </a:r>
            <a:r>
              <a:rPr lang="es-ES" sz="4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s-ES" sz="40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to</a:t>
            </a:r>
            <a:r>
              <a:rPr lang="es-ES" sz="4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+ </a:t>
            </a:r>
            <a:r>
              <a:rPr lang="es-ES" sz="40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infinitive</a:t>
            </a:r>
            <a:endParaRPr lang="es-ES" sz="4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3399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756867" y="2348880"/>
            <a:ext cx="11352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isn’t</a:t>
            </a:r>
            <a:endParaRPr lang="es-ES" sz="4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3399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575406" y="2996952"/>
            <a:ext cx="14981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aren’t</a:t>
            </a:r>
            <a:endParaRPr lang="es-ES" sz="4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3399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63960" y="70108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err="1" smtClean="0"/>
              <a:t>Negative</a:t>
            </a:r>
            <a:r>
              <a:rPr lang="es-MX" dirty="0" smtClean="0"/>
              <a:t> </a:t>
            </a:r>
            <a:r>
              <a:rPr lang="es-MX" dirty="0" err="1" smtClean="0"/>
              <a:t>form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825091" y="4581128"/>
            <a:ext cx="7254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He </a:t>
            </a:r>
            <a:r>
              <a:rPr lang="es-E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isn’t</a:t>
            </a:r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going</a:t>
            </a:r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to</a:t>
            </a:r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play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778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630</Words>
  <Application>Microsoft Office PowerPoint</Application>
  <PresentationFormat>Presentación en pantalla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For example:</vt:lpstr>
      <vt:lpstr>For example:</vt:lpstr>
      <vt:lpstr>For example:</vt:lpstr>
      <vt:lpstr>FUTURE TIME EXPRESSIONS  </vt:lpstr>
      <vt:lpstr>Note: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Alumno(a)</dc:creator>
  <cp:lastModifiedBy>ZIMAPAN</cp:lastModifiedBy>
  <cp:revision>12</cp:revision>
  <dcterms:created xsi:type="dcterms:W3CDTF">2014-03-14T00:59:24Z</dcterms:created>
  <dcterms:modified xsi:type="dcterms:W3CDTF">2014-03-14T14:34:05Z</dcterms:modified>
</cp:coreProperties>
</file>