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257" r:id="rId3"/>
    <p:sldId id="258" r:id="rId4"/>
    <p:sldId id="300" r:id="rId5"/>
    <p:sldId id="301" r:id="rId6"/>
    <p:sldId id="261" r:id="rId7"/>
    <p:sldId id="259" r:id="rId8"/>
    <p:sldId id="260" r:id="rId9"/>
    <p:sldId id="263" r:id="rId10"/>
    <p:sldId id="262" r:id="rId11"/>
    <p:sldId id="264" r:id="rId12"/>
    <p:sldId id="268" r:id="rId13"/>
    <p:sldId id="269" r:id="rId14"/>
    <p:sldId id="270" r:id="rId15"/>
    <p:sldId id="272" r:id="rId16"/>
    <p:sldId id="271" r:id="rId17"/>
    <p:sldId id="273" r:id="rId18"/>
    <p:sldId id="274" r:id="rId19"/>
    <p:sldId id="275" r:id="rId20"/>
    <p:sldId id="276" r:id="rId21"/>
    <p:sldId id="277" r:id="rId22"/>
    <p:sldId id="278" r:id="rId23"/>
    <p:sldId id="279" r:id="rId24"/>
    <p:sldId id="280" r:id="rId25"/>
    <p:sldId id="283" r:id="rId26"/>
    <p:sldId id="282" r:id="rId27"/>
    <p:sldId id="290" r:id="rId28"/>
    <p:sldId id="281" r:id="rId29"/>
    <p:sldId id="291" r:id="rId30"/>
    <p:sldId id="284" r:id="rId31"/>
    <p:sldId id="292" r:id="rId32"/>
    <p:sldId id="285" r:id="rId33"/>
    <p:sldId id="293" r:id="rId34"/>
    <p:sldId id="286" r:id="rId35"/>
    <p:sldId id="287" r:id="rId36"/>
    <p:sldId id="294" r:id="rId37"/>
    <p:sldId id="295" r:id="rId38"/>
    <p:sldId id="288" r:id="rId39"/>
    <p:sldId id="296" r:id="rId40"/>
    <p:sldId id="297" r:id="rId41"/>
    <p:sldId id="289" r:id="rId42"/>
    <p:sldId id="298" r:id="rId43"/>
    <p:sldId id="299" r:id="rId44"/>
    <p:sldId id="265" r:id="rId4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82" autoAdjust="0"/>
  </p:normalViewPr>
  <p:slideViewPr>
    <p:cSldViewPr>
      <p:cViewPr varScale="1">
        <p:scale>
          <a:sx n="56" d="100"/>
          <a:sy n="56" d="100"/>
        </p:scale>
        <p:origin x="138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57B0E34-5025-455C-AAC3-A407914B8C42}" type="slidenum">
              <a:rPr lang="es-MX" smtClean="0"/>
              <a:pPr/>
              <a:t>‹Nº›</a:t>
            </a:fld>
            <a:endParaRPr lang="es-MX"/>
          </a:p>
        </p:txBody>
      </p:sp>
    </p:spTree>
    <p:custDataLst>
      <p:tags r:id="rId1"/>
    </p:custDataLst>
    <p:extLst>
      <p:ext uri="{BB962C8B-B14F-4D97-AF65-F5344CB8AC3E}">
        <p14:creationId xmlns:p14="http://schemas.microsoft.com/office/powerpoint/2010/main" val="147957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99614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215264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130283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357827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332374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168190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232653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62295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31437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D02450-2440-42B3-8651-A6E43E99E086}" type="datetimeFigureOut">
              <a:rPr lang="es-MX" smtClean="0"/>
              <a:pPr/>
              <a:t>16/10/2014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57B0E34-5025-455C-AAC3-A407914B8C42}" type="slidenum">
              <a:rPr lang="es-MX" smtClean="0"/>
              <a:pPr/>
              <a:t>‹Nº›</a:t>
            </a:fld>
            <a:endParaRPr lang="es-MX"/>
          </a:p>
        </p:txBody>
      </p:sp>
    </p:spTree>
    <p:extLst>
      <p:ext uri="{BB962C8B-B14F-4D97-AF65-F5344CB8AC3E}">
        <p14:creationId xmlns:p14="http://schemas.microsoft.com/office/powerpoint/2010/main" val="376974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02450-2440-42B3-8651-A6E43E99E086}" type="datetimeFigureOut">
              <a:rPr lang="es-MX" smtClean="0"/>
              <a:pPr/>
              <a:t>16/10/2014</a:t>
            </a:fld>
            <a:endParaRPr lang="es-MX"/>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B0E34-5025-455C-AAC3-A407914B8C42}" type="slidenum">
              <a:rPr lang="es-MX" smtClean="0"/>
              <a:pPr/>
              <a:t>‹Nº›</a:t>
            </a:fld>
            <a:endParaRPr lang="es-MX"/>
          </a:p>
        </p:txBody>
      </p:sp>
    </p:spTree>
    <p:extLst>
      <p:ext uri="{BB962C8B-B14F-4D97-AF65-F5344CB8AC3E}">
        <p14:creationId xmlns:p14="http://schemas.microsoft.com/office/powerpoint/2010/main" val="508788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S-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 y="0"/>
            <a:ext cx="9144000" cy="7065818"/>
          </a:xfrm>
          <a:prstGeom prst="rect">
            <a:avLst/>
          </a:prstGeom>
        </p:spPr>
      </p:pic>
      <p:sp>
        <p:nvSpPr>
          <p:cNvPr id="2" name="1 Título"/>
          <p:cNvSpPr>
            <a:spLocks noGrp="1"/>
          </p:cNvSpPr>
          <p:nvPr>
            <p:ph type="ctrTitle"/>
          </p:nvPr>
        </p:nvSpPr>
        <p:spPr>
          <a:xfrm>
            <a:off x="272140" y="203651"/>
            <a:ext cx="8273146" cy="1233259"/>
          </a:xfrm>
        </p:spPr>
        <p:txBody>
          <a:bodyPr>
            <a:normAutofit/>
          </a:bodyPr>
          <a:lstStyle/>
          <a:p>
            <a:pPr algn="l"/>
            <a:r>
              <a:rPr lang="es-MX" sz="5400" b="1" dirty="0" smtClean="0">
                <a:solidFill>
                  <a:schemeClr val="bg2">
                    <a:lumMod val="90000"/>
                  </a:schemeClr>
                </a:solidFill>
              </a:rPr>
              <a:t>Academia de Informática</a:t>
            </a:r>
            <a:endParaRPr lang="es-MX" sz="5400" b="1" dirty="0">
              <a:solidFill>
                <a:schemeClr val="bg2">
                  <a:lumMod val="90000"/>
                </a:schemeClr>
              </a:solidFill>
            </a:endParaRPr>
          </a:p>
        </p:txBody>
      </p:sp>
      <p:sp>
        <p:nvSpPr>
          <p:cNvPr id="3" name="2 Subtítulo"/>
          <p:cNvSpPr>
            <a:spLocks noGrp="1"/>
          </p:cNvSpPr>
          <p:nvPr>
            <p:ph type="subTitle" idx="1"/>
          </p:nvPr>
        </p:nvSpPr>
        <p:spPr>
          <a:xfrm>
            <a:off x="251520" y="1825415"/>
            <a:ext cx="5138057" cy="955513"/>
          </a:xfrm>
        </p:spPr>
        <p:txBody>
          <a:bodyPr>
            <a:noAutofit/>
          </a:bodyPr>
          <a:lstStyle/>
          <a:p>
            <a:pPr algn="l"/>
            <a:r>
              <a:rPr lang="es-MX" sz="4400" b="1" dirty="0" smtClean="0">
                <a:solidFill>
                  <a:schemeClr val="bg2">
                    <a:lumMod val="90000"/>
                  </a:schemeClr>
                </a:solidFill>
              </a:rPr>
              <a:t>Algoritmos</a:t>
            </a:r>
          </a:p>
          <a:p>
            <a:pPr algn="l"/>
            <a:r>
              <a:rPr lang="es-MX" sz="2400" b="1" dirty="0" smtClean="0">
                <a:solidFill>
                  <a:schemeClr val="bg2">
                    <a:lumMod val="90000"/>
                  </a:schemeClr>
                </a:solidFill>
              </a:rPr>
              <a:t>Actualización</a:t>
            </a:r>
            <a:r>
              <a:rPr lang="es-MX" sz="2400" b="1" dirty="0" smtClean="0">
                <a:solidFill>
                  <a:schemeClr val="bg2">
                    <a:lumMod val="90000"/>
                  </a:schemeClr>
                </a:solidFill>
              </a:rPr>
              <a:t>: Octubre 2014</a:t>
            </a:r>
          </a:p>
        </p:txBody>
      </p:sp>
      <p:sp>
        <p:nvSpPr>
          <p:cNvPr id="5" name="4 Rectángulo"/>
          <p:cNvSpPr/>
          <p:nvPr/>
        </p:nvSpPr>
        <p:spPr>
          <a:xfrm>
            <a:off x="4545195" y="4221088"/>
            <a:ext cx="4572000" cy="769441"/>
          </a:xfrm>
          <a:prstGeom prst="rect">
            <a:avLst/>
          </a:prstGeom>
        </p:spPr>
        <p:txBody>
          <a:bodyPr vert="horz" lIns="91440" tIns="45720" rIns="91440" bIns="45720" rtlCol="0">
            <a:noAutofit/>
          </a:bodyPr>
          <a:lstStyle/>
          <a:p>
            <a:pPr defTabSz="457200">
              <a:spcBef>
                <a:spcPct val="20000"/>
              </a:spcBef>
              <a:buFont typeface="Arial"/>
              <a:buNone/>
            </a:pPr>
            <a:r>
              <a:rPr lang="es-ES" sz="2200" b="1" dirty="0">
                <a:solidFill>
                  <a:schemeClr val="bg2">
                    <a:lumMod val="90000"/>
                  </a:schemeClr>
                </a:solidFill>
              </a:rPr>
              <a:t>Baños García </a:t>
            </a:r>
            <a:r>
              <a:rPr lang="es-ES" sz="2200" b="1" dirty="0" err="1">
                <a:solidFill>
                  <a:schemeClr val="bg2">
                    <a:lumMod val="90000"/>
                  </a:schemeClr>
                </a:solidFill>
              </a:rPr>
              <a:t>Yesenia</a:t>
            </a:r>
            <a:r>
              <a:rPr lang="es-ES" sz="2200" b="1" dirty="0">
                <a:solidFill>
                  <a:schemeClr val="bg2">
                    <a:lumMod val="90000"/>
                  </a:schemeClr>
                </a:solidFill>
              </a:rPr>
              <a:t>, Lic. Comp.</a:t>
            </a:r>
          </a:p>
          <a:p>
            <a:pPr defTabSz="457200">
              <a:spcBef>
                <a:spcPct val="20000"/>
              </a:spcBef>
              <a:buFont typeface="Arial"/>
              <a:buNone/>
            </a:pPr>
            <a:r>
              <a:rPr lang="es-ES" sz="2200" b="1" dirty="0">
                <a:solidFill>
                  <a:schemeClr val="bg2">
                    <a:lumMod val="90000"/>
                  </a:schemeClr>
                </a:solidFill>
              </a:rPr>
              <a:t>Hernández </a:t>
            </a:r>
            <a:r>
              <a:rPr lang="es-ES" sz="2200" b="1" dirty="0" smtClean="0">
                <a:solidFill>
                  <a:schemeClr val="bg2">
                    <a:lumMod val="90000"/>
                  </a:schemeClr>
                </a:solidFill>
              </a:rPr>
              <a:t>Nájera </a:t>
            </a:r>
            <a:r>
              <a:rPr lang="es-ES" sz="2200" b="1" dirty="0">
                <a:solidFill>
                  <a:schemeClr val="bg2">
                    <a:lumMod val="90000"/>
                  </a:schemeClr>
                </a:solidFill>
              </a:rPr>
              <a:t>Aracely, Lic. Comp.</a:t>
            </a:r>
          </a:p>
        </p:txBody>
      </p:sp>
    </p:spTree>
    <p:custDataLst>
      <p:tags r:id="rId1"/>
    </p:custDataLst>
    <p:extLst>
      <p:ext uri="{BB962C8B-B14F-4D97-AF65-F5344CB8AC3E}">
        <p14:creationId xmlns:p14="http://schemas.microsoft.com/office/powerpoint/2010/main" val="156706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980728"/>
            <a:ext cx="7715304" cy="3970318"/>
          </a:xfrm>
          <a:prstGeom prst="rect">
            <a:avLst/>
          </a:prstGeom>
          <a:noFill/>
        </p:spPr>
        <p:txBody>
          <a:bodyPr wrap="square" rtlCol="0">
            <a:spAutoFit/>
          </a:bodyPr>
          <a:lstStyle/>
          <a:p>
            <a:pPr algn="just"/>
            <a:r>
              <a:rPr lang="es-ES" sz="3000" b="1" dirty="0" smtClean="0"/>
              <a:t>2.2 Análisis del Problema</a:t>
            </a:r>
          </a:p>
          <a:p>
            <a:pPr algn="just"/>
            <a:r>
              <a:rPr lang="es-ES" sz="3000" b="1" dirty="0" smtClean="0"/>
              <a:t>2.2.1 Identificadores</a:t>
            </a:r>
          </a:p>
          <a:p>
            <a:pPr algn="just"/>
            <a:r>
              <a:rPr lang="es-ES" sz="2400" dirty="0" smtClean="0"/>
              <a:t>Un identificador es el nombre que se le asigna a los datos de un programa (constantes, variables, tipos de datos), y que nos permiten el acceso a su contenido.</a:t>
            </a:r>
          </a:p>
          <a:p>
            <a:pPr algn="just"/>
            <a:endParaRPr lang="es-ES" sz="2400" dirty="0" smtClean="0"/>
          </a:p>
          <a:p>
            <a:pPr algn="just"/>
            <a:r>
              <a:rPr lang="es-ES" sz="2400" dirty="0" smtClean="0"/>
              <a:t>Ejemplo:</a:t>
            </a:r>
          </a:p>
          <a:p>
            <a:pPr algn="ctr"/>
            <a:r>
              <a:rPr lang="es-ES" sz="2400" b="1" dirty="0" smtClean="0"/>
              <a:t>Calf1</a:t>
            </a:r>
          </a:p>
          <a:p>
            <a:pPr algn="ctr"/>
            <a:r>
              <a:rPr lang="es-ES" sz="2400" b="1" dirty="0" smtClean="0"/>
              <a:t>Valor_1</a:t>
            </a:r>
          </a:p>
          <a:p>
            <a:pPr algn="ctr"/>
            <a:r>
              <a:rPr lang="es-ES" sz="2400" b="1" dirty="0" err="1" smtClean="0"/>
              <a:t>Num_hrs</a:t>
            </a:r>
            <a:endParaRPr lang="es-ES" sz="2400" dirty="0"/>
          </a:p>
        </p:txBody>
      </p:sp>
    </p:spTree>
    <p:extLst>
      <p:ext uri="{BB962C8B-B14F-4D97-AF65-F5344CB8AC3E}">
        <p14:creationId xmlns:p14="http://schemas.microsoft.com/office/powerpoint/2010/main" val="3798157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196752"/>
            <a:ext cx="7715304" cy="4616648"/>
          </a:xfrm>
          <a:prstGeom prst="rect">
            <a:avLst/>
          </a:prstGeom>
          <a:noFill/>
        </p:spPr>
        <p:txBody>
          <a:bodyPr wrap="square" rtlCol="0">
            <a:spAutoFit/>
          </a:bodyPr>
          <a:lstStyle/>
          <a:p>
            <a:pPr algn="just"/>
            <a:r>
              <a:rPr lang="es-ES" sz="3000" b="1" dirty="0" smtClean="0"/>
              <a:t>2.2.2 Tipos de datos</a:t>
            </a:r>
          </a:p>
          <a:p>
            <a:pPr algn="just"/>
            <a:r>
              <a:rPr lang="es-ES" sz="2400" dirty="0" smtClean="0"/>
              <a:t>Es el valor que puede tomar una constante o variable . Por ejemplo, para representar los datos de un alumno como: Nombre, </a:t>
            </a:r>
            <a:r>
              <a:rPr lang="es-ES" sz="2400" dirty="0" err="1" smtClean="0"/>
              <a:t>Num_cta</a:t>
            </a:r>
            <a:r>
              <a:rPr lang="es-ES" sz="2400" dirty="0" smtClean="0"/>
              <a:t>, calf1, calf2, etc.</a:t>
            </a:r>
          </a:p>
          <a:p>
            <a:pPr algn="just"/>
            <a:endParaRPr lang="es-ES" sz="2400" dirty="0" smtClean="0"/>
          </a:p>
          <a:p>
            <a:pPr algn="just"/>
            <a:r>
              <a:rPr lang="es-ES" sz="2400" dirty="0" smtClean="0"/>
              <a:t>Los tipos de datos más utilizados son:</a:t>
            </a:r>
          </a:p>
          <a:p>
            <a:pPr algn="just"/>
            <a:r>
              <a:rPr lang="es-ES" sz="2400" b="1" dirty="0" smtClean="0"/>
              <a:t>a) Numéricos:  </a:t>
            </a:r>
            <a:r>
              <a:rPr lang="es-ES" sz="2400" dirty="0" smtClean="0"/>
              <a:t>Representan un valor entero y real.</a:t>
            </a:r>
          </a:p>
          <a:p>
            <a:pPr algn="just"/>
            <a:endParaRPr lang="es-ES" sz="2400" dirty="0" smtClean="0"/>
          </a:p>
          <a:p>
            <a:pPr algn="just"/>
            <a:r>
              <a:rPr lang="es-ES" sz="2400" dirty="0" smtClean="0"/>
              <a:t>Ejemplo:</a:t>
            </a:r>
          </a:p>
          <a:p>
            <a:pPr algn="just"/>
            <a:endParaRPr lang="es-ES" sz="2400" dirty="0" smtClean="0"/>
          </a:p>
          <a:p>
            <a:pPr algn="just"/>
            <a:r>
              <a:rPr lang="es-ES" sz="2400" b="1" dirty="0" smtClean="0"/>
              <a:t>Entero:  </a:t>
            </a:r>
            <a:r>
              <a:rPr lang="es-ES" sz="2400" dirty="0" smtClean="0"/>
              <a:t>250, -5</a:t>
            </a:r>
            <a:r>
              <a:rPr lang="es-ES" sz="2400" b="1" dirty="0" smtClean="0"/>
              <a:t>		Real:  </a:t>
            </a:r>
            <a:r>
              <a:rPr lang="es-ES" sz="2400" dirty="0" smtClean="0"/>
              <a:t>3.1416, -27.5</a:t>
            </a:r>
            <a:endParaRPr lang="es-ES" sz="2400" b="1" dirty="0" smtClean="0"/>
          </a:p>
          <a:p>
            <a:pPr algn="just"/>
            <a:endParaRPr lang="es-ES" sz="2400" dirty="0" smtClean="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2191504"/>
            <a:ext cx="7715304" cy="2769989"/>
          </a:xfrm>
          <a:prstGeom prst="rect">
            <a:avLst/>
          </a:prstGeom>
          <a:noFill/>
        </p:spPr>
        <p:txBody>
          <a:bodyPr wrap="square" rtlCol="0">
            <a:spAutoFit/>
          </a:bodyPr>
          <a:lstStyle/>
          <a:p>
            <a:pPr algn="just"/>
            <a:r>
              <a:rPr lang="es-ES" sz="3000" b="1" dirty="0" smtClean="0"/>
              <a:t>2.2.2 Tipos de datos</a:t>
            </a:r>
          </a:p>
          <a:p>
            <a:pPr algn="just"/>
            <a:r>
              <a:rPr lang="es-ES" sz="2400" b="1" dirty="0" smtClean="0"/>
              <a:t>b) Lógicos: </a:t>
            </a:r>
            <a:r>
              <a:rPr lang="es-ES" sz="2400" dirty="0" smtClean="0"/>
              <a:t>Solo pueden tener dos valores (verdadero o falso), y son el resultado de una comparación.</a:t>
            </a:r>
          </a:p>
          <a:p>
            <a:pPr algn="just"/>
            <a:endParaRPr lang="es-ES" sz="2400" b="1" dirty="0" smtClean="0"/>
          </a:p>
          <a:p>
            <a:pPr algn="just"/>
            <a:r>
              <a:rPr lang="es-ES" sz="2400" b="1" dirty="0" smtClean="0"/>
              <a:t>c) Alfanuméricos: </a:t>
            </a:r>
            <a:r>
              <a:rPr lang="es-ES" sz="2400" dirty="0" smtClean="0"/>
              <a:t>Son una serie de caracteres que sirven para representar y manejar datos como nombres de personas, artículos, productos, direcciones, etc.</a:t>
            </a:r>
            <a:endParaRPr lang="es-ES" sz="2400" b="1" dirty="0" smtClean="0"/>
          </a:p>
        </p:txBody>
      </p:sp>
      <p:sp>
        <p:nvSpPr>
          <p:cNvPr id="3" name="2 CuadroTexto"/>
          <p:cNvSpPr txBox="1"/>
          <p:nvPr/>
        </p:nvSpPr>
        <p:spPr>
          <a:xfrm>
            <a:off x="714348" y="928670"/>
            <a:ext cx="6429420" cy="1077218"/>
          </a:xfrm>
          <a:prstGeom prst="rect">
            <a:avLst/>
          </a:prstGeom>
          <a:noFill/>
        </p:spPr>
        <p:txBody>
          <a:bodyPr wrap="square" rtlCol="0">
            <a:spAutoFit/>
          </a:bodyPr>
          <a:lstStyle/>
          <a:p>
            <a:pPr marL="342900" indent="-342900"/>
            <a:r>
              <a:rPr lang="es-ES" sz="2800" b="1" dirty="0" smtClean="0"/>
              <a:t>2. </a:t>
            </a:r>
            <a:r>
              <a:rPr lang="es-ES" sz="3200" b="1" dirty="0" smtClean="0"/>
              <a:t>Metodología para la descomposición de un algoritmo.  </a:t>
            </a:r>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196752"/>
            <a:ext cx="7715304" cy="3877985"/>
          </a:xfrm>
          <a:prstGeom prst="rect">
            <a:avLst/>
          </a:prstGeom>
          <a:noFill/>
        </p:spPr>
        <p:txBody>
          <a:bodyPr wrap="square" rtlCol="0">
            <a:spAutoFit/>
          </a:bodyPr>
          <a:lstStyle/>
          <a:p>
            <a:pPr algn="just"/>
            <a:r>
              <a:rPr lang="es-ES" sz="3000" b="1" dirty="0" smtClean="0"/>
              <a:t>2.2.3 Variables</a:t>
            </a:r>
          </a:p>
          <a:p>
            <a:pPr algn="just"/>
            <a:r>
              <a:rPr lang="es-ES" sz="2400" dirty="0" smtClean="0"/>
              <a:t>Permite almacenar de forma temporal un valor y el cual puede cambiar durante la ejecución del algoritmo ó programa.</a:t>
            </a:r>
          </a:p>
          <a:p>
            <a:pPr algn="just"/>
            <a:r>
              <a:rPr lang="es-ES" sz="2400" dirty="0" smtClean="0"/>
              <a:t>Toda variable tiene un nombre que sirve para identificarla.</a:t>
            </a:r>
          </a:p>
          <a:p>
            <a:pPr algn="just"/>
            <a:endParaRPr lang="es-ES" sz="2400" dirty="0" smtClean="0"/>
          </a:p>
          <a:p>
            <a:pPr algn="just"/>
            <a:r>
              <a:rPr lang="es-ES" sz="2400" dirty="0" smtClean="0"/>
              <a:t>Ejemplo:</a:t>
            </a:r>
          </a:p>
          <a:p>
            <a:pPr algn="just"/>
            <a:r>
              <a:rPr lang="es-ES" sz="2400" dirty="0" smtClean="0"/>
              <a:t>		</a:t>
            </a:r>
            <a:r>
              <a:rPr lang="es-ES" sz="2400" b="1" dirty="0" err="1" smtClean="0"/>
              <a:t>prom</a:t>
            </a:r>
            <a:r>
              <a:rPr lang="es-ES" sz="2400" b="1" dirty="0" smtClean="0"/>
              <a:t>=(calf1+calf2+calf3)/3</a:t>
            </a:r>
          </a:p>
          <a:p>
            <a:pPr algn="just"/>
            <a:endParaRPr lang="es-ES" sz="2400" b="1" dirty="0" smtClean="0"/>
          </a:p>
          <a:p>
            <a:pPr algn="just"/>
            <a:r>
              <a:rPr lang="es-ES" sz="2400" dirty="0" smtClean="0"/>
              <a:t>Las variables son: </a:t>
            </a:r>
            <a:r>
              <a:rPr lang="es-ES" sz="2400" dirty="0" err="1" smtClean="0"/>
              <a:t>prom</a:t>
            </a:r>
            <a:r>
              <a:rPr lang="es-ES" sz="2400" dirty="0" smtClean="0"/>
              <a:t>, calf1, calf2, calf3.</a:t>
            </a:r>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196752"/>
            <a:ext cx="7715304" cy="3877985"/>
          </a:xfrm>
          <a:prstGeom prst="rect">
            <a:avLst/>
          </a:prstGeom>
          <a:noFill/>
        </p:spPr>
        <p:txBody>
          <a:bodyPr wrap="square" rtlCol="0">
            <a:spAutoFit/>
          </a:bodyPr>
          <a:lstStyle/>
          <a:p>
            <a:pPr algn="just"/>
            <a:r>
              <a:rPr lang="es-ES" sz="3000" b="1" dirty="0" smtClean="0"/>
              <a:t>2.2.4</a:t>
            </a:r>
            <a:r>
              <a:rPr lang="es-ES" sz="2400" b="1" dirty="0" smtClean="0"/>
              <a:t> </a:t>
            </a:r>
            <a:r>
              <a:rPr lang="es-ES" sz="3000" b="1" dirty="0" smtClean="0"/>
              <a:t>Constantes</a:t>
            </a:r>
          </a:p>
          <a:p>
            <a:pPr algn="just"/>
            <a:r>
              <a:rPr lang="es-ES" sz="2400" dirty="0" smtClean="0"/>
              <a:t>Son datos numéricos o alfanuméricos que contienen un valor  y que no cambia durante la ejecución del algoritmo ó programa.</a:t>
            </a:r>
          </a:p>
          <a:p>
            <a:pPr algn="just"/>
            <a:endParaRPr lang="es-ES" sz="2400" dirty="0" smtClean="0"/>
          </a:p>
          <a:p>
            <a:pPr algn="just"/>
            <a:r>
              <a:rPr lang="es-ES" sz="2400" dirty="0" smtClean="0"/>
              <a:t>Ejemplos:</a:t>
            </a:r>
          </a:p>
          <a:p>
            <a:pPr algn="just"/>
            <a:r>
              <a:rPr lang="es-ES" sz="2400" dirty="0" smtClean="0"/>
              <a:t>		</a:t>
            </a:r>
            <a:r>
              <a:rPr lang="es-ES" sz="2400" b="1" dirty="0" err="1" smtClean="0"/>
              <a:t>prom</a:t>
            </a:r>
            <a:r>
              <a:rPr lang="es-ES" sz="2400" b="1" dirty="0" smtClean="0"/>
              <a:t>=(calf1+calf2+calf3)/3</a:t>
            </a:r>
          </a:p>
          <a:p>
            <a:pPr algn="just"/>
            <a:r>
              <a:rPr lang="es-ES" sz="2400" b="1" dirty="0" smtClean="0"/>
              <a:t>		PI=3.1416</a:t>
            </a:r>
          </a:p>
          <a:p>
            <a:pPr algn="just"/>
            <a:endParaRPr lang="es-ES" sz="2400" b="1" dirty="0" smtClean="0"/>
          </a:p>
          <a:p>
            <a:pPr algn="just"/>
            <a:r>
              <a:rPr lang="es-ES" sz="2400" dirty="0" smtClean="0"/>
              <a:t>Las constantes son: 3, PI.</a:t>
            </a:r>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268760"/>
            <a:ext cx="7715304" cy="3877985"/>
          </a:xfrm>
          <a:prstGeom prst="rect">
            <a:avLst/>
          </a:prstGeom>
          <a:noFill/>
        </p:spPr>
        <p:txBody>
          <a:bodyPr wrap="square" rtlCol="0">
            <a:spAutoFit/>
          </a:bodyPr>
          <a:lstStyle/>
          <a:p>
            <a:pPr algn="just"/>
            <a:r>
              <a:rPr lang="es-ES" sz="3000" b="1" dirty="0" smtClean="0"/>
              <a:t>2.2.5 Operadores y Expresiones</a:t>
            </a:r>
          </a:p>
          <a:p>
            <a:pPr algn="just"/>
            <a:endParaRPr lang="es-ES" sz="2400" b="1" dirty="0" smtClean="0"/>
          </a:p>
          <a:p>
            <a:pPr algn="just"/>
            <a:r>
              <a:rPr lang="es-ES" sz="2400" b="1" dirty="0" smtClean="0"/>
              <a:t>Expresiones: </a:t>
            </a:r>
            <a:r>
              <a:rPr lang="es-ES" sz="2400" dirty="0" smtClean="0"/>
              <a:t>Es un conjunto</a:t>
            </a:r>
            <a:r>
              <a:rPr lang="es-ES_tradnl" sz="2400" dirty="0" smtClean="0"/>
              <a:t> de constantes, variables,  operadores con lo que se realizan las operaciones y permite obtener un resultado.</a:t>
            </a:r>
          </a:p>
          <a:p>
            <a:pPr algn="just"/>
            <a:endParaRPr lang="es-ES" sz="2400" dirty="0" smtClean="0"/>
          </a:p>
          <a:p>
            <a:pPr algn="just"/>
            <a:r>
              <a:rPr lang="es-ES" sz="2400" dirty="0" smtClean="0"/>
              <a:t>Ejemplo: </a:t>
            </a:r>
          </a:p>
          <a:p>
            <a:pPr algn="just"/>
            <a:r>
              <a:rPr lang="es-ES" sz="2400" dirty="0" smtClean="0"/>
              <a:t>		</a:t>
            </a:r>
            <a:r>
              <a:rPr lang="es-ES" sz="2400" b="1" dirty="0" smtClean="0"/>
              <a:t>resultado </a:t>
            </a:r>
            <a:r>
              <a:rPr lang="es-ES" sz="2400" b="1" dirty="0" smtClean="0">
                <a:sym typeface="Wingdings" pitchFamily="2" charset="2"/>
              </a:rPr>
              <a:t> </a:t>
            </a:r>
            <a:r>
              <a:rPr lang="es-ES" sz="2400" b="1" dirty="0" smtClean="0"/>
              <a:t>a*(2*b+5)/c</a:t>
            </a:r>
          </a:p>
          <a:p>
            <a:pPr algn="just"/>
            <a:endParaRPr lang="es-ES" sz="2400" b="1" dirty="0" smtClean="0"/>
          </a:p>
          <a:p>
            <a:pPr algn="just"/>
            <a:r>
              <a:rPr lang="es-ES" sz="2400" b="1" dirty="0"/>
              <a:t>	</a:t>
            </a:r>
            <a:r>
              <a:rPr lang="es-ES" sz="2400" b="1" dirty="0" smtClean="0"/>
              <a:t>	</a:t>
            </a:r>
            <a:r>
              <a:rPr lang="es-ES" sz="2400" b="1" dirty="0" err="1" smtClean="0"/>
              <a:t>Cal_final</a:t>
            </a:r>
            <a:r>
              <a:rPr lang="es-ES" sz="2400" b="1" dirty="0" smtClean="0">
                <a:sym typeface="Wingdings" pitchFamily="2" charset="2"/>
              </a:rPr>
              <a:t> (cali1+cali2)/2</a:t>
            </a:r>
            <a:endParaRPr lang="es-ES" sz="2400" b="1" dirty="0" smtClean="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47057" y="620688"/>
            <a:ext cx="7715304" cy="830997"/>
          </a:xfrm>
          <a:prstGeom prst="rect">
            <a:avLst/>
          </a:prstGeom>
          <a:noFill/>
        </p:spPr>
        <p:txBody>
          <a:bodyPr wrap="square" rtlCol="0">
            <a:spAutoFit/>
          </a:bodyPr>
          <a:lstStyle/>
          <a:p>
            <a:pPr algn="just"/>
            <a:r>
              <a:rPr lang="es-ES" sz="2400" b="1" dirty="0" smtClean="0"/>
              <a:t>Operadores: </a:t>
            </a:r>
            <a:r>
              <a:rPr lang="es-ES" sz="2400" dirty="0" smtClean="0"/>
              <a:t>Es un símbolo que permite manipular los valores de variables y/o constantes.</a:t>
            </a:r>
          </a:p>
        </p:txBody>
      </p:sp>
      <p:sp>
        <p:nvSpPr>
          <p:cNvPr id="4" name="3 CuadroTexto"/>
          <p:cNvSpPr txBox="1"/>
          <p:nvPr/>
        </p:nvSpPr>
        <p:spPr>
          <a:xfrm>
            <a:off x="755576" y="1412776"/>
            <a:ext cx="5616624" cy="1661993"/>
          </a:xfrm>
          <a:prstGeom prst="rect">
            <a:avLst/>
          </a:prstGeom>
          <a:noFill/>
        </p:spPr>
        <p:txBody>
          <a:bodyPr wrap="square" rtlCol="0">
            <a:spAutoFit/>
          </a:bodyPr>
          <a:lstStyle/>
          <a:p>
            <a:pPr algn="just"/>
            <a:r>
              <a:rPr lang="es-ES" sz="3000" b="1" dirty="0" smtClean="0"/>
              <a:t>2.2.5.1 Operadores matemáticos</a:t>
            </a:r>
          </a:p>
          <a:p>
            <a:pPr marL="457200" indent="-457200" algn="just">
              <a:buAutoNum type="arabicParenR"/>
            </a:pPr>
            <a:r>
              <a:rPr lang="es-ES" sz="2400" dirty="0" smtClean="0"/>
              <a:t>^     **</a:t>
            </a:r>
          </a:p>
          <a:p>
            <a:pPr marL="457200" indent="-457200" algn="just">
              <a:buAutoNum type="arabicParenR"/>
            </a:pPr>
            <a:r>
              <a:rPr lang="es-ES" sz="2400" dirty="0"/>
              <a:t>*</a:t>
            </a:r>
            <a:r>
              <a:rPr lang="es-ES" sz="2400" dirty="0" smtClean="0"/>
              <a:t>     </a:t>
            </a:r>
            <a:r>
              <a:rPr lang="es-ES" sz="2400" dirty="0"/>
              <a:t>/</a:t>
            </a:r>
            <a:r>
              <a:rPr lang="es-ES" sz="2400" dirty="0" smtClean="0"/>
              <a:t>     div    </a:t>
            </a:r>
            <a:r>
              <a:rPr lang="es-ES" sz="2400" dirty="0" err="1" smtClean="0"/>
              <a:t>mod</a:t>
            </a:r>
            <a:endParaRPr lang="es-ES" sz="2400" dirty="0" smtClean="0"/>
          </a:p>
          <a:p>
            <a:pPr marL="457200" indent="-457200" algn="just">
              <a:buAutoNum type="arabicParenR"/>
            </a:pPr>
            <a:r>
              <a:rPr lang="es-ES" sz="2400" dirty="0" smtClean="0"/>
              <a:t>+     -</a:t>
            </a:r>
          </a:p>
        </p:txBody>
      </p:sp>
      <p:sp>
        <p:nvSpPr>
          <p:cNvPr id="6" name="5 CuadroTexto"/>
          <p:cNvSpPr txBox="1"/>
          <p:nvPr/>
        </p:nvSpPr>
        <p:spPr>
          <a:xfrm>
            <a:off x="755576" y="2996952"/>
            <a:ext cx="7560840" cy="830997"/>
          </a:xfrm>
          <a:prstGeom prst="rect">
            <a:avLst/>
          </a:prstGeom>
          <a:noFill/>
        </p:spPr>
        <p:txBody>
          <a:bodyPr wrap="square" rtlCol="0">
            <a:spAutoFit/>
          </a:bodyPr>
          <a:lstStyle/>
          <a:p>
            <a:r>
              <a:rPr lang="es-MX" sz="2400" dirty="0" smtClean="0"/>
              <a:t>Los operadores con igual nivel de  prioridad  se evalúan de izquierda a derecha</a:t>
            </a:r>
            <a:r>
              <a:rPr lang="es-MX" sz="2400" dirty="0"/>
              <a:t>.</a:t>
            </a:r>
            <a:endParaRPr lang="es-MX" sz="2400" dirty="0" smtClean="0"/>
          </a:p>
        </p:txBody>
      </p:sp>
      <p:sp>
        <p:nvSpPr>
          <p:cNvPr id="7" name="6 CuadroTexto"/>
          <p:cNvSpPr txBox="1"/>
          <p:nvPr/>
        </p:nvSpPr>
        <p:spPr>
          <a:xfrm>
            <a:off x="755576" y="3894147"/>
            <a:ext cx="6480720" cy="923330"/>
          </a:xfrm>
          <a:prstGeom prst="rect">
            <a:avLst/>
          </a:prstGeom>
          <a:noFill/>
        </p:spPr>
        <p:txBody>
          <a:bodyPr wrap="square" rtlCol="0">
            <a:spAutoFit/>
          </a:bodyPr>
          <a:lstStyle/>
          <a:p>
            <a:pPr algn="just"/>
            <a:r>
              <a:rPr lang="es-ES" sz="3000" b="1" dirty="0" smtClean="0"/>
              <a:t>2.2.5.2 Operador de asignación</a:t>
            </a:r>
          </a:p>
          <a:p>
            <a:pPr marL="457200" indent="-457200" algn="just">
              <a:buAutoNum type="arabicParenR"/>
            </a:pPr>
            <a:r>
              <a:rPr lang="es-ES" sz="2400" b="1" dirty="0" smtClean="0"/>
              <a:t>=</a:t>
            </a:r>
            <a:r>
              <a:rPr lang="es-ES" sz="2400" dirty="0" smtClean="0"/>
              <a:t>   ó     </a:t>
            </a:r>
            <a:r>
              <a:rPr lang="es-ES" sz="2400" dirty="0" smtClean="0">
                <a:sym typeface="Wingdings" pitchFamily="2" charset="2"/>
              </a:rPr>
              <a:t></a:t>
            </a:r>
            <a:endParaRPr lang="es-ES" sz="2400" dirty="0" smtClean="0"/>
          </a:p>
        </p:txBody>
      </p:sp>
      <p:sp>
        <p:nvSpPr>
          <p:cNvPr id="8" name="7 CuadroTexto"/>
          <p:cNvSpPr txBox="1"/>
          <p:nvPr/>
        </p:nvSpPr>
        <p:spPr>
          <a:xfrm>
            <a:off x="683568" y="4758243"/>
            <a:ext cx="8208912" cy="830997"/>
          </a:xfrm>
          <a:prstGeom prst="rect">
            <a:avLst/>
          </a:prstGeom>
          <a:noFill/>
        </p:spPr>
        <p:txBody>
          <a:bodyPr wrap="square" rtlCol="0">
            <a:spAutoFit/>
          </a:bodyPr>
          <a:lstStyle/>
          <a:p>
            <a:r>
              <a:rPr lang="es-MX" sz="2400" dirty="0" smtClean="0"/>
              <a:t>Sirve para recuperar o guardar los valores obtenidos al realizarse o ejecutarse una expresión.</a:t>
            </a:r>
            <a:endParaRPr lang="es-MX" sz="2400"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99592" y="908720"/>
            <a:ext cx="5328592" cy="2769989"/>
          </a:xfrm>
          <a:prstGeom prst="rect">
            <a:avLst/>
          </a:prstGeom>
        </p:spPr>
        <p:txBody>
          <a:bodyPr wrap="square">
            <a:spAutoFit/>
          </a:bodyPr>
          <a:lstStyle/>
          <a:p>
            <a:pPr marL="457200" indent="-457200" algn="just"/>
            <a:r>
              <a:rPr lang="es-ES" sz="3000" b="1" dirty="0" smtClean="0"/>
              <a:t>2.2.5.3 Operadores de relación</a:t>
            </a:r>
          </a:p>
          <a:p>
            <a:pPr marL="457200" indent="-457200" algn="just">
              <a:buAutoNum type="arabicParenR"/>
              <a:tabLst>
                <a:tab pos="2876550" algn="l"/>
              </a:tabLst>
            </a:pPr>
            <a:r>
              <a:rPr lang="es-ES" sz="2400" dirty="0" smtClean="0"/>
              <a:t>Mayor que  	&gt;</a:t>
            </a:r>
          </a:p>
          <a:p>
            <a:pPr marL="457200" indent="-457200" algn="just">
              <a:buAutoNum type="arabicParenR"/>
              <a:tabLst>
                <a:tab pos="2876550" algn="l"/>
              </a:tabLst>
            </a:pPr>
            <a:r>
              <a:rPr lang="es-ES" sz="2400" dirty="0" smtClean="0"/>
              <a:t>Menor que 	&lt;</a:t>
            </a:r>
          </a:p>
          <a:p>
            <a:pPr marL="457200" indent="-457200" algn="just">
              <a:buAutoNum type="arabicParenR"/>
              <a:tabLst>
                <a:tab pos="2876550" algn="l"/>
              </a:tabLst>
            </a:pPr>
            <a:r>
              <a:rPr lang="es-ES" sz="2400" dirty="0" smtClean="0"/>
              <a:t>Mayor igual que	&gt;=</a:t>
            </a:r>
          </a:p>
          <a:p>
            <a:pPr marL="457200" indent="-457200" algn="just">
              <a:buAutoNum type="arabicParenR"/>
              <a:tabLst>
                <a:tab pos="2876550" algn="l"/>
              </a:tabLst>
            </a:pPr>
            <a:r>
              <a:rPr lang="es-ES" sz="2400" dirty="0" smtClean="0"/>
              <a:t>Menor igual que	&lt;=</a:t>
            </a:r>
          </a:p>
          <a:p>
            <a:pPr marL="457200" indent="-457200" algn="just">
              <a:buAutoNum type="arabicParenR"/>
              <a:tabLst>
                <a:tab pos="2876550" algn="l"/>
              </a:tabLst>
            </a:pPr>
            <a:r>
              <a:rPr lang="es-ES" sz="2400" dirty="0" smtClean="0"/>
              <a:t>Igual 	=</a:t>
            </a:r>
          </a:p>
          <a:p>
            <a:pPr marL="457200" indent="-457200" algn="just">
              <a:buAutoNum type="arabicParenR"/>
              <a:tabLst>
                <a:tab pos="2876550" algn="l"/>
              </a:tabLst>
            </a:pPr>
            <a:r>
              <a:rPr lang="es-ES" sz="2400" dirty="0" smtClean="0"/>
              <a:t>Diferencia	&lt; &gt;   !=</a:t>
            </a:r>
          </a:p>
        </p:txBody>
      </p:sp>
      <p:sp>
        <p:nvSpPr>
          <p:cNvPr id="7" name="6 CuadroTexto"/>
          <p:cNvSpPr txBox="1"/>
          <p:nvPr/>
        </p:nvSpPr>
        <p:spPr>
          <a:xfrm>
            <a:off x="755576" y="3861048"/>
            <a:ext cx="7560840" cy="1200329"/>
          </a:xfrm>
          <a:prstGeom prst="rect">
            <a:avLst/>
          </a:prstGeom>
          <a:noFill/>
        </p:spPr>
        <p:txBody>
          <a:bodyPr wrap="square" rtlCol="0">
            <a:spAutoFit/>
          </a:bodyPr>
          <a:lstStyle/>
          <a:p>
            <a:pPr>
              <a:buFont typeface="Arial" pitchFamily="34" charset="0"/>
              <a:buChar char="•"/>
            </a:pPr>
            <a:r>
              <a:rPr lang="es-MX" sz="2400" dirty="0" smtClean="0"/>
              <a:t>Son empleados para comparar dos ó más valores.</a:t>
            </a:r>
          </a:p>
          <a:p>
            <a:pPr>
              <a:buFont typeface="Arial" pitchFamily="34" charset="0"/>
              <a:buChar char="•"/>
            </a:pPr>
            <a:r>
              <a:rPr lang="es-MX" sz="2400" dirty="0" smtClean="0"/>
              <a:t>Su resultado produce valores como verdadero y falso.</a:t>
            </a:r>
          </a:p>
          <a:p>
            <a:pPr>
              <a:buFont typeface="Arial" pitchFamily="34" charset="0"/>
              <a:buChar char="•"/>
            </a:pPr>
            <a:r>
              <a:rPr lang="es-MX" sz="2400" dirty="0" smtClean="0"/>
              <a:t>Tienen el mismo nivel de prioridad.</a:t>
            </a:r>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908720"/>
            <a:ext cx="7200800" cy="553998"/>
          </a:xfrm>
          <a:prstGeom prst="rect">
            <a:avLst/>
          </a:prstGeom>
        </p:spPr>
        <p:txBody>
          <a:bodyPr wrap="square">
            <a:spAutoFit/>
          </a:bodyPr>
          <a:lstStyle/>
          <a:p>
            <a:pPr marL="457200" indent="-457200" algn="just"/>
            <a:r>
              <a:rPr lang="es-ES" sz="3000" b="1" dirty="0" smtClean="0"/>
              <a:t>2.2.5.4 Operadores Lógicos o booleanos</a:t>
            </a:r>
          </a:p>
        </p:txBody>
      </p:sp>
      <p:sp>
        <p:nvSpPr>
          <p:cNvPr id="7" name="6 CuadroTexto"/>
          <p:cNvSpPr txBox="1"/>
          <p:nvPr/>
        </p:nvSpPr>
        <p:spPr>
          <a:xfrm>
            <a:off x="611560" y="4388911"/>
            <a:ext cx="8208912" cy="1200329"/>
          </a:xfrm>
          <a:prstGeom prst="rect">
            <a:avLst/>
          </a:prstGeom>
          <a:noFill/>
        </p:spPr>
        <p:txBody>
          <a:bodyPr wrap="square" rtlCol="0">
            <a:spAutoFit/>
          </a:bodyPr>
          <a:lstStyle/>
          <a:p>
            <a:pPr>
              <a:buFont typeface="Arial" pitchFamily="34" charset="0"/>
              <a:buChar char="•"/>
            </a:pPr>
            <a:r>
              <a:rPr lang="es-MX" sz="2400" dirty="0" smtClean="0"/>
              <a:t>Son empleados para comparar dos valores </a:t>
            </a:r>
            <a:r>
              <a:rPr lang="es-MX" sz="2400" dirty="0"/>
              <a:t>(verdadero y </a:t>
            </a:r>
            <a:r>
              <a:rPr lang="es-MX" sz="2400" dirty="0" smtClean="0"/>
              <a:t>falso)</a:t>
            </a:r>
          </a:p>
          <a:p>
            <a:pPr>
              <a:buFont typeface="Arial" pitchFamily="34" charset="0"/>
              <a:buChar char="•"/>
            </a:pPr>
            <a:r>
              <a:rPr lang="es-MX" sz="2400" dirty="0" smtClean="0"/>
              <a:t>Su resultado produce valores como verdadero y falso.</a:t>
            </a:r>
          </a:p>
          <a:p>
            <a:pPr>
              <a:buFont typeface="Arial" pitchFamily="34" charset="0"/>
              <a:buChar char="•"/>
            </a:pPr>
            <a:r>
              <a:rPr lang="es-MX" sz="2400" dirty="0" smtClean="0"/>
              <a:t>Los tres tienen el mismo nivel de prioridad.</a:t>
            </a:r>
          </a:p>
        </p:txBody>
      </p:sp>
      <p:pic>
        <p:nvPicPr>
          <p:cNvPr id="1031" name="Picture 7"/>
          <p:cNvPicPr>
            <a:picLocks noChangeAspect="1" noChangeArrowheads="1"/>
          </p:cNvPicPr>
          <p:nvPr/>
        </p:nvPicPr>
        <p:blipFill>
          <a:blip r:embed="rId2" cstate="print"/>
          <a:srcRect/>
          <a:stretch>
            <a:fillRect/>
          </a:stretch>
        </p:blipFill>
        <p:spPr bwMode="auto">
          <a:xfrm>
            <a:off x="683567" y="1628800"/>
            <a:ext cx="2400266" cy="2223776"/>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cstate="print"/>
          <a:srcRect/>
          <a:stretch>
            <a:fillRect/>
          </a:stretch>
        </p:blipFill>
        <p:spPr bwMode="auto">
          <a:xfrm>
            <a:off x="3637039" y="1628800"/>
            <a:ext cx="2400266" cy="2223776"/>
          </a:xfrm>
          <a:prstGeom prst="rect">
            <a:avLst/>
          </a:prstGeom>
          <a:noFill/>
          <a:ln w="9525">
            <a:noFill/>
            <a:miter lim="800000"/>
            <a:headEnd/>
            <a:tailEnd/>
          </a:ln>
          <a:effectLst/>
        </p:spPr>
      </p:pic>
      <p:pic>
        <p:nvPicPr>
          <p:cNvPr id="27652" name="Picture 4"/>
          <p:cNvPicPr>
            <a:picLocks noChangeAspect="1" noChangeArrowheads="1"/>
          </p:cNvPicPr>
          <p:nvPr/>
        </p:nvPicPr>
        <p:blipFill>
          <a:blip r:embed="rId4" cstate="print"/>
          <a:srcRect/>
          <a:stretch>
            <a:fillRect/>
          </a:stretch>
        </p:blipFill>
        <p:spPr bwMode="auto">
          <a:xfrm>
            <a:off x="6715139" y="1643050"/>
            <a:ext cx="1857389" cy="1369431"/>
          </a:xfrm>
          <a:prstGeom prst="rect">
            <a:avLst/>
          </a:prstGeom>
          <a:noFill/>
          <a:ln w="9525">
            <a:noFill/>
            <a:miter lim="800000"/>
            <a:headEnd/>
            <a:tailEnd/>
          </a:ln>
          <a:effectLst/>
        </p:spPr>
      </p:pic>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908720"/>
            <a:ext cx="7200800" cy="553998"/>
          </a:xfrm>
          <a:prstGeom prst="rect">
            <a:avLst/>
          </a:prstGeom>
        </p:spPr>
        <p:txBody>
          <a:bodyPr wrap="square">
            <a:spAutoFit/>
          </a:bodyPr>
          <a:lstStyle/>
          <a:p>
            <a:pPr marL="457200" indent="-457200" algn="just"/>
            <a:r>
              <a:rPr lang="es-ES" sz="3000" b="1" dirty="0" smtClean="0"/>
              <a:t>Prioridad entre los Operadores</a:t>
            </a:r>
          </a:p>
        </p:txBody>
      </p:sp>
      <p:sp>
        <p:nvSpPr>
          <p:cNvPr id="8" name="7 Rectángulo redondeado"/>
          <p:cNvSpPr/>
          <p:nvPr/>
        </p:nvSpPr>
        <p:spPr>
          <a:xfrm>
            <a:off x="1187624" y="1916832"/>
            <a:ext cx="2592288" cy="648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600" dirty="0" smtClean="0"/>
              <a:t>1) Matemáticos </a:t>
            </a:r>
            <a:endParaRPr lang="es-ES" sz="2600" dirty="0"/>
          </a:p>
        </p:txBody>
      </p:sp>
      <p:sp>
        <p:nvSpPr>
          <p:cNvPr id="9" name="8 Rectángulo redondeado"/>
          <p:cNvSpPr/>
          <p:nvPr/>
        </p:nvSpPr>
        <p:spPr>
          <a:xfrm>
            <a:off x="1187624" y="2852936"/>
            <a:ext cx="2592288" cy="648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600" dirty="0" smtClean="0"/>
              <a:t>2) Relacionales</a:t>
            </a:r>
            <a:endParaRPr lang="es-ES" sz="2600" dirty="0"/>
          </a:p>
        </p:txBody>
      </p:sp>
      <p:sp>
        <p:nvSpPr>
          <p:cNvPr id="10" name="9 Rectángulo redondeado"/>
          <p:cNvSpPr/>
          <p:nvPr/>
        </p:nvSpPr>
        <p:spPr>
          <a:xfrm>
            <a:off x="1187624" y="3861048"/>
            <a:ext cx="2592288" cy="648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S" sz="2600" dirty="0" smtClean="0"/>
              <a:t>  3) Lógicos</a:t>
            </a:r>
            <a:endParaRPr lang="es-ES" sz="2600" dirty="0"/>
          </a:p>
        </p:txBody>
      </p:sp>
      <p:sp>
        <p:nvSpPr>
          <p:cNvPr id="11" name="10 Rectángulo redondeado"/>
          <p:cNvSpPr/>
          <p:nvPr/>
        </p:nvSpPr>
        <p:spPr>
          <a:xfrm>
            <a:off x="1187624" y="4869160"/>
            <a:ext cx="2592288" cy="648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600" dirty="0" smtClean="0"/>
              <a:t>4) De asignación</a:t>
            </a:r>
            <a:endParaRPr lang="es-ES" sz="2600" dirty="0"/>
          </a:p>
        </p:txBody>
      </p:sp>
      <p:sp>
        <p:nvSpPr>
          <p:cNvPr id="12" name="11 CuadroTexto"/>
          <p:cNvSpPr txBox="1"/>
          <p:nvPr/>
        </p:nvSpPr>
        <p:spPr>
          <a:xfrm>
            <a:off x="5076056" y="1988840"/>
            <a:ext cx="3168352" cy="3108543"/>
          </a:xfrm>
          <a:prstGeom prst="rect">
            <a:avLst/>
          </a:prstGeom>
          <a:noFill/>
        </p:spPr>
        <p:txBody>
          <a:bodyPr wrap="square" rtlCol="0">
            <a:spAutoFit/>
          </a:bodyPr>
          <a:lstStyle/>
          <a:p>
            <a:pPr algn="just"/>
            <a:r>
              <a:rPr lang="es-MX" sz="2800" dirty="0" smtClean="0"/>
              <a:t>Siempre se ejecutan de izquierda a derecha en caso de haber dos ó más operadores con el mismo nivel de prioridad.</a:t>
            </a:r>
            <a:endParaRPr lang="es-MX" sz="2800" dirty="0"/>
          </a:p>
        </p:txBody>
      </p:sp>
      <p:cxnSp>
        <p:nvCxnSpPr>
          <p:cNvPr id="14" name="13 Conector recto de flecha"/>
          <p:cNvCxnSpPr/>
          <p:nvPr/>
        </p:nvCxnSpPr>
        <p:spPr>
          <a:xfrm rot="5400000">
            <a:off x="-576572" y="3392996"/>
            <a:ext cx="2665090" cy="794"/>
          </a:xfrm>
          <a:prstGeom prst="straightConnector1">
            <a:avLst/>
          </a:prstGeom>
          <a:ln w="57150">
            <a:tailEnd type="stealth" w="lg" len="lg"/>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669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4)">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style.rotation</p:attrName>
                                        </p:attrNameLst>
                                      </p:cBhvr>
                                      <p:tavLst>
                                        <p:tav tm="0">
                                          <p:val>
                                            <p:fltVal val="720"/>
                                          </p:val>
                                        </p:tav>
                                        <p:tav tm="100000">
                                          <p:val>
                                            <p:fltVal val="0"/>
                                          </p:val>
                                        </p:tav>
                                      </p:tavLst>
                                    </p:anim>
                                    <p:anim calcmode="lin" valueType="num">
                                      <p:cBhvr>
                                        <p:cTn id="29" dur="2000" fill="hold"/>
                                        <p:tgtEl>
                                          <p:spTgt spid="12"/>
                                        </p:tgtEl>
                                        <p:attrNameLst>
                                          <p:attrName>ppt_h</p:attrName>
                                        </p:attrNameLst>
                                      </p:cBhvr>
                                      <p:tavLst>
                                        <p:tav tm="0">
                                          <p:val>
                                            <p:fltVal val="0"/>
                                          </p:val>
                                        </p:tav>
                                        <p:tav tm="100000">
                                          <p:val>
                                            <p:strVal val="#ppt_h"/>
                                          </p:val>
                                        </p:tav>
                                      </p:tavLst>
                                    </p:anim>
                                    <p:anim calcmode="lin" valueType="num">
                                      <p:cBhvr>
                                        <p:cTn id="30"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14348" y="1928803"/>
            <a:ext cx="7715304" cy="2308324"/>
          </a:xfrm>
          <a:prstGeom prst="rect">
            <a:avLst/>
          </a:prstGeom>
          <a:noFill/>
        </p:spPr>
        <p:txBody>
          <a:bodyPr wrap="square" rtlCol="0">
            <a:spAutoFit/>
          </a:bodyPr>
          <a:lstStyle/>
          <a:p>
            <a:pPr algn="just"/>
            <a:r>
              <a:rPr lang="es-ES" sz="2400" dirty="0" smtClean="0"/>
              <a:t>El presente trabajo muestra la metodología para dar  solución a un problema en específico, aplicando algoritmos matemáticos, por lo que se abordan diferentes estructuras básicas a fin de diseñar algoritmos orientados a la implementación de una lógica asertiva afinada, utilizando el software denominado DFD y </a:t>
            </a:r>
            <a:r>
              <a:rPr lang="es-ES" sz="2400" dirty="0" err="1" smtClean="0"/>
              <a:t>Pseint</a:t>
            </a:r>
            <a:r>
              <a:rPr lang="es-ES" sz="2400" dirty="0" smtClean="0"/>
              <a:t>.</a:t>
            </a:r>
          </a:p>
        </p:txBody>
      </p:sp>
      <p:sp>
        <p:nvSpPr>
          <p:cNvPr id="4" name="3 CuadroTexto"/>
          <p:cNvSpPr txBox="1"/>
          <p:nvPr/>
        </p:nvSpPr>
        <p:spPr>
          <a:xfrm>
            <a:off x="2602424" y="5142382"/>
            <a:ext cx="6357982" cy="923330"/>
          </a:xfrm>
          <a:prstGeom prst="rect">
            <a:avLst/>
          </a:prstGeom>
          <a:noFill/>
        </p:spPr>
        <p:txBody>
          <a:bodyPr wrap="square" rtlCol="0">
            <a:spAutoFit/>
          </a:bodyPr>
          <a:lstStyle/>
          <a:p>
            <a:r>
              <a:rPr lang="es-MX" dirty="0" smtClean="0"/>
              <a:t>Algoritmo, identificador , verificación, operadores , expresiones, variable, constante, estructura, secuencial, decisión,  repetitiva, diagrama de flujo y pseudocódigo</a:t>
            </a:r>
            <a:endParaRPr lang="es-MX" dirty="0"/>
          </a:p>
        </p:txBody>
      </p:sp>
      <p:sp>
        <p:nvSpPr>
          <p:cNvPr id="5" name="4 CuadroTexto"/>
          <p:cNvSpPr txBox="1"/>
          <p:nvPr/>
        </p:nvSpPr>
        <p:spPr>
          <a:xfrm>
            <a:off x="642910" y="928670"/>
            <a:ext cx="6429420" cy="553998"/>
          </a:xfrm>
          <a:prstGeom prst="rect">
            <a:avLst/>
          </a:prstGeom>
          <a:noFill/>
        </p:spPr>
        <p:txBody>
          <a:bodyPr wrap="square" rtlCol="0">
            <a:spAutoFit/>
          </a:bodyPr>
          <a:lstStyle/>
          <a:p>
            <a:r>
              <a:rPr lang="es-ES" sz="3000" b="1" dirty="0" err="1" smtClean="0"/>
              <a:t>Abstrac</a:t>
            </a:r>
            <a:endParaRPr lang="es-ES" sz="2800" b="1" dirty="0"/>
          </a:p>
        </p:txBody>
      </p:sp>
      <p:sp>
        <p:nvSpPr>
          <p:cNvPr id="6" name="5 CuadroTexto"/>
          <p:cNvSpPr txBox="1"/>
          <p:nvPr/>
        </p:nvSpPr>
        <p:spPr>
          <a:xfrm>
            <a:off x="714348" y="5085184"/>
            <a:ext cx="1857389" cy="523220"/>
          </a:xfrm>
          <a:prstGeom prst="rect">
            <a:avLst/>
          </a:prstGeom>
          <a:noFill/>
        </p:spPr>
        <p:txBody>
          <a:bodyPr wrap="square" rtlCol="0">
            <a:spAutoFit/>
          </a:bodyPr>
          <a:lstStyle/>
          <a:p>
            <a:r>
              <a:rPr lang="es-ES" sz="2800" b="1" dirty="0" err="1" smtClean="0"/>
              <a:t>Keywords</a:t>
            </a:r>
            <a:r>
              <a:rPr lang="es-ES" sz="2800" b="1" dirty="0" smtClean="0"/>
              <a:t>:</a:t>
            </a:r>
            <a:endParaRPr lang="es-ES" sz="2800" b="1" dirty="0"/>
          </a:p>
        </p:txBody>
      </p:sp>
    </p:spTree>
    <p:extLst>
      <p:ext uri="{BB962C8B-B14F-4D97-AF65-F5344CB8AC3E}">
        <p14:creationId xmlns:p14="http://schemas.microsoft.com/office/powerpoint/2010/main" val="1483270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908720"/>
            <a:ext cx="7200800" cy="1015663"/>
          </a:xfrm>
          <a:prstGeom prst="rect">
            <a:avLst/>
          </a:prstGeom>
        </p:spPr>
        <p:txBody>
          <a:bodyPr wrap="square">
            <a:spAutoFit/>
          </a:bodyPr>
          <a:lstStyle/>
          <a:p>
            <a:pPr marL="457200" indent="-457200" algn="just"/>
            <a:r>
              <a:rPr lang="es-ES" sz="3000" b="1" dirty="0" smtClean="0"/>
              <a:t>2.3. Diseño de algoritmos</a:t>
            </a:r>
          </a:p>
          <a:p>
            <a:pPr marL="457200" indent="-457200" algn="just"/>
            <a:r>
              <a:rPr lang="es-ES" sz="3000" b="1" dirty="0" smtClean="0"/>
              <a:t>2.3.1. Alternativas de solución</a:t>
            </a:r>
          </a:p>
        </p:txBody>
      </p:sp>
      <p:sp>
        <p:nvSpPr>
          <p:cNvPr id="13" name="12 CuadroTexto"/>
          <p:cNvSpPr txBox="1"/>
          <p:nvPr/>
        </p:nvSpPr>
        <p:spPr>
          <a:xfrm>
            <a:off x="683569" y="2204864"/>
            <a:ext cx="7344816" cy="2893100"/>
          </a:xfrm>
          <a:prstGeom prst="rect">
            <a:avLst/>
          </a:prstGeom>
          <a:noFill/>
        </p:spPr>
        <p:txBody>
          <a:bodyPr wrap="square" rtlCol="0">
            <a:spAutoFit/>
          </a:bodyPr>
          <a:lstStyle/>
          <a:p>
            <a:pPr algn="just"/>
            <a:r>
              <a:rPr lang="es-MX" sz="2600" dirty="0" smtClean="0"/>
              <a:t>Es la forma de representar la secuencia lógica de ejecución de instrucciones.</a:t>
            </a:r>
          </a:p>
          <a:p>
            <a:pPr algn="just"/>
            <a:endParaRPr lang="es-MX" sz="2600" dirty="0" smtClean="0"/>
          </a:p>
          <a:p>
            <a:pPr algn="just"/>
            <a:r>
              <a:rPr lang="es-MX" sz="2600" dirty="0" smtClean="0"/>
              <a:t>Esta puede ser a través de:</a:t>
            </a:r>
          </a:p>
          <a:p>
            <a:pPr algn="just"/>
            <a:endParaRPr lang="es-MX" sz="2600" dirty="0" smtClean="0"/>
          </a:p>
          <a:p>
            <a:pPr marL="457200" indent="-457200" algn="just">
              <a:buAutoNum type="arabicParenR"/>
            </a:pPr>
            <a:r>
              <a:rPr lang="es-MX" sz="2600" dirty="0" smtClean="0"/>
              <a:t>Diagramas de flujo</a:t>
            </a:r>
          </a:p>
          <a:p>
            <a:pPr marL="457200" indent="-457200" algn="just">
              <a:buAutoNum type="arabicParenR"/>
            </a:pPr>
            <a:r>
              <a:rPr lang="es-MX" sz="2600" dirty="0" smtClean="0"/>
              <a:t>Pseudocódigo</a:t>
            </a:r>
            <a:endParaRPr lang="es-MX" sz="2600"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908720"/>
            <a:ext cx="7200800" cy="553998"/>
          </a:xfrm>
          <a:prstGeom prst="rect">
            <a:avLst/>
          </a:prstGeom>
        </p:spPr>
        <p:txBody>
          <a:bodyPr wrap="square">
            <a:spAutoFit/>
          </a:bodyPr>
          <a:lstStyle/>
          <a:p>
            <a:pPr marL="457200" indent="-457200" algn="just"/>
            <a:r>
              <a:rPr lang="es-ES" sz="3000" b="1" dirty="0" smtClean="0"/>
              <a:t>2.3.1.1 Diagrama de flujo </a:t>
            </a:r>
          </a:p>
        </p:txBody>
      </p:sp>
      <p:sp>
        <p:nvSpPr>
          <p:cNvPr id="3" name="2 CuadroTexto"/>
          <p:cNvSpPr txBox="1"/>
          <p:nvPr/>
        </p:nvSpPr>
        <p:spPr>
          <a:xfrm>
            <a:off x="755576" y="1700808"/>
            <a:ext cx="7272808" cy="2308324"/>
          </a:xfrm>
          <a:prstGeom prst="rect">
            <a:avLst/>
          </a:prstGeom>
          <a:noFill/>
        </p:spPr>
        <p:txBody>
          <a:bodyPr wrap="square" rtlCol="0">
            <a:spAutoFit/>
          </a:bodyPr>
          <a:lstStyle/>
          <a:p>
            <a:pPr algn="just"/>
            <a:r>
              <a:rPr lang="es-MX" sz="2400" dirty="0" smtClean="0"/>
              <a:t>Es empleado para representar la solución de un algoritmo empleando figuras geométricas, donde cada una de ellas representa en particular una tarea especifica que realizar.  </a:t>
            </a:r>
          </a:p>
          <a:p>
            <a:pPr algn="just"/>
            <a:endParaRPr lang="es-MX" sz="2400" dirty="0" smtClean="0"/>
          </a:p>
          <a:p>
            <a:pPr algn="just"/>
            <a:r>
              <a:rPr lang="es-MX" sz="2400" dirty="0" smtClean="0"/>
              <a:t>Las más comunes son:</a:t>
            </a:r>
            <a:endParaRPr lang="es-MX" sz="2400"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61"/>
          <p:cNvGraphicFramePr>
            <a:graphicFrameLocks/>
          </p:cNvGraphicFramePr>
          <p:nvPr>
            <p:extLst>
              <p:ext uri="{D42A27DB-BD31-4B8C-83A1-F6EECF244321}">
                <p14:modId xmlns:p14="http://schemas.microsoft.com/office/powerpoint/2010/main" val="1599695703"/>
              </p:ext>
            </p:extLst>
          </p:nvPr>
        </p:nvGraphicFramePr>
        <p:xfrm>
          <a:off x="609600" y="332656"/>
          <a:ext cx="7772400" cy="5692474"/>
        </p:xfrm>
        <a:graphic>
          <a:graphicData uri="http://schemas.openxmlformats.org/drawingml/2006/table">
            <a:tbl>
              <a:tblPr/>
              <a:tblGrid>
                <a:gridCol w="2450232"/>
                <a:gridCol w="5322168"/>
              </a:tblGrid>
              <a:tr h="4603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rPr>
                        <a:t>SIMBOLO</a:t>
                      </a:r>
                      <a:endParaRPr kumimoji="0" lang="es-ES" sz="2000" b="1"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rPr>
                        <a:t>UTILIDAD</a:t>
                      </a:r>
                      <a:endParaRPr kumimoji="0" lang="es-ES" sz="2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3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charset="0"/>
                          <a:cs typeface="Times New Roman" pitchFamily="18" charset="0"/>
                        </a:rPr>
                        <a:t>El rectángulo se utiliza para identificar las acciones a realizar, es decir, este símbolo indica el </a:t>
                      </a:r>
                      <a:r>
                        <a:rPr kumimoji="0" lang="es-MX" sz="2800" b="0" i="1" u="none" strike="noStrike" cap="none" normalizeH="0" baseline="0" dirty="0" smtClean="0">
                          <a:ln>
                            <a:noFill/>
                          </a:ln>
                          <a:solidFill>
                            <a:schemeClr val="accent6">
                              <a:lumMod val="75000"/>
                            </a:schemeClr>
                          </a:solidFill>
                          <a:effectLst/>
                          <a:latin typeface="Arial" charset="0"/>
                          <a:cs typeface="Times New Roman" pitchFamily="18" charset="0"/>
                        </a:rPr>
                        <a:t>proceso</a:t>
                      </a:r>
                      <a:r>
                        <a:rPr kumimoji="0" lang="es-MX" sz="2800" b="0" i="0" u="none" strike="noStrike" cap="none" normalizeH="0" baseline="0" dirty="0" smtClean="0">
                          <a:ln>
                            <a:noFill/>
                          </a:ln>
                          <a:solidFill>
                            <a:schemeClr val="tx1"/>
                          </a:solidFill>
                          <a:effectLst/>
                          <a:latin typeface="Arial" charset="0"/>
                          <a:cs typeface="Times New Roman" pitchFamily="18" charset="0"/>
                        </a:rPr>
                        <a:t> a realizar</a:t>
                      </a:r>
                      <a:r>
                        <a:rPr kumimoji="0" lang="es-ES" sz="28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0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charset="0"/>
                        </a:rPr>
                        <a:t>El trapezoide, indica la </a:t>
                      </a:r>
                      <a:r>
                        <a:rPr kumimoji="0" lang="es-MX" sz="2800" b="0" i="1"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entrada</a:t>
                      </a:r>
                      <a:r>
                        <a:rPr kumimoji="0" lang="es-MX" sz="2800" b="0" i="0" u="none" strike="noStrike" cap="none" normalizeH="0" baseline="0" dirty="0" smtClean="0">
                          <a:ln>
                            <a:noFill/>
                          </a:ln>
                          <a:solidFill>
                            <a:schemeClr val="tx1"/>
                          </a:solidFill>
                          <a:effectLst/>
                          <a:latin typeface="Arial" charset="0"/>
                        </a:rPr>
                        <a:t> o </a:t>
                      </a:r>
                      <a:r>
                        <a:rPr kumimoji="0" lang="es-MX" sz="2800" b="0" i="1"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lectura</a:t>
                      </a:r>
                      <a:r>
                        <a:rPr kumimoji="0" lang="es-MX" sz="2800" b="0" i="0" u="none" strike="noStrike" cap="none" normalizeH="0" baseline="0" dirty="0" smtClean="0">
                          <a:ln>
                            <a:noFill/>
                          </a:ln>
                          <a:solidFill>
                            <a:schemeClr val="tx1"/>
                          </a:solidFill>
                          <a:effectLst/>
                          <a:latin typeface="Arial" charset="0"/>
                        </a:rPr>
                        <a:t> de los datos</a:t>
                      </a:r>
                      <a:endParaRPr kumimoji="0" lang="es-E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2800" b="0" i="0" u="none" strike="noStrike" cap="none" normalizeH="0" baseline="0" dirty="0" smtClean="0">
                          <a:ln>
                            <a:noFill/>
                          </a:ln>
                          <a:solidFill>
                            <a:schemeClr val="tx1"/>
                          </a:solidFill>
                          <a:effectLst/>
                          <a:latin typeface="Arial" charset="0"/>
                        </a:rPr>
                        <a:t>El rombo, es la </a:t>
                      </a:r>
                      <a:r>
                        <a:rPr kumimoji="0" lang="es-MX" sz="2800" b="0" i="1"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caja de decisiones</a:t>
                      </a:r>
                      <a:r>
                        <a:rPr kumimoji="0" lang="es-MX" sz="2800" b="0" i="0" u="none" strike="noStrike" cap="none" normalizeH="0" baseline="0" dirty="0" smtClean="0">
                          <a:ln>
                            <a:noFill/>
                          </a:ln>
                          <a:solidFill>
                            <a:schemeClr val="tx1"/>
                          </a:solidFill>
                          <a:effectLst/>
                          <a:latin typeface="Arial" charset="0"/>
                        </a:rPr>
                        <a:t>, representa las alternativas con solo dos posibles opciones </a:t>
                      </a:r>
                      <a:r>
                        <a:rPr kumimoji="0" lang="es-MX" sz="2800" b="0" i="1"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SI y NO </a:t>
                      </a:r>
                      <a:endParaRPr kumimoji="0" lang="es-ES" sz="2800" b="0" i="1" u="none" strike="noStrike" kern="1200" cap="none" normalizeH="0" baseline="0" dirty="0" smtClean="0">
                        <a:ln>
                          <a:noFill/>
                        </a:ln>
                        <a:solidFill>
                          <a:schemeClr val="accent6">
                            <a:lumMod val="75000"/>
                          </a:schemeClr>
                        </a:solidFill>
                        <a:effectLst/>
                        <a:latin typeface="Arial" charset="0"/>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42"/>
          <p:cNvSpPr>
            <a:spLocks noChangeArrowheads="1"/>
          </p:cNvSpPr>
          <p:nvPr/>
        </p:nvSpPr>
        <p:spPr bwMode="auto">
          <a:xfrm>
            <a:off x="1331001" y="1484784"/>
            <a:ext cx="1066800" cy="457200"/>
          </a:xfrm>
          <a:prstGeom prst="rect">
            <a:avLst/>
          </a:prstGeom>
          <a:solidFill>
            <a:srgbClr val="FFFFFF"/>
          </a:solidFill>
          <a:ln w="9525">
            <a:solidFill>
              <a:srgbClr val="000000"/>
            </a:solidFill>
            <a:miter lim="800000"/>
            <a:headEnd/>
            <a:tailEnd/>
          </a:ln>
        </p:spPr>
        <p:txBody>
          <a:bodyPr/>
          <a:lstStyle/>
          <a:p>
            <a:endParaRPr lang="es-MX"/>
          </a:p>
        </p:txBody>
      </p:sp>
      <p:grpSp>
        <p:nvGrpSpPr>
          <p:cNvPr id="11" name="10 Grupo"/>
          <p:cNvGrpSpPr/>
          <p:nvPr/>
        </p:nvGrpSpPr>
        <p:grpSpPr>
          <a:xfrm>
            <a:off x="1042523" y="4716411"/>
            <a:ext cx="1657269" cy="563563"/>
            <a:chOff x="1186731" y="5445224"/>
            <a:chExt cx="1657269" cy="563563"/>
          </a:xfrm>
        </p:grpSpPr>
        <p:sp>
          <p:nvSpPr>
            <p:cNvPr id="7" name="AutoShape 44"/>
            <p:cNvSpPr>
              <a:spLocks noChangeArrowheads="1"/>
            </p:cNvSpPr>
            <p:nvPr/>
          </p:nvSpPr>
          <p:spPr bwMode="auto">
            <a:xfrm>
              <a:off x="1447800" y="5445224"/>
              <a:ext cx="1073150" cy="563563"/>
            </a:xfrm>
            <a:prstGeom prst="flowChartDecision">
              <a:avLst/>
            </a:prstGeom>
            <a:solidFill>
              <a:srgbClr val="FFFFFF"/>
            </a:solidFill>
            <a:ln w="9525">
              <a:solidFill>
                <a:srgbClr val="000000"/>
              </a:solidFill>
              <a:miter lim="800000"/>
              <a:headEnd/>
              <a:tailEnd/>
            </a:ln>
          </p:spPr>
          <p:txBody>
            <a:bodyPr/>
            <a:lstStyle/>
            <a:p>
              <a:endParaRPr lang="es-MX"/>
            </a:p>
          </p:txBody>
        </p:sp>
        <p:sp>
          <p:nvSpPr>
            <p:cNvPr id="8" name="Line 72"/>
            <p:cNvSpPr>
              <a:spLocks noChangeShapeType="1"/>
            </p:cNvSpPr>
            <p:nvPr/>
          </p:nvSpPr>
          <p:spPr bwMode="auto">
            <a:xfrm>
              <a:off x="2520000" y="5727908"/>
              <a:ext cx="324000" cy="0"/>
            </a:xfrm>
            <a:prstGeom prst="line">
              <a:avLst/>
            </a:prstGeom>
            <a:noFill/>
            <a:ln w="9525">
              <a:solidFill>
                <a:schemeClr val="tx1"/>
              </a:solidFill>
              <a:round/>
              <a:headEnd/>
              <a:tailEnd/>
            </a:ln>
            <a:effectLst/>
          </p:spPr>
          <p:txBody>
            <a:bodyPr wrap="none"/>
            <a:lstStyle/>
            <a:p>
              <a:endParaRPr lang="es-MX"/>
            </a:p>
          </p:txBody>
        </p:sp>
        <p:sp>
          <p:nvSpPr>
            <p:cNvPr id="9" name="Line 74"/>
            <p:cNvSpPr>
              <a:spLocks noChangeShapeType="1"/>
            </p:cNvSpPr>
            <p:nvPr/>
          </p:nvSpPr>
          <p:spPr bwMode="auto">
            <a:xfrm flipH="1">
              <a:off x="1186731" y="5733256"/>
              <a:ext cx="288925" cy="0"/>
            </a:xfrm>
            <a:prstGeom prst="line">
              <a:avLst/>
            </a:prstGeom>
            <a:noFill/>
            <a:ln w="9525">
              <a:solidFill>
                <a:schemeClr val="tx1"/>
              </a:solidFill>
              <a:round/>
              <a:headEnd/>
              <a:tailEnd/>
            </a:ln>
            <a:effectLst/>
          </p:spPr>
          <p:txBody>
            <a:bodyPr wrap="none"/>
            <a:lstStyle/>
            <a:p>
              <a:endParaRPr lang="es-MX"/>
            </a:p>
          </p:txBody>
        </p:sp>
      </p:grpSp>
      <p:sp>
        <p:nvSpPr>
          <p:cNvPr id="10" name="AutoShape 43"/>
          <p:cNvSpPr>
            <a:spLocks noChangeArrowheads="1"/>
          </p:cNvSpPr>
          <p:nvPr/>
        </p:nvSpPr>
        <p:spPr bwMode="auto">
          <a:xfrm>
            <a:off x="1331001" y="3086800"/>
            <a:ext cx="996950" cy="671513"/>
          </a:xfrm>
          <a:prstGeom prst="flowChartManualInput">
            <a:avLst/>
          </a:prstGeom>
          <a:solidFill>
            <a:srgbClr val="FFFFFF"/>
          </a:solidFill>
          <a:ln w="9525">
            <a:solidFill>
              <a:srgbClr val="000000"/>
            </a:solidFill>
            <a:miter lim="800000"/>
            <a:headEnd/>
            <a:tailEnd/>
          </a:ln>
        </p:spPr>
        <p:txBody>
          <a:bodyPr/>
          <a:lstStyle/>
          <a:p>
            <a:endParaRPr lang="es-MX"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4)">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6"/>
          <p:cNvGraphicFramePr>
            <a:graphicFrameLocks/>
          </p:cNvGraphicFramePr>
          <p:nvPr>
            <p:extLst>
              <p:ext uri="{D42A27DB-BD31-4B8C-83A1-F6EECF244321}">
                <p14:modId xmlns:p14="http://schemas.microsoft.com/office/powerpoint/2010/main" val="3495651612"/>
              </p:ext>
            </p:extLst>
          </p:nvPr>
        </p:nvGraphicFramePr>
        <p:xfrm>
          <a:off x="467544" y="692696"/>
          <a:ext cx="8351838" cy="4916760"/>
        </p:xfrm>
        <a:graphic>
          <a:graphicData uri="http://schemas.openxmlformats.org/drawingml/2006/table">
            <a:tbl>
              <a:tblPr/>
              <a:tblGrid>
                <a:gridCol w="2482850"/>
                <a:gridCol w="5868988"/>
              </a:tblGrid>
              <a:tr h="432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rPr>
                        <a:t>SIMBOLO</a:t>
                      </a:r>
                      <a:endParaRPr kumimoji="0" lang="es-ES" sz="2000" b="1"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rPr>
                        <a:t>UTILIDAD</a:t>
                      </a:r>
                      <a:endParaRPr kumimoji="0" lang="es-ES" sz="2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Los círculos, son utilizados para indicar el </a:t>
                      </a:r>
                      <a:r>
                        <a:rPr kumimoji="0" lang="es-MX" sz="2600" b="1" i="0"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inicio</a:t>
                      </a: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 y el </a:t>
                      </a:r>
                      <a:r>
                        <a:rPr kumimoji="0" lang="es-MX" sz="2600" b="1" i="0"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final</a:t>
                      </a: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 del algoritmo</a:t>
                      </a:r>
                      <a:r>
                        <a:rPr kumimoji="0" lang="es-ES" sz="2600" b="0" i="0" u="none" strike="noStrike" kern="1200" cap="none" normalizeH="0" baseline="0" dirty="0" smtClean="0">
                          <a:ln>
                            <a:noFill/>
                          </a:ln>
                          <a:solidFill>
                            <a:schemeClr val="tx1"/>
                          </a:solidFill>
                          <a:effectLst/>
                          <a:latin typeface="Arial" charset="0"/>
                          <a:ea typeface="+mn-ea"/>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9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El cono se utiliza para indicar una </a:t>
                      </a:r>
                      <a:r>
                        <a:rPr kumimoji="0" lang="es-MX" sz="2600" b="1" i="0"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salida en pantalla</a:t>
                      </a: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a:t>
                      </a:r>
                      <a:endParaRPr kumimoji="0" lang="es-ES" sz="2600" b="0" i="0" u="none" strike="noStrike" kern="1200" cap="none" normalizeH="0" baseline="0" dirty="0" smtClean="0">
                        <a:ln>
                          <a:noFill/>
                        </a:ln>
                        <a:solidFill>
                          <a:schemeClr val="tx1"/>
                        </a:solidFill>
                        <a:effectLst/>
                        <a:latin typeface="Arial" charset="0"/>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8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La flecha, indica </a:t>
                      </a:r>
                      <a:r>
                        <a:rPr kumimoji="0" lang="es-MX" sz="2600" b="1" i="0"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la secuencia de acciones a realizar</a:t>
                      </a: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 es decir, es quien marca la continuidad y orden de ejecución de las acciones propias del problema a resolver.</a:t>
                      </a:r>
                      <a:endParaRPr kumimoji="0" lang="es-ES" sz="2600" b="0" i="0" u="none" strike="noStrike" kern="1200" cap="none" normalizeH="0" baseline="0" dirty="0" smtClean="0">
                        <a:ln>
                          <a:noFill/>
                        </a:ln>
                        <a:solidFill>
                          <a:schemeClr val="tx1"/>
                        </a:solidFill>
                        <a:effectLst/>
                        <a:latin typeface="Arial" charset="0"/>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4 Elipse"/>
          <p:cNvSpPr/>
          <p:nvPr/>
        </p:nvSpPr>
        <p:spPr>
          <a:xfrm>
            <a:off x="1187624" y="1417712"/>
            <a:ext cx="1008112" cy="86409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8 Grupo"/>
          <p:cNvGrpSpPr/>
          <p:nvPr/>
        </p:nvGrpSpPr>
        <p:grpSpPr>
          <a:xfrm>
            <a:off x="971600" y="2497832"/>
            <a:ext cx="1296143" cy="937498"/>
            <a:chOff x="827585" y="3427606"/>
            <a:chExt cx="1296143" cy="937498"/>
          </a:xfrm>
        </p:grpSpPr>
        <p:sp>
          <p:nvSpPr>
            <p:cNvPr id="7" name="Oval 137"/>
            <p:cNvSpPr>
              <a:spLocks noChangeArrowheads="1"/>
            </p:cNvSpPr>
            <p:nvPr/>
          </p:nvSpPr>
          <p:spPr bwMode="auto">
            <a:xfrm>
              <a:off x="1850316" y="3427606"/>
              <a:ext cx="273412" cy="937498"/>
            </a:xfrm>
            <a:prstGeom prst="ellipse">
              <a:avLst/>
            </a:prstGeom>
            <a:solidFill>
              <a:srgbClr val="FFFFFF"/>
            </a:solidFill>
            <a:ln w="9525">
              <a:solidFill>
                <a:srgbClr val="000000"/>
              </a:solidFill>
              <a:round/>
              <a:headEnd/>
              <a:tailEnd/>
            </a:ln>
          </p:spPr>
          <p:txBody>
            <a:bodyPr/>
            <a:lstStyle/>
            <a:p>
              <a:endParaRPr lang="es-MX"/>
            </a:p>
          </p:txBody>
        </p:sp>
        <p:sp>
          <p:nvSpPr>
            <p:cNvPr id="8" name="Freeform 138"/>
            <p:cNvSpPr>
              <a:spLocks/>
            </p:cNvSpPr>
            <p:nvPr/>
          </p:nvSpPr>
          <p:spPr bwMode="auto">
            <a:xfrm>
              <a:off x="827585" y="3429000"/>
              <a:ext cx="1152128" cy="936104"/>
            </a:xfrm>
            <a:custGeom>
              <a:avLst/>
              <a:gdLst/>
              <a:ahLst/>
              <a:cxnLst>
                <a:cxn ang="0">
                  <a:pos x="1620" y="0"/>
                </a:cxn>
                <a:cxn ang="0">
                  <a:pos x="0" y="720"/>
                </a:cxn>
                <a:cxn ang="0">
                  <a:pos x="1620" y="1080"/>
                </a:cxn>
              </a:cxnLst>
              <a:rect l="0" t="0" r="r" b="b"/>
              <a:pathLst>
                <a:path w="1620" h="1080">
                  <a:moveTo>
                    <a:pt x="1620" y="0"/>
                  </a:moveTo>
                  <a:lnTo>
                    <a:pt x="0" y="720"/>
                  </a:lnTo>
                  <a:lnTo>
                    <a:pt x="1620" y="1080"/>
                  </a:lnTo>
                </a:path>
              </a:pathLst>
            </a:custGeom>
            <a:solidFill>
              <a:srgbClr val="FFFFFF"/>
            </a:solidFill>
            <a:ln w="9525">
              <a:solidFill>
                <a:srgbClr val="000000"/>
              </a:solidFill>
              <a:round/>
              <a:headEnd/>
              <a:tailEnd/>
            </a:ln>
          </p:spPr>
          <p:txBody>
            <a:bodyPr/>
            <a:lstStyle/>
            <a:p>
              <a:endParaRPr lang="es-MX"/>
            </a:p>
          </p:txBody>
        </p:sp>
      </p:grpSp>
      <p:sp>
        <p:nvSpPr>
          <p:cNvPr id="10" name="Line 1036"/>
          <p:cNvSpPr>
            <a:spLocks noChangeShapeType="1"/>
          </p:cNvSpPr>
          <p:nvPr/>
        </p:nvSpPr>
        <p:spPr bwMode="auto">
          <a:xfrm>
            <a:off x="1763688" y="3865984"/>
            <a:ext cx="0" cy="1219200"/>
          </a:xfrm>
          <a:prstGeom prst="line">
            <a:avLst/>
          </a:prstGeom>
          <a:noFill/>
          <a:ln w="76200">
            <a:solidFill>
              <a:schemeClr val="tx1"/>
            </a:solidFill>
            <a:round/>
            <a:headEnd/>
            <a:tailEnd type="triangle" w="med" len="med"/>
          </a:ln>
          <a:effectLst/>
        </p:spPr>
        <p:txBody>
          <a:bodyPr wrap="none"/>
          <a:lstStyle/>
          <a:p>
            <a:endParaRPr lang="es-MX"/>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6"/>
          <p:cNvGraphicFramePr>
            <a:graphicFrameLocks/>
          </p:cNvGraphicFramePr>
          <p:nvPr>
            <p:extLst>
              <p:ext uri="{D42A27DB-BD31-4B8C-83A1-F6EECF244321}">
                <p14:modId xmlns:p14="http://schemas.microsoft.com/office/powerpoint/2010/main" val="3440670475"/>
              </p:ext>
            </p:extLst>
          </p:nvPr>
        </p:nvGraphicFramePr>
        <p:xfrm>
          <a:off x="467544" y="1565404"/>
          <a:ext cx="8351838" cy="1782976"/>
        </p:xfrm>
        <a:graphic>
          <a:graphicData uri="http://schemas.openxmlformats.org/drawingml/2006/table">
            <a:tbl>
              <a:tblPr/>
              <a:tblGrid>
                <a:gridCol w="2482850"/>
                <a:gridCol w="5868988"/>
              </a:tblGrid>
              <a:tr h="639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rPr>
                        <a:t>SIMBOLO</a:t>
                      </a:r>
                      <a:endParaRPr kumimoji="0" lang="es-ES" sz="2000" b="1" i="0" u="none" strike="noStrike" cap="none" normalizeH="0" baseline="0" dirty="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1" i="0" u="none" strike="noStrike" cap="none" normalizeH="0" baseline="0" dirty="0" smtClean="0">
                          <a:ln>
                            <a:noFill/>
                          </a:ln>
                          <a:solidFill>
                            <a:schemeClr val="tx1"/>
                          </a:solidFill>
                          <a:effectLst/>
                          <a:latin typeface="Verdana" pitchFamily="34" charset="0"/>
                        </a:rPr>
                        <a:t>UTILIDAD</a:t>
                      </a:r>
                      <a:endParaRPr kumimoji="0" lang="es-ES" sz="2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2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Representa la </a:t>
                      </a:r>
                      <a:r>
                        <a:rPr kumimoji="0" lang="es-MX" sz="2600" b="1" i="0" u="none" strike="noStrike" kern="1200" cap="none" normalizeH="0" baseline="0" dirty="0" smtClean="0">
                          <a:ln>
                            <a:noFill/>
                          </a:ln>
                          <a:solidFill>
                            <a:schemeClr val="accent6">
                              <a:lumMod val="75000"/>
                            </a:schemeClr>
                          </a:solidFill>
                          <a:effectLst/>
                          <a:latin typeface="Arial" charset="0"/>
                          <a:ea typeface="+mn-ea"/>
                          <a:cs typeface="Times New Roman" pitchFamily="18" charset="0"/>
                        </a:rPr>
                        <a:t>repetición</a:t>
                      </a:r>
                      <a:r>
                        <a:rPr kumimoji="0" lang="es-MX" sz="2600" b="0" i="0" u="none" strike="noStrike" kern="1200" cap="none" normalizeH="0" baseline="0" dirty="0" smtClean="0">
                          <a:ln>
                            <a:noFill/>
                          </a:ln>
                          <a:solidFill>
                            <a:schemeClr val="tx1"/>
                          </a:solidFill>
                          <a:effectLst/>
                          <a:latin typeface="Arial" charset="0"/>
                          <a:ea typeface="+mn-ea"/>
                          <a:cs typeface="Times New Roman" pitchFamily="18" charset="0"/>
                        </a:rPr>
                        <a:t> de pasos a a través de los ciclos</a:t>
                      </a:r>
                      <a:endParaRPr kumimoji="0" lang="es-ES" sz="2600" b="0" i="0" u="none" strike="noStrike" kern="1200" cap="none" normalizeH="0" baseline="0" dirty="0" smtClean="0">
                        <a:ln>
                          <a:noFill/>
                        </a:ln>
                        <a:solidFill>
                          <a:schemeClr val="tx1"/>
                        </a:solidFill>
                        <a:effectLst/>
                        <a:latin typeface="Arial" charset="0"/>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4 Forma libre"/>
          <p:cNvSpPr/>
          <p:nvPr/>
        </p:nvSpPr>
        <p:spPr>
          <a:xfrm>
            <a:off x="683568" y="2564904"/>
            <a:ext cx="2088232" cy="360040"/>
          </a:xfrm>
          <a:custGeom>
            <a:avLst/>
            <a:gdLst>
              <a:gd name="connsiteX0" fmla="*/ 0 w 1368152"/>
              <a:gd name="connsiteY0" fmla="*/ 0 h 648072"/>
              <a:gd name="connsiteX1" fmla="*/ 1044116 w 1368152"/>
              <a:gd name="connsiteY1" fmla="*/ 0 h 648072"/>
              <a:gd name="connsiteX2" fmla="*/ 1368152 w 1368152"/>
              <a:gd name="connsiteY2" fmla="*/ 324036 h 648072"/>
              <a:gd name="connsiteX3" fmla="*/ 1044116 w 1368152"/>
              <a:gd name="connsiteY3" fmla="*/ 648072 h 648072"/>
              <a:gd name="connsiteX4" fmla="*/ 0 w 1368152"/>
              <a:gd name="connsiteY4" fmla="*/ 648072 h 648072"/>
              <a:gd name="connsiteX5" fmla="*/ 0 w 1368152"/>
              <a:gd name="connsiteY5" fmla="*/ 0 h 648072"/>
              <a:gd name="connsiteX0" fmla="*/ 456051 w 1824203"/>
              <a:gd name="connsiteY0" fmla="*/ 0 h 648072"/>
              <a:gd name="connsiteX1" fmla="*/ 1500167 w 1824203"/>
              <a:gd name="connsiteY1" fmla="*/ 0 h 648072"/>
              <a:gd name="connsiteX2" fmla="*/ 1824203 w 1824203"/>
              <a:gd name="connsiteY2" fmla="*/ 324036 h 648072"/>
              <a:gd name="connsiteX3" fmla="*/ 1500167 w 1824203"/>
              <a:gd name="connsiteY3" fmla="*/ 648072 h 648072"/>
              <a:gd name="connsiteX4" fmla="*/ 456051 w 1824203"/>
              <a:gd name="connsiteY4" fmla="*/ 648072 h 648072"/>
              <a:gd name="connsiteX5" fmla="*/ 0 w 1824203"/>
              <a:gd name="connsiteY5" fmla="*/ 288032 h 648072"/>
              <a:gd name="connsiteX6" fmla="*/ 456051 w 1824203"/>
              <a:gd name="connsiteY6" fmla="*/ 0 h 648072"/>
              <a:gd name="connsiteX0" fmla="*/ 390901 w 1759053"/>
              <a:gd name="connsiteY0" fmla="*/ 0 h 648072"/>
              <a:gd name="connsiteX1" fmla="*/ 1435017 w 1759053"/>
              <a:gd name="connsiteY1" fmla="*/ 0 h 648072"/>
              <a:gd name="connsiteX2" fmla="*/ 1759053 w 1759053"/>
              <a:gd name="connsiteY2" fmla="*/ 324036 h 648072"/>
              <a:gd name="connsiteX3" fmla="*/ 1435017 w 1759053"/>
              <a:gd name="connsiteY3" fmla="*/ 648072 h 648072"/>
              <a:gd name="connsiteX4" fmla="*/ 390901 w 1759053"/>
              <a:gd name="connsiteY4" fmla="*/ 648072 h 648072"/>
              <a:gd name="connsiteX5" fmla="*/ 0 w 1759053"/>
              <a:gd name="connsiteY5" fmla="*/ 288032 h 648072"/>
              <a:gd name="connsiteX6" fmla="*/ 390901 w 1759053"/>
              <a:gd name="connsiteY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9053" h="648072">
                <a:moveTo>
                  <a:pt x="390901" y="0"/>
                </a:moveTo>
                <a:lnTo>
                  <a:pt x="1435017" y="0"/>
                </a:lnTo>
                <a:lnTo>
                  <a:pt x="1759053" y="324036"/>
                </a:lnTo>
                <a:lnTo>
                  <a:pt x="1435017" y="648072"/>
                </a:lnTo>
                <a:lnTo>
                  <a:pt x="390901" y="648072"/>
                </a:lnTo>
                <a:lnTo>
                  <a:pt x="0" y="288032"/>
                </a:lnTo>
                <a:lnTo>
                  <a:pt x="390901"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908720"/>
            <a:ext cx="7200800" cy="553998"/>
          </a:xfrm>
          <a:prstGeom prst="rect">
            <a:avLst/>
          </a:prstGeom>
        </p:spPr>
        <p:txBody>
          <a:bodyPr wrap="square">
            <a:spAutoFit/>
          </a:bodyPr>
          <a:lstStyle/>
          <a:p>
            <a:pPr marL="457200" indent="-457200" algn="just"/>
            <a:r>
              <a:rPr lang="es-ES" sz="3000" b="1" dirty="0" smtClean="0"/>
              <a:t>2.3.1.2 Pseudocódigo</a:t>
            </a:r>
          </a:p>
        </p:txBody>
      </p:sp>
      <p:sp>
        <p:nvSpPr>
          <p:cNvPr id="3" name="2 CuadroTexto"/>
          <p:cNvSpPr txBox="1"/>
          <p:nvPr/>
        </p:nvSpPr>
        <p:spPr>
          <a:xfrm>
            <a:off x="755576" y="1700808"/>
            <a:ext cx="7272808" cy="4585871"/>
          </a:xfrm>
          <a:prstGeom prst="rect">
            <a:avLst/>
          </a:prstGeom>
          <a:noFill/>
        </p:spPr>
        <p:txBody>
          <a:bodyPr wrap="square" rtlCol="0">
            <a:spAutoFit/>
          </a:bodyPr>
          <a:lstStyle/>
          <a:p>
            <a:pPr algn="just"/>
            <a:r>
              <a:rPr lang="es-MX" sz="2400" dirty="0" smtClean="0"/>
              <a:t>Es empleado para representar la solución de un algoritmo empleando lenguaje natural escrito estableciendo la secuencia de pasos sin imprecisiones y de manera clara.</a:t>
            </a:r>
          </a:p>
          <a:p>
            <a:pPr algn="just"/>
            <a:endParaRPr lang="es-MX" sz="2400" dirty="0" smtClean="0"/>
          </a:p>
          <a:p>
            <a:pPr algn="just"/>
            <a:r>
              <a:rPr lang="es-MX" sz="2800" dirty="0" smtClean="0"/>
              <a:t>Ejemplo:</a:t>
            </a:r>
          </a:p>
          <a:p>
            <a:pPr algn="just"/>
            <a:r>
              <a:rPr lang="es-MX" sz="2400" dirty="0" smtClean="0"/>
              <a:t>Proceso</a:t>
            </a:r>
          </a:p>
          <a:p>
            <a:pPr algn="just"/>
            <a:r>
              <a:rPr lang="es-MX" sz="2400" dirty="0" smtClean="0"/>
              <a:t>	Leer </a:t>
            </a:r>
            <a:r>
              <a:rPr lang="es-MX" sz="2400" dirty="0" err="1" smtClean="0"/>
              <a:t>lista_de_variables</a:t>
            </a:r>
            <a:r>
              <a:rPr lang="es-MX" sz="2400" dirty="0" smtClean="0"/>
              <a:t>;</a:t>
            </a:r>
          </a:p>
          <a:p>
            <a:pPr algn="just"/>
            <a:r>
              <a:rPr lang="es-MX" sz="2400" dirty="0" smtClean="0"/>
              <a:t>	variable&lt;-</a:t>
            </a:r>
            <a:r>
              <a:rPr lang="es-MX" sz="2400" dirty="0" err="1" smtClean="0"/>
              <a:t>expresion</a:t>
            </a:r>
            <a:r>
              <a:rPr lang="es-MX" sz="2400" dirty="0" smtClean="0"/>
              <a:t>;</a:t>
            </a:r>
          </a:p>
          <a:p>
            <a:pPr algn="just"/>
            <a:r>
              <a:rPr lang="es-MX" sz="2400" dirty="0" smtClean="0"/>
              <a:t>	Escribir </a:t>
            </a:r>
            <a:r>
              <a:rPr lang="es-MX" sz="2400" dirty="0" err="1" smtClean="0"/>
              <a:t>lista_de_expresiones</a:t>
            </a:r>
            <a:r>
              <a:rPr lang="es-MX" sz="2400" dirty="0" smtClean="0"/>
              <a:t>;</a:t>
            </a:r>
          </a:p>
          <a:p>
            <a:pPr algn="just"/>
            <a:r>
              <a:rPr lang="es-MX" sz="2400" dirty="0" err="1" smtClean="0"/>
              <a:t>FinProceso</a:t>
            </a:r>
            <a:endParaRPr lang="es-MX" sz="2400" dirty="0" smtClean="0"/>
          </a:p>
          <a:p>
            <a:pPr algn="just"/>
            <a:endParaRPr lang="es-MX" sz="2400" dirty="0" smtClean="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548680"/>
            <a:ext cx="7848872" cy="1477328"/>
          </a:xfrm>
          <a:prstGeom prst="rect">
            <a:avLst/>
          </a:prstGeom>
        </p:spPr>
        <p:txBody>
          <a:bodyPr wrap="square">
            <a:spAutoFit/>
          </a:bodyPr>
          <a:lstStyle/>
          <a:p>
            <a:pPr marL="457200" indent="-457200" algn="just"/>
            <a:r>
              <a:rPr lang="es-ES" sz="3000" b="1" dirty="0" smtClean="0"/>
              <a:t>2.3.2 </a:t>
            </a:r>
            <a:r>
              <a:rPr lang="es-MX" sz="3000" b="1" dirty="0" smtClean="0"/>
              <a:t>Uso del Diagrama de flujo, pseudocódigo y prueba de escritorio para los tipos de estructuras</a:t>
            </a:r>
            <a:endParaRPr lang="es-ES" sz="3000" b="1" dirty="0" smtClean="0"/>
          </a:p>
        </p:txBody>
      </p:sp>
      <p:sp>
        <p:nvSpPr>
          <p:cNvPr id="3" name="2 Rectángulo"/>
          <p:cNvSpPr/>
          <p:nvPr/>
        </p:nvSpPr>
        <p:spPr>
          <a:xfrm>
            <a:off x="683568" y="2132856"/>
            <a:ext cx="8064896" cy="1292662"/>
          </a:xfrm>
          <a:prstGeom prst="rect">
            <a:avLst/>
          </a:prstGeom>
        </p:spPr>
        <p:txBody>
          <a:bodyPr wrap="square">
            <a:spAutoFit/>
          </a:bodyPr>
          <a:lstStyle/>
          <a:p>
            <a:r>
              <a:rPr lang="es-ES" sz="2600" b="1" dirty="0" smtClean="0"/>
              <a:t>2.3.2.1 Secuenciales</a:t>
            </a:r>
          </a:p>
          <a:p>
            <a:pPr marL="457200" indent="-457200"/>
            <a:r>
              <a:rPr lang="es-MX" sz="2600" dirty="0" smtClean="0"/>
              <a:t>	Implica escribir un paso tras de otro, donde el primero que se haya escrito es el primero que se ejecutará.</a:t>
            </a:r>
            <a:endParaRPr lang="es-MX" sz="2600" dirty="0"/>
          </a:p>
        </p:txBody>
      </p:sp>
      <p:sp>
        <p:nvSpPr>
          <p:cNvPr id="6" name="5 CuadroTexto"/>
          <p:cNvSpPr txBox="1"/>
          <p:nvPr/>
        </p:nvSpPr>
        <p:spPr>
          <a:xfrm>
            <a:off x="3851920" y="3429000"/>
            <a:ext cx="1527982" cy="2893100"/>
          </a:xfrm>
          <a:prstGeom prst="rect">
            <a:avLst/>
          </a:prstGeom>
          <a:noFill/>
        </p:spPr>
        <p:txBody>
          <a:bodyPr wrap="none" rtlCol="0">
            <a:spAutoFit/>
          </a:bodyPr>
          <a:lstStyle/>
          <a:p>
            <a:r>
              <a:rPr lang="es-MX" sz="2600" b="1" dirty="0" smtClean="0"/>
              <a:t>Inicio</a:t>
            </a:r>
          </a:p>
          <a:p>
            <a:r>
              <a:rPr lang="es-MX" sz="2600" dirty="0" smtClean="0"/>
              <a:t>   Acción1</a:t>
            </a:r>
          </a:p>
          <a:p>
            <a:r>
              <a:rPr lang="es-MX" sz="2600" dirty="0" smtClean="0"/>
              <a:t>   Acción2</a:t>
            </a:r>
          </a:p>
          <a:p>
            <a:r>
              <a:rPr lang="es-MX" sz="2600" dirty="0" smtClean="0"/>
              <a:t>   </a:t>
            </a:r>
            <a:r>
              <a:rPr lang="es-MX" sz="2000" b="1" dirty="0" smtClean="0"/>
              <a:t>.</a:t>
            </a:r>
          </a:p>
          <a:p>
            <a:r>
              <a:rPr lang="es-MX" sz="2000" b="1" dirty="0" smtClean="0"/>
              <a:t>    .</a:t>
            </a:r>
          </a:p>
          <a:p>
            <a:r>
              <a:rPr lang="es-MX" sz="2600" dirty="0" smtClean="0"/>
              <a:t>   </a:t>
            </a:r>
            <a:r>
              <a:rPr lang="es-MX" sz="2600" dirty="0" err="1" smtClean="0"/>
              <a:t>AcciónN</a:t>
            </a:r>
            <a:endParaRPr lang="es-MX" sz="2600" dirty="0" smtClean="0"/>
          </a:p>
          <a:p>
            <a:r>
              <a:rPr lang="es-MX" sz="2600" b="1" dirty="0" smtClean="0"/>
              <a:t>Fin</a:t>
            </a:r>
            <a:endParaRPr lang="es-MX" sz="2600" b="1"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476672"/>
            <a:ext cx="8064896" cy="892552"/>
          </a:xfrm>
          <a:prstGeom prst="rect">
            <a:avLst/>
          </a:prstGeom>
        </p:spPr>
        <p:txBody>
          <a:bodyPr wrap="square">
            <a:spAutoFit/>
          </a:bodyPr>
          <a:lstStyle/>
          <a:p>
            <a:r>
              <a:rPr lang="es-ES" sz="2600" b="1" dirty="0" smtClean="0"/>
              <a:t>2.3.2.1 Secuenciales</a:t>
            </a:r>
          </a:p>
          <a:p>
            <a:pPr marL="457200" indent="-457200"/>
            <a:r>
              <a:rPr lang="es-MX" sz="2600" dirty="0" smtClean="0"/>
              <a:t>Ejemplo:</a:t>
            </a:r>
            <a:endParaRPr lang="es-MX" sz="2600" dirty="0"/>
          </a:p>
        </p:txBody>
      </p:sp>
      <p:sp>
        <p:nvSpPr>
          <p:cNvPr id="1027" name="Text Box 3"/>
          <p:cNvSpPr txBox="1">
            <a:spLocks noChangeArrowheads="1"/>
          </p:cNvSpPr>
          <p:nvPr/>
        </p:nvSpPr>
        <p:spPr bwMode="auto">
          <a:xfrm>
            <a:off x="1331640" y="2564904"/>
            <a:ext cx="2592288" cy="2016224"/>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cs typeface="Arial" pitchFamily="34" charset="0"/>
              </a:rPr>
              <a:t>Inicio</a:t>
            </a:r>
          </a:p>
          <a:p>
            <a:pPr marL="0" marR="0" lvl="0" indent="0" algn="l" defTabSz="914400" rtl="0" eaLnBrk="1" fontAlgn="base" latinLnBrk="0" hangingPunct="1">
              <a:lnSpc>
                <a:spcPct val="100000"/>
              </a:lnSpc>
              <a:spcBef>
                <a:spcPct val="0"/>
              </a:spcBef>
              <a:spcAft>
                <a:spcPct val="0"/>
              </a:spcAft>
              <a:buClrTx/>
              <a:buSzTx/>
              <a:buFontTx/>
              <a:buNone/>
              <a:tabLst/>
            </a:pPr>
            <a:r>
              <a:rPr lang="es-ES" sz="2400" dirty="0" smtClean="0">
                <a:cs typeface="Arial" pitchFamily="34" charset="0"/>
              </a:rPr>
              <a:t>     </a:t>
            </a:r>
            <a:r>
              <a:rPr lang="es-ES" sz="2400" dirty="0">
                <a:cs typeface="Arial" pitchFamily="34" charset="0"/>
              </a:rPr>
              <a:t>L</a:t>
            </a:r>
            <a:r>
              <a:rPr kumimoji="0" lang="es-ES" sz="2400" b="0" i="0" u="none" strike="noStrike" cap="none" normalizeH="0" baseline="0" dirty="0" smtClean="0">
                <a:ln>
                  <a:noFill/>
                </a:ln>
                <a:solidFill>
                  <a:schemeClr val="tx1"/>
                </a:solidFill>
                <a:effectLst/>
                <a:cs typeface="Arial" pitchFamily="34" charset="0"/>
              </a:rPr>
              <a:t>eer N1, N2</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cs typeface="Arial" pitchFamily="34" charset="0"/>
              </a:rPr>
              <a:t>     SUMA=N1+N2</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cs typeface="Arial" pitchFamily="34" charset="0"/>
              </a:rPr>
              <a:t>     Escribir </a:t>
            </a:r>
            <a:r>
              <a:rPr lang="es-ES" sz="2400" dirty="0" smtClean="0">
                <a:cs typeface="Arial" pitchFamily="34" charset="0"/>
              </a:rPr>
              <a:t>SUMA</a:t>
            </a:r>
            <a:endParaRPr kumimoji="0" lang="es-ES" sz="24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cs typeface="Arial" pitchFamily="34" charset="0"/>
              </a:rPr>
              <a:t>Fin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cs typeface="Arial" pitchFamily="34" charset="0"/>
            </a:endParaRPr>
          </a:p>
        </p:txBody>
      </p:sp>
      <p:sp>
        <p:nvSpPr>
          <p:cNvPr id="6" name="5 Rectángulo"/>
          <p:cNvSpPr/>
          <p:nvPr/>
        </p:nvSpPr>
        <p:spPr>
          <a:xfrm>
            <a:off x="683568" y="1772816"/>
            <a:ext cx="8064896" cy="492443"/>
          </a:xfrm>
          <a:prstGeom prst="rect">
            <a:avLst/>
          </a:prstGeom>
        </p:spPr>
        <p:txBody>
          <a:bodyPr wrap="square">
            <a:spAutoFit/>
          </a:bodyPr>
          <a:lstStyle/>
          <a:p>
            <a:pPr marL="457200" indent="-457200"/>
            <a:r>
              <a:rPr lang="es-ES" sz="2600" b="1" dirty="0" smtClean="0"/>
              <a:t>	Pseudocódigo				DFD</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281981"/>
            <a:ext cx="3384376" cy="3883323"/>
          </a:xfrm>
          <a:prstGeom prst="rect">
            <a:avLst/>
          </a:prstGeom>
          <a:noFill/>
          <a:ln>
            <a:noFill/>
          </a:ln>
        </p:spPr>
      </p:pic>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24744"/>
            <a:ext cx="8064896" cy="4585871"/>
          </a:xfrm>
          <a:prstGeom prst="rect">
            <a:avLst/>
          </a:prstGeom>
        </p:spPr>
        <p:txBody>
          <a:bodyPr wrap="square">
            <a:spAutoFit/>
          </a:bodyPr>
          <a:lstStyle/>
          <a:p>
            <a:pPr marL="457200" indent="-457200"/>
            <a:r>
              <a:rPr lang="es-ES" sz="2600" b="1" dirty="0" smtClean="0"/>
              <a:t>2.3.2.2 Selectivas: </a:t>
            </a:r>
            <a:r>
              <a:rPr lang="es-MX" sz="2600" dirty="0" smtClean="0"/>
              <a:t>Se utilizan para TOMAR DECISIONES. </a:t>
            </a:r>
          </a:p>
          <a:p>
            <a:pPr marL="457200" indent="-457200"/>
            <a:endParaRPr lang="es-ES" sz="2600" b="1" dirty="0" smtClean="0"/>
          </a:p>
          <a:p>
            <a:pPr marL="914400" lvl="1" indent="-457200">
              <a:buFont typeface="Wingdings" pitchFamily="2" charset="2"/>
              <a:buChar char="ü"/>
            </a:pPr>
            <a:r>
              <a:rPr lang="es-ES" sz="2600" b="1" dirty="0" smtClean="0"/>
              <a:t>Simples</a:t>
            </a:r>
          </a:p>
          <a:p>
            <a:pPr marL="457200" indent="-457200" algn="just"/>
            <a:r>
              <a:rPr lang="es-MX" sz="2600" dirty="0" smtClean="0"/>
              <a:t>	Lo que se hace es EVALUAR la condición, si la condición es verdadera realiza la acción, en caso contrario termina el programa.</a:t>
            </a:r>
          </a:p>
          <a:p>
            <a:pPr marL="457200" indent="-457200" algn="just"/>
            <a:endParaRPr lang="es-MX" sz="2600" dirty="0" smtClean="0"/>
          </a:p>
          <a:p>
            <a:pPr lvl="5"/>
            <a:r>
              <a:rPr lang="es-ES_tradnl" sz="2800" dirty="0" smtClean="0"/>
              <a:t>Si &lt;condición&gt; entonces</a:t>
            </a:r>
            <a:endParaRPr lang="es-MX" sz="2800" dirty="0" smtClean="0"/>
          </a:p>
          <a:p>
            <a:pPr lvl="5"/>
            <a:r>
              <a:rPr lang="es-ES_tradnl" sz="2800" dirty="0" smtClean="0"/>
              <a:t>	Acción(es)</a:t>
            </a:r>
            <a:endParaRPr lang="es-MX" sz="2800" dirty="0" smtClean="0"/>
          </a:p>
          <a:p>
            <a:pPr lvl="5"/>
            <a:r>
              <a:rPr lang="es-ES_tradnl" sz="2800" dirty="0" smtClean="0"/>
              <a:t>Fin-si</a:t>
            </a:r>
            <a:endParaRPr lang="es-MX" sz="2800" dirty="0" smtClean="0"/>
          </a:p>
          <a:p>
            <a:pPr marL="457200" indent="-457200" algn="just"/>
            <a:endParaRPr lang="es-MX" sz="2600"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620688"/>
            <a:ext cx="8064896" cy="1292662"/>
          </a:xfrm>
          <a:prstGeom prst="rect">
            <a:avLst/>
          </a:prstGeom>
        </p:spPr>
        <p:txBody>
          <a:bodyPr wrap="square">
            <a:spAutoFit/>
          </a:bodyPr>
          <a:lstStyle/>
          <a:p>
            <a:pPr marL="514350" indent="-514350">
              <a:buAutoNum type="arabicParenR" startAt="2"/>
            </a:pPr>
            <a:r>
              <a:rPr lang="es-ES" sz="2600" b="1" dirty="0" smtClean="0"/>
              <a:t>Selectivas Simples</a:t>
            </a:r>
            <a:endParaRPr lang="es-MX" sz="1200" dirty="0" smtClean="0"/>
          </a:p>
          <a:p>
            <a:pPr marL="914400" lvl="1" indent="-457200"/>
            <a:r>
              <a:rPr lang="es-ES" sz="2600" dirty="0" smtClean="0"/>
              <a:t>Ejemplo:</a:t>
            </a:r>
          </a:p>
          <a:p>
            <a:pPr marL="457200" indent="-457200" algn="just"/>
            <a:r>
              <a:rPr lang="es-MX" sz="2600" dirty="0" smtClean="0"/>
              <a:t>	</a:t>
            </a:r>
            <a:endParaRPr lang="es-MX" sz="2600" dirty="0"/>
          </a:p>
        </p:txBody>
      </p:sp>
      <p:sp>
        <p:nvSpPr>
          <p:cNvPr id="3" name="2 Rectángulo"/>
          <p:cNvSpPr/>
          <p:nvPr/>
        </p:nvSpPr>
        <p:spPr>
          <a:xfrm>
            <a:off x="683568" y="1628799"/>
            <a:ext cx="8064896" cy="492443"/>
          </a:xfrm>
          <a:prstGeom prst="rect">
            <a:avLst/>
          </a:prstGeom>
        </p:spPr>
        <p:txBody>
          <a:bodyPr wrap="square">
            <a:spAutoFit/>
          </a:bodyPr>
          <a:lstStyle/>
          <a:p>
            <a:pPr marL="457200" indent="-457200"/>
            <a:r>
              <a:rPr lang="es-ES" sz="2600" b="1" dirty="0" smtClean="0"/>
              <a:t>	Pseudocódigo				DFD</a:t>
            </a:r>
          </a:p>
        </p:txBody>
      </p:sp>
      <p:sp>
        <p:nvSpPr>
          <p:cNvPr id="6" name="Text Box 3"/>
          <p:cNvSpPr txBox="1">
            <a:spLocks noChangeArrowheads="1"/>
          </p:cNvSpPr>
          <p:nvPr/>
        </p:nvSpPr>
        <p:spPr bwMode="auto">
          <a:xfrm>
            <a:off x="288032" y="2204864"/>
            <a:ext cx="4788024" cy="295232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cs typeface="Arial" pitchFamily="34" charset="0"/>
              </a:rPr>
              <a:t>Inicio</a:t>
            </a:r>
          </a:p>
          <a:p>
            <a:pPr lvl="0" fontAlgn="base">
              <a:spcBef>
                <a:spcPct val="0"/>
              </a:spcBef>
              <a:spcAft>
                <a:spcPct val="0"/>
              </a:spcAft>
            </a:pPr>
            <a:r>
              <a:rPr kumimoji="0" lang="es-ES" sz="2400" b="0" i="0" u="none" strike="noStrike" cap="none" normalizeH="0" baseline="0" dirty="0" smtClean="0">
                <a:ln>
                  <a:noFill/>
                </a:ln>
                <a:solidFill>
                  <a:schemeClr val="tx1"/>
                </a:solidFill>
                <a:effectLst/>
                <a:cs typeface="Arial" pitchFamily="34" charset="0"/>
              </a:rPr>
              <a:t>     Leer </a:t>
            </a:r>
            <a:r>
              <a:rPr lang="es-ES" sz="2400" dirty="0">
                <a:cs typeface="Arial" pitchFamily="34" charset="0"/>
              </a:rPr>
              <a:t>COMPRA</a:t>
            </a:r>
            <a:endParaRPr kumimoji="0" lang="es-ES" sz="24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2400" dirty="0" smtClean="0">
                <a:cs typeface="Arial" pitchFamily="34" charset="0"/>
              </a:rPr>
              <a:t>     Si COMPRA&gt;1000 entonces</a:t>
            </a:r>
          </a:p>
          <a:p>
            <a:pPr lvl="0" fontAlgn="base">
              <a:spcBef>
                <a:spcPct val="0"/>
              </a:spcBef>
              <a:spcAft>
                <a:spcPct val="0"/>
              </a:spcAft>
            </a:pPr>
            <a:r>
              <a:rPr kumimoji="0" lang="es-ES" sz="2400" b="0" i="0" u="none" strike="noStrike" cap="none" normalizeH="0" dirty="0" smtClean="0">
                <a:ln>
                  <a:noFill/>
                </a:ln>
                <a:solidFill>
                  <a:schemeClr val="tx1"/>
                </a:solidFill>
                <a:effectLst/>
                <a:cs typeface="Arial" pitchFamily="34" charset="0"/>
              </a:rPr>
              <a:t>          DESCUENTO=</a:t>
            </a:r>
            <a:r>
              <a:rPr lang="es-ES" sz="2400" dirty="0" smtClean="0">
                <a:cs typeface="Arial" pitchFamily="34" charset="0"/>
              </a:rPr>
              <a:t>COMPRA</a:t>
            </a:r>
            <a:r>
              <a:rPr kumimoji="0" lang="es-ES" sz="2400" b="0" i="0" u="none" strike="noStrike" cap="none" normalizeH="0" dirty="0" smtClean="0">
                <a:ln>
                  <a:noFill/>
                </a:ln>
                <a:solidFill>
                  <a:schemeClr val="tx1"/>
                </a:solidFill>
                <a:effectLst/>
                <a:cs typeface="Arial" pitchFamily="34" charset="0"/>
              </a:rPr>
              <a:t>*0.10</a:t>
            </a:r>
          </a:p>
          <a:p>
            <a:pPr lvl="0" fontAlgn="base">
              <a:spcBef>
                <a:spcPct val="0"/>
              </a:spcBef>
              <a:spcAft>
                <a:spcPct val="0"/>
              </a:spcAft>
            </a:pPr>
            <a:r>
              <a:rPr lang="es-ES" sz="2400" dirty="0" smtClean="0">
                <a:cs typeface="Arial" pitchFamily="34" charset="0"/>
              </a:rPr>
              <a:t>          PAGO</a:t>
            </a:r>
            <a:r>
              <a:rPr lang="es-ES" sz="2400" baseline="0" dirty="0" smtClean="0">
                <a:cs typeface="Arial" pitchFamily="34" charset="0"/>
              </a:rPr>
              <a:t>=</a:t>
            </a:r>
            <a:r>
              <a:rPr lang="es-ES" sz="2400" dirty="0" smtClean="0">
                <a:cs typeface="Arial" pitchFamily="34" charset="0"/>
              </a:rPr>
              <a:t>COMPRA–DESCUENTO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cs typeface="Arial" pitchFamily="34" charset="0"/>
              </a:rPr>
              <a:t>          Escribir </a:t>
            </a:r>
            <a:r>
              <a:rPr kumimoji="0" lang="es-ES" sz="2400" b="0" i="0" u="none" strike="noStrike" cap="none" normalizeH="0" dirty="0" smtClean="0">
                <a:ln>
                  <a:noFill/>
                </a:ln>
                <a:solidFill>
                  <a:schemeClr val="tx1"/>
                </a:solidFill>
                <a:effectLst/>
                <a:cs typeface="Arial" pitchFamily="34" charset="0"/>
              </a:rPr>
              <a:t>PAGO</a:t>
            </a:r>
          </a:p>
          <a:p>
            <a:pPr marL="0" marR="0" lvl="0" indent="0" algn="l" defTabSz="914400" rtl="0" eaLnBrk="1" fontAlgn="base" latinLnBrk="0" hangingPunct="1">
              <a:lnSpc>
                <a:spcPct val="100000"/>
              </a:lnSpc>
              <a:spcBef>
                <a:spcPct val="0"/>
              </a:spcBef>
              <a:spcAft>
                <a:spcPct val="0"/>
              </a:spcAft>
              <a:buClrTx/>
              <a:buSzTx/>
              <a:buFontTx/>
              <a:buNone/>
              <a:tabLst/>
            </a:pPr>
            <a:r>
              <a:rPr lang="es-ES" sz="2400" baseline="0" dirty="0" smtClean="0">
                <a:cs typeface="Arial" pitchFamily="34" charset="0"/>
              </a:rPr>
              <a:t>     </a:t>
            </a:r>
            <a:r>
              <a:rPr lang="es-ES" sz="2400" dirty="0" err="1" smtClean="0">
                <a:cs typeface="Arial" pitchFamily="34" charset="0"/>
              </a:rPr>
              <a:t>F</a:t>
            </a:r>
            <a:r>
              <a:rPr lang="es-ES" sz="2400" baseline="0" dirty="0" err="1" smtClean="0">
                <a:cs typeface="Arial" pitchFamily="34" charset="0"/>
              </a:rPr>
              <a:t>in</a:t>
            </a:r>
            <a:r>
              <a:rPr lang="es-ES" sz="2400" dirty="0" err="1" smtClean="0">
                <a:cs typeface="Arial" pitchFamily="34" charset="0"/>
              </a:rPr>
              <a:t>si</a:t>
            </a:r>
            <a:endParaRPr kumimoji="0" lang="es-ES" sz="24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cs typeface="Arial" pitchFamily="34" charset="0"/>
              </a:rPr>
              <a:t>Fin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cs typeface="Arial" pitchFamily="34" charset="0"/>
            </a:endParaRPr>
          </a:p>
        </p:txBody>
      </p:sp>
      <p:pic>
        <p:nvPicPr>
          <p:cNvPr id="7" name="6 Imagen"/>
          <p:cNvPicPr/>
          <p:nvPr/>
        </p:nvPicPr>
        <p:blipFill>
          <a:blip r:embed="rId2" cstate="print"/>
          <a:srcRect/>
          <a:stretch>
            <a:fillRect/>
          </a:stretch>
        </p:blipFill>
        <p:spPr bwMode="auto">
          <a:xfrm>
            <a:off x="5148064" y="2132855"/>
            <a:ext cx="3384376" cy="3972793"/>
          </a:xfrm>
          <a:prstGeom prst="rect">
            <a:avLst/>
          </a:prstGeom>
          <a:noFill/>
          <a:ln w="9525">
            <a:noFill/>
            <a:miter lim="800000"/>
            <a:headEnd/>
            <a:tailEnd/>
          </a:ln>
        </p:spPr>
      </p:pic>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928670"/>
            <a:ext cx="6429420" cy="553998"/>
          </a:xfrm>
          <a:prstGeom prst="rect">
            <a:avLst/>
          </a:prstGeom>
          <a:noFill/>
        </p:spPr>
        <p:txBody>
          <a:bodyPr wrap="square" rtlCol="0">
            <a:spAutoFit/>
          </a:bodyPr>
          <a:lstStyle/>
          <a:p>
            <a:pPr marL="342900" indent="-342900">
              <a:buAutoNum type="arabicPeriod"/>
            </a:pPr>
            <a:r>
              <a:rPr lang="es-ES" sz="3000" b="1" dirty="0" smtClean="0"/>
              <a:t>COMPETENCIAS EXTENDIDAS</a:t>
            </a:r>
            <a:endParaRPr lang="es-ES" sz="2800" b="1" dirty="0"/>
          </a:p>
        </p:txBody>
      </p:sp>
      <p:sp>
        <p:nvSpPr>
          <p:cNvPr id="3" name="2 CuadroTexto"/>
          <p:cNvSpPr txBox="1"/>
          <p:nvPr/>
        </p:nvSpPr>
        <p:spPr>
          <a:xfrm>
            <a:off x="714348" y="1928803"/>
            <a:ext cx="7715304" cy="3416320"/>
          </a:xfrm>
          <a:prstGeom prst="rect">
            <a:avLst/>
          </a:prstGeom>
          <a:noFill/>
        </p:spPr>
        <p:txBody>
          <a:bodyPr wrap="square" rtlCol="0">
            <a:spAutoFit/>
          </a:bodyPr>
          <a:lstStyle/>
          <a:p>
            <a:pPr marL="342900" indent="-342900" algn="just">
              <a:buFont typeface="Arial" pitchFamily="34" charset="0"/>
              <a:buChar char="•"/>
            </a:pPr>
            <a:r>
              <a:rPr lang="es-ES" sz="2400" dirty="0" smtClean="0"/>
              <a:t>Conoce que es un algoritmo, sus características y estructura.</a:t>
            </a:r>
          </a:p>
          <a:p>
            <a:pPr marL="342900" indent="-342900" algn="just">
              <a:buFont typeface="Arial" pitchFamily="34" charset="0"/>
              <a:buChar char="•"/>
            </a:pPr>
            <a:r>
              <a:rPr lang="es-ES" sz="2400" dirty="0" smtClean="0"/>
              <a:t>Aplica la metodología de los algoritmos para resolver problemas.</a:t>
            </a:r>
          </a:p>
          <a:p>
            <a:pPr marL="342900" indent="-342900" algn="just">
              <a:buFont typeface="Arial" pitchFamily="34" charset="0"/>
              <a:buChar char="•"/>
            </a:pPr>
            <a:r>
              <a:rPr lang="es-ES" sz="2400" dirty="0" smtClean="0"/>
              <a:t>Aprende las diferentes alternativas para representar un algoritmo.</a:t>
            </a:r>
          </a:p>
          <a:p>
            <a:pPr marL="342900" indent="-342900" algn="just">
              <a:buFont typeface="Arial" pitchFamily="34" charset="0"/>
              <a:buChar char="•"/>
            </a:pPr>
            <a:r>
              <a:rPr lang="es-ES" sz="2400" dirty="0" smtClean="0"/>
              <a:t>Identifica las estructuras de los algoritmos y las aplica convenientemente.</a:t>
            </a:r>
          </a:p>
          <a:p>
            <a:pPr marL="342900" indent="-342900" algn="just">
              <a:buFont typeface="Arial" pitchFamily="34" charset="0"/>
              <a:buChar char="•"/>
            </a:pPr>
            <a:r>
              <a:rPr lang="es-ES" sz="2400" dirty="0" smtClean="0"/>
              <a:t>Diseña algoritmos con aplicación a su vida diaria.</a:t>
            </a:r>
          </a:p>
        </p:txBody>
      </p:sp>
    </p:spTree>
    <p:extLst>
      <p:ext uri="{BB962C8B-B14F-4D97-AF65-F5344CB8AC3E}">
        <p14:creationId xmlns:p14="http://schemas.microsoft.com/office/powerpoint/2010/main" val="4005683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24744"/>
            <a:ext cx="8064896" cy="5293757"/>
          </a:xfrm>
          <a:prstGeom prst="rect">
            <a:avLst/>
          </a:prstGeom>
        </p:spPr>
        <p:txBody>
          <a:bodyPr wrap="square">
            <a:spAutoFit/>
          </a:bodyPr>
          <a:lstStyle/>
          <a:p>
            <a:pPr marL="457200" indent="-457200"/>
            <a:r>
              <a:rPr lang="es-ES" sz="2600" b="1" dirty="0" smtClean="0"/>
              <a:t>2)  Selectivas</a:t>
            </a:r>
          </a:p>
          <a:p>
            <a:pPr marL="914400" lvl="1" indent="-457200">
              <a:buFont typeface="Wingdings" pitchFamily="2" charset="2"/>
              <a:buChar char="ü"/>
            </a:pPr>
            <a:r>
              <a:rPr lang="es-ES" sz="2600" b="1" dirty="0" smtClean="0"/>
              <a:t>Doble</a:t>
            </a:r>
          </a:p>
          <a:p>
            <a:pPr marL="457200" indent="-457200" algn="just"/>
            <a:r>
              <a:rPr lang="es-MX" sz="2600" dirty="0" smtClean="0"/>
              <a:t>	Luego de evaluar una condición si esta se cumple, es decir si es verdadera realiza una serie de acciones, y si esta es falsa se realiza otra serie de acciones distinta a la primera.</a:t>
            </a:r>
          </a:p>
          <a:p>
            <a:pPr marL="457200" indent="-457200"/>
            <a:endParaRPr lang="es-MX" sz="2600" dirty="0" smtClean="0"/>
          </a:p>
          <a:p>
            <a:pPr lvl="4"/>
            <a:r>
              <a:rPr lang="es-ES_tradnl" sz="2600" dirty="0" smtClean="0"/>
              <a:t>Si &lt;condición&gt; entonces</a:t>
            </a:r>
            <a:endParaRPr lang="es-MX" sz="2600" dirty="0" smtClean="0"/>
          </a:p>
          <a:p>
            <a:pPr lvl="4"/>
            <a:r>
              <a:rPr lang="es-ES_tradnl" sz="2600" dirty="0" smtClean="0"/>
              <a:t>	Acción(es)</a:t>
            </a:r>
            <a:endParaRPr lang="es-MX" sz="2600" dirty="0" smtClean="0"/>
          </a:p>
          <a:p>
            <a:pPr lvl="4"/>
            <a:r>
              <a:rPr lang="es-ES_tradnl" sz="2600" dirty="0" smtClean="0"/>
              <a:t>Sino	</a:t>
            </a:r>
            <a:endParaRPr lang="es-MX" sz="2600" dirty="0" smtClean="0"/>
          </a:p>
          <a:p>
            <a:pPr lvl="4"/>
            <a:r>
              <a:rPr lang="es-ES_tradnl" sz="2600" dirty="0" smtClean="0"/>
              <a:t>	Acción(es)</a:t>
            </a:r>
            <a:endParaRPr lang="es-MX" sz="2600" dirty="0" smtClean="0"/>
          </a:p>
          <a:p>
            <a:pPr lvl="4"/>
            <a:r>
              <a:rPr lang="es-ES_tradnl" sz="2600" dirty="0" err="1" smtClean="0"/>
              <a:t>Finsi</a:t>
            </a:r>
            <a:endParaRPr lang="es-MX" sz="2600" dirty="0" smtClean="0"/>
          </a:p>
          <a:p>
            <a:pPr marL="457200" indent="-457200"/>
            <a:endParaRPr lang="es-MX" sz="2600"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76672"/>
            <a:ext cx="8064896" cy="1292662"/>
          </a:xfrm>
          <a:prstGeom prst="rect">
            <a:avLst/>
          </a:prstGeom>
        </p:spPr>
        <p:txBody>
          <a:bodyPr wrap="square">
            <a:spAutoFit/>
          </a:bodyPr>
          <a:lstStyle/>
          <a:p>
            <a:pPr marL="514350" indent="-514350">
              <a:buAutoNum type="arabicParenR" startAt="2"/>
            </a:pPr>
            <a:r>
              <a:rPr lang="es-ES" sz="2600" b="1" dirty="0" smtClean="0"/>
              <a:t>Selectivas Doble</a:t>
            </a:r>
          </a:p>
          <a:p>
            <a:pPr marL="514350" indent="-514350"/>
            <a:r>
              <a:rPr lang="es-ES" sz="2600" dirty="0" smtClean="0"/>
              <a:t>Ejemplo:</a:t>
            </a:r>
          </a:p>
          <a:p>
            <a:pPr marL="457200" indent="-457200"/>
            <a:endParaRPr lang="es-MX" sz="2600" dirty="0"/>
          </a:p>
        </p:txBody>
      </p:sp>
      <p:sp>
        <p:nvSpPr>
          <p:cNvPr id="3" name="Text Box 3"/>
          <p:cNvSpPr txBox="1">
            <a:spLocks noChangeArrowheads="1"/>
          </p:cNvSpPr>
          <p:nvPr/>
        </p:nvSpPr>
        <p:spPr bwMode="auto">
          <a:xfrm>
            <a:off x="539552" y="2132856"/>
            <a:ext cx="4248472" cy="295232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cs typeface="Arial" pitchFamily="34" charset="0"/>
              </a:rPr>
              <a:t>Inicio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cs typeface="Arial" pitchFamily="34" charset="0"/>
              </a:rPr>
              <a:t>     Leer </a:t>
            </a:r>
            <a:r>
              <a:rPr lang="es-ES" sz="2400" dirty="0" smtClean="0">
                <a:cs typeface="Arial" pitchFamily="34" charset="0"/>
              </a:rPr>
              <a:t>EDAD</a:t>
            </a:r>
            <a:endParaRPr kumimoji="0" lang="es-ES" sz="24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2400" dirty="0" smtClean="0">
                <a:cs typeface="Arial" pitchFamily="34" charset="0"/>
              </a:rPr>
              <a:t>     Si EDAD&gt;=18 entonces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dirty="0" smtClean="0">
                <a:ln>
                  <a:noFill/>
                </a:ln>
                <a:solidFill>
                  <a:schemeClr val="tx1"/>
                </a:solidFill>
                <a:effectLst/>
                <a:cs typeface="Arial" pitchFamily="34" charset="0"/>
              </a:rPr>
              <a:t>          Escribir “Mayor de edad”</a:t>
            </a:r>
          </a:p>
          <a:p>
            <a:pPr marL="0" marR="0" lvl="0" indent="0" algn="l" defTabSz="914400" rtl="0" eaLnBrk="1" fontAlgn="base" latinLnBrk="0" hangingPunct="1">
              <a:lnSpc>
                <a:spcPct val="100000"/>
              </a:lnSpc>
              <a:spcBef>
                <a:spcPct val="0"/>
              </a:spcBef>
              <a:spcAft>
                <a:spcPct val="0"/>
              </a:spcAft>
              <a:buClrTx/>
              <a:buSzTx/>
              <a:buFontTx/>
              <a:buNone/>
              <a:tabLst/>
            </a:pPr>
            <a:r>
              <a:rPr lang="es-ES" sz="2400" dirty="0" smtClean="0">
                <a:cs typeface="Arial" pitchFamily="34" charset="0"/>
              </a:rPr>
              <a:t>     Sino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cs typeface="Arial" pitchFamily="34" charset="0"/>
              </a:rPr>
              <a:t>          Escribir</a:t>
            </a:r>
            <a:r>
              <a:rPr kumimoji="0" lang="es-ES" sz="2400" b="0" i="0" u="none" strike="noStrike" cap="none" normalizeH="0" dirty="0" smtClean="0">
                <a:ln>
                  <a:noFill/>
                </a:ln>
                <a:solidFill>
                  <a:schemeClr val="tx1"/>
                </a:solidFill>
                <a:effectLst/>
                <a:cs typeface="Arial" pitchFamily="34" charset="0"/>
              </a:rPr>
              <a:t> “Menor de edad”</a:t>
            </a:r>
          </a:p>
          <a:p>
            <a:pPr marL="0" marR="0" lvl="0" indent="0" algn="l" defTabSz="914400" rtl="0" eaLnBrk="1" fontAlgn="base" latinLnBrk="0" hangingPunct="1">
              <a:lnSpc>
                <a:spcPct val="100000"/>
              </a:lnSpc>
              <a:spcBef>
                <a:spcPct val="0"/>
              </a:spcBef>
              <a:spcAft>
                <a:spcPct val="0"/>
              </a:spcAft>
              <a:buClrTx/>
              <a:buSzTx/>
              <a:buFontTx/>
              <a:buNone/>
              <a:tabLst/>
            </a:pPr>
            <a:r>
              <a:rPr lang="es-ES" sz="2400" baseline="0" dirty="0" smtClean="0">
                <a:cs typeface="Arial" pitchFamily="34" charset="0"/>
              </a:rPr>
              <a:t>     </a:t>
            </a:r>
            <a:r>
              <a:rPr lang="es-ES" sz="2400" baseline="0" dirty="0" err="1" smtClean="0">
                <a:cs typeface="Arial" pitchFamily="34" charset="0"/>
              </a:rPr>
              <a:t>Fin</a:t>
            </a:r>
            <a:r>
              <a:rPr lang="es-ES" sz="2400" dirty="0" err="1" smtClean="0">
                <a:cs typeface="Arial" pitchFamily="34" charset="0"/>
              </a:rPr>
              <a:t>si</a:t>
            </a:r>
            <a:endParaRPr kumimoji="0" lang="es-ES" sz="24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chemeClr val="tx1"/>
                </a:solidFill>
                <a:effectLst/>
                <a:cs typeface="Arial" pitchFamily="34" charset="0"/>
              </a:rPr>
              <a:t>Fin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400" b="0" i="0" u="none" strike="noStrike" cap="none" normalizeH="0" baseline="0" dirty="0" smtClean="0">
              <a:ln>
                <a:noFill/>
              </a:ln>
              <a:solidFill>
                <a:schemeClr val="tx1"/>
              </a:solidFill>
              <a:effectLst/>
              <a:cs typeface="Arial" pitchFamily="34" charset="0"/>
            </a:endParaRPr>
          </a:p>
        </p:txBody>
      </p:sp>
      <p:sp>
        <p:nvSpPr>
          <p:cNvPr id="4" name="3 Rectángulo"/>
          <p:cNvSpPr/>
          <p:nvPr/>
        </p:nvSpPr>
        <p:spPr>
          <a:xfrm>
            <a:off x="683568" y="1484784"/>
            <a:ext cx="8064896" cy="492443"/>
          </a:xfrm>
          <a:prstGeom prst="rect">
            <a:avLst/>
          </a:prstGeom>
        </p:spPr>
        <p:txBody>
          <a:bodyPr wrap="square">
            <a:spAutoFit/>
          </a:bodyPr>
          <a:lstStyle/>
          <a:p>
            <a:pPr marL="457200" indent="-457200"/>
            <a:r>
              <a:rPr lang="es-ES" sz="2600" b="1" dirty="0" smtClean="0"/>
              <a:t>	Pseudocódigo				DFD</a:t>
            </a:r>
          </a:p>
        </p:txBody>
      </p:sp>
      <p:pic>
        <p:nvPicPr>
          <p:cNvPr id="6" name="5 Imagen"/>
          <p:cNvPicPr/>
          <p:nvPr/>
        </p:nvPicPr>
        <p:blipFill>
          <a:blip r:embed="rId2" cstate="print"/>
          <a:srcRect/>
          <a:stretch>
            <a:fillRect/>
          </a:stretch>
        </p:blipFill>
        <p:spPr bwMode="auto">
          <a:xfrm>
            <a:off x="4788024" y="1996306"/>
            <a:ext cx="3600400" cy="3880966"/>
          </a:xfrm>
          <a:prstGeom prst="rect">
            <a:avLst/>
          </a:prstGeom>
          <a:noFill/>
          <a:ln w="9525">
            <a:noFill/>
            <a:miter lim="800000"/>
            <a:headEnd/>
            <a:tailEnd/>
          </a:ln>
        </p:spPr>
      </p:pic>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32656"/>
            <a:ext cx="8064896" cy="6278642"/>
          </a:xfrm>
          <a:prstGeom prst="rect">
            <a:avLst/>
          </a:prstGeom>
        </p:spPr>
        <p:txBody>
          <a:bodyPr wrap="square">
            <a:spAutoFit/>
          </a:bodyPr>
          <a:lstStyle/>
          <a:p>
            <a:pPr marL="457200" indent="-457200"/>
            <a:r>
              <a:rPr lang="es-ES" sz="2600" b="1" dirty="0" smtClean="0"/>
              <a:t>2)  Selectivas</a:t>
            </a:r>
          </a:p>
          <a:p>
            <a:pPr marL="914400" lvl="1" indent="-457200">
              <a:buFont typeface="Wingdings" pitchFamily="2" charset="2"/>
              <a:buChar char="ü"/>
            </a:pPr>
            <a:r>
              <a:rPr lang="es-ES" sz="2600" b="1" dirty="0" smtClean="0"/>
              <a:t>Múltiple</a:t>
            </a:r>
          </a:p>
          <a:p>
            <a:pPr marL="457200" indent="-457200"/>
            <a:r>
              <a:rPr lang="es-MX" sz="2600" dirty="0" smtClean="0"/>
              <a:t>	Se realiza a partir de anidar estructuras simples y/o dobles, de manera tal que se realicen diferentes acciones con base a varias comparaciones, así habrá tantas opciones como se requieran.</a:t>
            </a:r>
          </a:p>
          <a:p>
            <a:pPr lvl="3"/>
            <a:r>
              <a:rPr lang="es-ES_tradnl" sz="2000" b="1" dirty="0" smtClean="0"/>
              <a:t>Si &lt;condición&gt; entonces</a:t>
            </a:r>
            <a:endParaRPr lang="es-MX" sz="2000" b="1" dirty="0" smtClean="0"/>
          </a:p>
          <a:p>
            <a:pPr lvl="3"/>
            <a:r>
              <a:rPr lang="es-ES_tradnl" sz="2000" b="1" dirty="0" smtClean="0"/>
              <a:t>	Acción(es)</a:t>
            </a:r>
            <a:endParaRPr lang="es-MX" sz="2000" b="1" dirty="0" smtClean="0"/>
          </a:p>
          <a:p>
            <a:pPr lvl="3"/>
            <a:r>
              <a:rPr lang="es-ES_tradnl" sz="2000" b="1" dirty="0" smtClean="0"/>
              <a:t>Sino</a:t>
            </a:r>
            <a:endParaRPr lang="es-MX" sz="2000" b="1" dirty="0" smtClean="0"/>
          </a:p>
          <a:p>
            <a:pPr lvl="3"/>
            <a:r>
              <a:rPr lang="es-ES_tradnl" sz="2000" b="1" dirty="0" smtClean="0"/>
              <a:t>	Si &lt;condición&gt; entonces</a:t>
            </a:r>
            <a:endParaRPr lang="es-MX" sz="2000" b="1" dirty="0" smtClean="0"/>
          </a:p>
          <a:p>
            <a:pPr lvl="3"/>
            <a:r>
              <a:rPr lang="es-ES_tradnl" sz="2000" b="1" dirty="0" smtClean="0"/>
              <a:t>		Acción(es)</a:t>
            </a:r>
          </a:p>
          <a:p>
            <a:pPr lvl="3"/>
            <a:r>
              <a:rPr lang="es-ES_tradnl" sz="2000" b="1" dirty="0"/>
              <a:t>	</a:t>
            </a:r>
            <a:r>
              <a:rPr lang="es-ES_tradnl" sz="2000" b="1" dirty="0" smtClean="0"/>
              <a:t>Sino		</a:t>
            </a:r>
            <a:endParaRPr lang="es-MX" sz="2000" b="1" dirty="0" smtClean="0"/>
          </a:p>
          <a:p>
            <a:pPr lvl="3"/>
            <a:r>
              <a:rPr lang="es-ES_tradnl" sz="2000" b="1" dirty="0" smtClean="0"/>
              <a:t>		.</a:t>
            </a:r>
            <a:endParaRPr lang="es-MX" sz="2000" b="1" dirty="0" smtClean="0"/>
          </a:p>
          <a:p>
            <a:pPr lvl="3"/>
            <a:r>
              <a:rPr lang="es-ES_tradnl" sz="2000" b="1" dirty="0" smtClean="0"/>
              <a:t>		.    Varias condiciones</a:t>
            </a:r>
            <a:endParaRPr lang="es-MX" sz="2000" b="1" dirty="0" smtClean="0"/>
          </a:p>
          <a:p>
            <a:pPr lvl="3"/>
            <a:r>
              <a:rPr lang="es-ES_tradnl" sz="2000" b="1" dirty="0" smtClean="0"/>
              <a:t>		.</a:t>
            </a:r>
            <a:endParaRPr lang="es-MX" sz="2000" b="1" dirty="0" smtClean="0"/>
          </a:p>
          <a:p>
            <a:pPr marL="457200" indent="-457200"/>
            <a:r>
              <a:rPr lang="es-MX" sz="2000" b="1" dirty="0" smtClean="0"/>
              <a:t>			</a:t>
            </a:r>
            <a:r>
              <a:rPr lang="es-MX" sz="2000" b="1" dirty="0" err="1" smtClean="0"/>
              <a:t>Finsi</a:t>
            </a:r>
            <a:endParaRPr lang="es-MX" sz="2000" b="1" dirty="0"/>
          </a:p>
          <a:p>
            <a:pPr marL="457200" indent="-457200"/>
            <a:r>
              <a:rPr lang="es-MX" sz="2000" b="1" dirty="0"/>
              <a:t> </a:t>
            </a:r>
            <a:r>
              <a:rPr lang="es-MX" sz="2000" b="1" dirty="0" smtClean="0"/>
              <a:t>                      </a:t>
            </a:r>
            <a:r>
              <a:rPr lang="es-MX" sz="2000" b="1" dirty="0" err="1" smtClean="0"/>
              <a:t>Finsi</a:t>
            </a:r>
            <a:endParaRPr lang="es-MX" sz="2000" b="1" dirty="0" smtClean="0"/>
          </a:p>
          <a:p>
            <a:pPr marL="457200" indent="-457200"/>
            <a:r>
              <a:rPr lang="es-MX" sz="2000" dirty="0"/>
              <a:t> </a:t>
            </a:r>
            <a:r>
              <a:rPr lang="es-MX" sz="2000" dirty="0" smtClean="0"/>
              <a:t>                          </a:t>
            </a:r>
            <a:endParaRPr lang="es-MX" sz="2600"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04664"/>
            <a:ext cx="8064896" cy="892552"/>
          </a:xfrm>
          <a:prstGeom prst="rect">
            <a:avLst/>
          </a:prstGeom>
        </p:spPr>
        <p:txBody>
          <a:bodyPr wrap="square">
            <a:spAutoFit/>
          </a:bodyPr>
          <a:lstStyle/>
          <a:p>
            <a:pPr marL="514350" indent="-514350">
              <a:buAutoNum type="arabicParenR" startAt="2"/>
            </a:pPr>
            <a:r>
              <a:rPr lang="es-ES" sz="2600" b="1" dirty="0" smtClean="0"/>
              <a:t>Selectivas  Múltiple</a:t>
            </a:r>
            <a:endParaRPr lang="es-MX" sz="2600" dirty="0" smtClean="0"/>
          </a:p>
          <a:p>
            <a:pPr marL="514350" indent="-514350"/>
            <a:r>
              <a:rPr lang="es-MX" sz="2600" dirty="0" smtClean="0"/>
              <a:t>Ejemplo:</a:t>
            </a:r>
            <a:endParaRPr lang="es-MX" sz="2000" dirty="0" smtClean="0"/>
          </a:p>
        </p:txBody>
      </p:sp>
      <p:sp>
        <p:nvSpPr>
          <p:cNvPr id="3" name="2 Rectángulo"/>
          <p:cNvSpPr/>
          <p:nvPr/>
        </p:nvSpPr>
        <p:spPr>
          <a:xfrm>
            <a:off x="683568" y="1412775"/>
            <a:ext cx="8064896" cy="492443"/>
          </a:xfrm>
          <a:prstGeom prst="rect">
            <a:avLst/>
          </a:prstGeom>
        </p:spPr>
        <p:txBody>
          <a:bodyPr wrap="square">
            <a:spAutoFit/>
          </a:bodyPr>
          <a:lstStyle/>
          <a:p>
            <a:pPr marL="457200" indent="-457200"/>
            <a:r>
              <a:rPr lang="es-ES" sz="2600" b="1" dirty="0" smtClean="0"/>
              <a:t>	Pseudocódigo				DFD</a:t>
            </a:r>
          </a:p>
        </p:txBody>
      </p:sp>
      <p:sp>
        <p:nvSpPr>
          <p:cNvPr id="4" name="Text Box 3"/>
          <p:cNvSpPr txBox="1">
            <a:spLocks noChangeArrowheads="1"/>
          </p:cNvSpPr>
          <p:nvPr/>
        </p:nvSpPr>
        <p:spPr bwMode="auto">
          <a:xfrm>
            <a:off x="395536" y="1988839"/>
            <a:ext cx="4392488" cy="367240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cs typeface="Arial" pitchFamily="34" charset="0"/>
              </a:rPr>
              <a:t>Inicio</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cs typeface="Arial" pitchFamily="34" charset="0"/>
              </a:rPr>
              <a:t>      </a:t>
            </a:r>
            <a:r>
              <a:rPr kumimoji="0" lang="es-ES" sz="2000" b="0" i="0" u="none" strike="noStrike" cap="none" normalizeH="0" baseline="0" dirty="0" smtClean="0">
                <a:ln>
                  <a:noFill/>
                </a:ln>
                <a:solidFill>
                  <a:schemeClr val="tx1"/>
                </a:solidFill>
                <a:effectLst/>
                <a:cs typeface="Arial" pitchFamily="34" charset="0"/>
              </a:rPr>
              <a:t>Leer </a:t>
            </a:r>
            <a:r>
              <a:rPr lang="es-ES" sz="2000" dirty="0" smtClean="0">
                <a:cs typeface="Arial" pitchFamily="34" charset="0"/>
              </a:rPr>
              <a:t>NUMERO</a:t>
            </a:r>
            <a:endParaRPr kumimoji="0" lang="es-ES" sz="20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cs typeface="Arial" pitchFamily="34" charset="0"/>
              </a:rPr>
              <a:t>      </a:t>
            </a:r>
            <a:r>
              <a:rPr lang="es-ES" sz="2000" dirty="0">
                <a:cs typeface="Arial" pitchFamily="34" charset="0"/>
              </a:rPr>
              <a:t>S</a:t>
            </a:r>
            <a:r>
              <a:rPr lang="es-ES" sz="2000" dirty="0" smtClean="0">
                <a:cs typeface="Arial" pitchFamily="34" charset="0"/>
              </a:rPr>
              <a:t>i NUMERO=0 entonces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dirty="0" smtClean="0">
                <a:ln>
                  <a:noFill/>
                </a:ln>
                <a:solidFill>
                  <a:schemeClr val="tx1"/>
                </a:solidFill>
                <a:effectLst/>
                <a:cs typeface="Arial" pitchFamily="34" charset="0"/>
              </a:rPr>
              <a:t>          Escribir “Número cero”</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cs typeface="Arial" pitchFamily="34" charset="0"/>
              </a:rPr>
              <a:t>      Sino</a:t>
            </a:r>
          </a:p>
          <a:p>
            <a:pPr lvl="0" fontAlgn="base">
              <a:spcBef>
                <a:spcPct val="0"/>
              </a:spcBef>
              <a:spcAft>
                <a:spcPct val="0"/>
              </a:spcAft>
            </a:pPr>
            <a:r>
              <a:rPr lang="es-ES" sz="2000" dirty="0" smtClean="0">
                <a:cs typeface="Arial" pitchFamily="34" charset="0"/>
              </a:rPr>
              <a:t>          Si </a:t>
            </a:r>
            <a:r>
              <a:rPr lang="es-ES" sz="2000" dirty="0">
                <a:cs typeface="Arial" pitchFamily="34" charset="0"/>
              </a:rPr>
              <a:t>NUMERO&gt;0</a:t>
            </a:r>
            <a:endParaRPr lang="es-ES" sz="2000" dirty="0" smtClean="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cs typeface="Arial" pitchFamily="34" charset="0"/>
              </a:rPr>
              <a:t>               </a:t>
            </a:r>
            <a:r>
              <a:rPr lang="es-ES" sz="2000" dirty="0" smtClean="0">
                <a:cs typeface="Arial" pitchFamily="34" charset="0"/>
              </a:rPr>
              <a:t>Escribir</a:t>
            </a:r>
            <a:r>
              <a:rPr kumimoji="0" lang="es-ES" sz="2000" b="0" i="0" u="none" strike="noStrike" cap="none" normalizeH="0" dirty="0" smtClean="0">
                <a:ln>
                  <a:noFill/>
                </a:ln>
                <a:solidFill>
                  <a:schemeClr val="tx1"/>
                </a:solidFill>
                <a:effectLst/>
                <a:cs typeface="Arial" pitchFamily="34" charset="0"/>
              </a:rPr>
              <a:t> “</a:t>
            </a:r>
            <a:r>
              <a:rPr lang="es-ES" sz="2000" dirty="0" smtClean="0">
                <a:cs typeface="Arial" pitchFamily="34" charset="0"/>
              </a:rPr>
              <a:t>Número positivo</a:t>
            </a:r>
            <a:r>
              <a:rPr kumimoji="0" lang="es-ES" sz="2000" b="0" i="0" u="none" strike="noStrike" cap="none" normalizeH="0" dirty="0" smtClean="0">
                <a:ln>
                  <a:noFill/>
                </a:ln>
                <a:solidFill>
                  <a:schemeClr val="tx1"/>
                </a:solidFill>
                <a:effectLst/>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dirty="0" smtClean="0">
                <a:ln>
                  <a:noFill/>
                </a:ln>
                <a:solidFill>
                  <a:schemeClr val="tx1"/>
                </a:solidFill>
                <a:effectLst/>
                <a:cs typeface="Arial" pitchFamily="34" charset="0"/>
              </a:rPr>
              <a:t>          </a:t>
            </a:r>
            <a:r>
              <a:rPr lang="es-ES" sz="2000" dirty="0" smtClean="0">
                <a:cs typeface="Arial" pitchFamily="34" charset="0"/>
              </a:rPr>
              <a:t>Sin</a:t>
            </a:r>
            <a:r>
              <a:rPr kumimoji="0" lang="es-ES" sz="2000" b="0" i="0" u="none" strike="noStrike" cap="none" normalizeH="0" dirty="0" smtClean="0">
                <a:ln>
                  <a:noFill/>
                </a:ln>
                <a:solidFill>
                  <a:schemeClr val="tx1"/>
                </a:solidFill>
                <a:effectLst/>
                <a:cs typeface="Arial" pitchFamily="34" charset="0"/>
              </a:rPr>
              <a:t>o</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cs typeface="Arial" pitchFamily="34" charset="0"/>
              </a:rPr>
              <a:t>               Escribir “Número negativo”</a:t>
            </a:r>
            <a:endParaRPr kumimoji="0" lang="es-ES" sz="2000" b="0" i="0" u="none" strike="noStrike" cap="none" normalizeH="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ES" sz="2000" baseline="0" dirty="0" smtClean="0">
                <a:cs typeface="Arial" pitchFamily="34" charset="0"/>
              </a:rPr>
              <a:t>          </a:t>
            </a:r>
            <a:r>
              <a:rPr lang="es-ES" sz="2000" dirty="0" err="1" smtClean="0">
                <a:cs typeface="Arial" pitchFamily="34" charset="0"/>
              </a:rPr>
              <a:t>Finsi</a:t>
            </a:r>
            <a:endParaRPr lang="es-ES" sz="2000" dirty="0" smtClean="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cs typeface="Arial" pitchFamily="34" charset="0"/>
              </a:rPr>
              <a:t>     </a:t>
            </a:r>
            <a:r>
              <a:rPr lang="es-ES" sz="2000" dirty="0" err="1" smtClean="0">
                <a:cs typeface="Arial" pitchFamily="34" charset="0"/>
              </a:rPr>
              <a:t>Fin</a:t>
            </a:r>
            <a:r>
              <a:rPr kumimoji="0" lang="es-ES" sz="2000" b="0" i="0" u="none" strike="noStrike" cap="none" normalizeH="0" baseline="0" dirty="0" err="1" smtClean="0">
                <a:ln>
                  <a:noFill/>
                </a:ln>
                <a:solidFill>
                  <a:schemeClr val="tx1"/>
                </a:solidFill>
                <a:effectLst/>
                <a:cs typeface="Arial" pitchFamily="34" charset="0"/>
              </a:rPr>
              <a:t>si</a:t>
            </a:r>
            <a:endParaRPr kumimoji="0" lang="es-ES" sz="20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cs typeface="Arial" pitchFamily="34" charset="0"/>
              </a:rPr>
              <a:t>Fin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cs typeface="Arial" pitchFamily="34" charset="0"/>
            </a:endParaRPr>
          </a:p>
        </p:txBody>
      </p:sp>
      <p:pic>
        <p:nvPicPr>
          <p:cNvPr id="5" name="4 Imagen"/>
          <p:cNvPicPr/>
          <p:nvPr/>
        </p:nvPicPr>
        <p:blipFill>
          <a:blip r:embed="rId2" cstate="print"/>
          <a:srcRect/>
          <a:stretch>
            <a:fillRect/>
          </a:stretch>
        </p:blipFill>
        <p:spPr bwMode="auto">
          <a:xfrm>
            <a:off x="4558630" y="1988839"/>
            <a:ext cx="3973810" cy="3978002"/>
          </a:xfrm>
          <a:prstGeom prst="rect">
            <a:avLst/>
          </a:prstGeom>
          <a:noFill/>
          <a:ln w="9525">
            <a:noFill/>
            <a:miter lim="800000"/>
            <a:headEnd/>
            <a:tailEnd/>
          </a:ln>
        </p:spPr>
      </p:pic>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412776"/>
            <a:ext cx="8064896" cy="2769989"/>
          </a:xfrm>
          <a:prstGeom prst="rect">
            <a:avLst/>
          </a:prstGeom>
        </p:spPr>
        <p:txBody>
          <a:bodyPr wrap="square">
            <a:spAutoFit/>
          </a:bodyPr>
          <a:lstStyle/>
          <a:p>
            <a:pPr marL="457200" indent="-457200" algn="just"/>
            <a:r>
              <a:rPr lang="es-ES" sz="2900" b="1" dirty="0" smtClean="0"/>
              <a:t>2.3.2.3 Repetitivas:  </a:t>
            </a:r>
            <a:r>
              <a:rPr lang="es-MX" sz="2900" dirty="0" smtClean="0"/>
              <a:t>Este tipo de estructura se utilizan para ejecutar acciones repetidamente, esto se hace posible mediante una secuencia de instrucciones que se repiten una y otra vez y así evitamos escribir múltiples veces las mismas instrucciones.</a:t>
            </a:r>
            <a:endParaRPr lang="es-ES" sz="2900" dirty="0" smtClean="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332656"/>
            <a:ext cx="7776864" cy="3693319"/>
          </a:xfrm>
          <a:prstGeom prst="rect">
            <a:avLst/>
          </a:prstGeom>
        </p:spPr>
        <p:txBody>
          <a:bodyPr wrap="square">
            <a:spAutoFit/>
          </a:bodyPr>
          <a:lstStyle/>
          <a:p>
            <a:pPr marL="457200" indent="-457200"/>
            <a:r>
              <a:rPr lang="es-ES" sz="2600" b="1" dirty="0" smtClean="0"/>
              <a:t>3) Repetitiva</a:t>
            </a:r>
          </a:p>
          <a:p>
            <a:pPr marL="914400" lvl="1" indent="-457200">
              <a:buFont typeface="Wingdings" pitchFamily="2" charset="2"/>
              <a:buChar char="ü"/>
            </a:pPr>
            <a:r>
              <a:rPr lang="es-ES" sz="2600" b="1" dirty="0" smtClean="0"/>
              <a:t>Para</a:t>
            </a:r>
          </a:p>
          <a:p>
            <a:pPr marL="457200" indent="-457200" algn="just"/>
            <a:r>
              <a:rPr lang="es-MX" sz="2600" dirty="0" smtClean="0"/>
              <a:t>	</a:t>
            </a:r>
            <a:r>
              <a:rPr lang="es-MX" sz="2600" dirty="0" smtClean="0">
                <a:solidFill>
                  <a:srgbClr val="000000"/>
                </a:solidFill>
              </a:rPr>
              <a:t>Esta estructura ejecuta los pasos de la solución del algoritmo un número definido de veces y de modo automático controla el número de iteraciones o pasos a través del cuerpo del ciclo. Para el control se utiliza un contador en el cual se va acumulando el número de veces que se ha repetido las instrucciones.</a:t>
            </a:r>
            <a:endParaRPr lang="es-MX" sz="2600" dirty="0"/>
          </a:p>
        </p:txBody>
      </p:sp>
      <p:sp>
        <p:nvSpPr>
          <p:cNvPr id="21" name="Text Box 3"/>
          <p:cNvSpPr txBox="1">
            <a:spLocks noChangeArrowheads="1"/>
          </p:cNvSpPr>
          <p:nvPr/>
        </p:nvSpPr>
        <p:spPr bwMode="auto">
          <a:xfrm>
            <a:off x="1763688" y="3933056"/>
            <a:ext cx="2808312" cy="223224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cs typeface="Arial" pitchFamily="34" charset="0"/>
              </a:rPr>
              <a:t>Hacer para V.C</a:t>
            </a:r>
            <a:r>
              <a:rPr lang="es-MX" sz="2000" dirty="0" smtClean="0">
                <a:cs typeface="Arial" pitchFamily="34" charset="0"/>
              </a:rPr>
              <a:t> = LI a L.S</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cs typeface="Arial" pitchFamily="34" charset="0"/>
              </a:rPr>
              <a:t>	</a:t>
            </a:r>
            <a:r>
              <a:rPr kumimoji="0" lang="es-MX" sz="2000" b="0" i="0" u="none" strike="noStrike" cap="none" normalizeH="0" baseline="0" dirty="0" smtClean="0">
                <a:ln>
                  <a:noFill/>
                </a:ln>
                <a:solidFill>
                  <a:schemeClr val="tx1"/>
                </a:solidFill>
                <a:effectLst/>
                <a:cs typeface="Arial" pitchFamily="34" charset="0"/>
              </a:rPr>
              <a:t>Acción1</a:t>
            </a:r>
          </a:p>
          <a:p>
            <a:pPr marL="0" marR="0" lvl="0" indent="0" algn="l" defTabSz="914400" rtl="0" eaLnBrk="1" fontAlgn="base" latinLnBrk="0" hangingPunct="1">
              <a:lnSpc>
                <a:spcPct val="100000"/>
              </a:lnSpc>
              <a:spcBef>
                <a:spcPct val="0"/>
              </a:spcBef>
              <a:spcAft>
                <a:spcPct val="0"/>
              </a:spcAft>
              <a:buClrTx/>
              <a:buSzTx/>
              <a:buFontTx/>
              <a:buNone/>
              <a:tabLst/>
            </a:pPr>
            <a:r>
              <a:rPr lang="es-MX" sz="2000" dirty="0">
                <a:cs typeface="Arial" pitchFamily="34" charset="0"/>
              </a:rPr>
              <a:t>	</a:t>
            </a:r>
            <a:r>
              <a:rPr lang="es-MX" sz="2000" dirty="0" smtClean="0">
                <a:cs typeface="Arial" pitchFamily="34" charset="0"/>
              </a:rPr>
              <a:t>Acción2</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cs typeface="Arial" pitchFamily="34" charset="0"/>
              </a:rPr>
              <a:t>	</a:t>
            </a:r>
            <a:r>
              <a:rPr kumimoji="0" lang="es-MX" sz="2000" b="0" i="0" u="none" strike="noStrike" cap="none" normalizeH="0" baseline="0" dirty="0" smtClean="0">
                <a:ln>
                  <a:noFill/>
                </a:ln>
                <a:solidFill>
                  <a:schemeClr val="tx1"/>
                </a:solidFill>
                <a:effectLst/>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es-MX" sz="2000" dirty="0">
                <a:cs typeface="Arial" pitchFamily="34" charset="0"/>
              </a:rPr>
              <a:t>	</a:t>
            </a:r>
            <a:r>
              <a:rPr lang="es-MX" sz="2000" dirty="0" smtClean="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a:ln>
                  <a:noFill/>
                </a:ln>
                <a:solidFill>
                  <a:schemeClr val="tx1"/>
                </a:solidFill>
                <a:effectLst/>
                <a:cs typeface="Arial" pitchFamily="34" charset="0"/>
              </a:rPr>
              <a:t>	</a:t>
            </a:r>
            <a:r>
              <a:rPr kumimoji="0" lang="es-MX" sz="2000" b="0" i="0" u="none" strike="noStrike" cap="none" normalizeH="0" baseline="0" dirty="0" err="1" smtClean="0">
                <a:ln>
                  <a:noFill/>
                </a:ln>
                <a:solidFill>
                  <a:schemeClr val="tx1"/>
                </a:solidFill>
                <a:effectLst/>
                <a:cs typeface="Arial" pitchFamily="34" charset="0"/>
              </a:rPr>
              <a:t>AcciónN</a:t>
            </a:r>
            <a:endParaRPr kumimoji="0" lang="es-MX" sz="20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s-MX" sz="2000" dirty="0" smtClean="0">
                <a:cs typeface="Arial" pitchFamily="34" charset="0"/>
              </a:rPr>
              <a:t>Fin para</a:t>
            </a:r>
            <a:endParaRPr kumimoji="0" lang="es-MX" sz="2000" b="0" i="0" u="none" strike="noStrike" cap="none" normalizeH="0" baseline="0" dirty="0" smtClean="0">
              <a:ln>
                <a:noFill/>
              </a:ln>
              <a:solidFill>
                <a:schemeClr val="tx1"/>
              </a:solidFill>
              <a:effectLst/>
              <a:cs typeface="Arial" pitchFamily="34" charset="0"/>
            </a:endParaRPr>
          </a:p>
        </p:txBody>
      </p:sp>
      <p:sp>
        <p:nvSpPr>
          <p:cNvPr id="22" name="Text Box 3"/>
          <p:cNvSpPr txBox="1">
            <a:spLocks noChangeArrowheads="1"/>
          </p:cNvSpPr>
          <p:nvPr/>
        </p:nvSpPr>
        <p:spPr bwMode="auto">
          <a:xfrm>
            <a:off x="5148064" y="4581128"/>
            <a:ext cx="2808312" cy="936104"/>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1600" dirty="0" smtClean="0">
                <a:cs typeface="Arial" pitchFamily="34" charset="0"/>
              </a:rPr>
              <a:t>V.C  Variable de control de ciclo</a:t>
            </a:r>
          </a:p>
          <a:p>
            <a:pPr marL="0" marR="0" lvl="0" indent="0" algn="l" defTabSz="914400" rtl="0" eaLnBrk="1" fontAlgn="base" latinLnBrk="0" hangingPunct="1">
              <a:lnSpc>
                <a:spcPct val="100000"/>
              </a:lnSpc>
              <a:spcBef>
                <a:spcPct val="0"/>
              </a:spcBef>
              <a:spcAft>
                <a:spcPct val="0"/>
              </a:spcAft>
              <a:buClrTx/>
              <a:buSzTx/>
              <a:buFontTx/>
              <a:buNone/>
              <a:tabLst/>
            </a:pPr>
            <a:r>
              <a:rPr lang="es-MX" sz="1600" dirty="0" smtClean="0">
                <a:cs typeface="Arial" pitchFamily="34" charset="0"/>
              </a:rPr>
              <a:t>L.I  Límite inferior</a:t>
            </a:r>
          </a:p>
          <a:p>
            <a:pPr marL="0" marR="0" lvl="0" indent="0" algn="l" defTabSz="914400" rtl="0" eaLnBrk="1" fontAlgn="base" latinLnBrk="0" hangingPunct="1">
              <a:lnSpc>
                <a:spcPct val="100000"/>
              </a:lnSpc>
              <a:spcBef>
                <a:spcPct val="0"/>
              </a:spcBef>
              <a:spcAft>
                <a:spcPct val="0"/>
              </a:spcAft>
              <a:buClrTx/>
              <a:buSzTx/>
              <a:buFontTx/>
              <a:buNone/>
              <a:tabLst/>
            </a:pPr>
            <a:r>
              <a:rPr lang="es-MX" sz="1600" dirty="0" smtClean="0">
                <a:cs typeface="Arial" pitchFamily="34" charset="0"/>
              </a:rPr>
              <a:t>L.S  Límite superior</a:t>
            </a:r>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908720"/>
            <a:ext cx="7776864" cy="1292662"/>
          </a:xfrm>
          <a:prstGeom prst="rect">
            <a:avLst/>
          </a:prstGeom>
        </p:spPr>
        <p:txBody>
          <a:bodyPr wrap="square">
            <a:spAutoFit/>
          </a:bodyPr>
          <a:lstStyle/>
          <a:p>
            <a:pPr marL="457200" indent="-457200"/>
            <a:r>
              <a:rPr lang="es-ES" sz="2600" b="1" dirty="0" smtClean="0"/>
              <a:t>3) Repetitiva Para</a:t>
            </a:r>
          </a:p>
          <a:p>
            <a:pPr marL="457200" indent="-457200"/>
            <a:r>
              <a:rPr lang="es-ES" sz="2600" dirty="0"/>
              <a:t>Ejemplo</a:t>
            </a:r>
            <a:r>
              <a:rPr lang="es-ES" sz="2600" dirty="0" smtClean="0"/>
              <a:t>:</a:t>
            </a:r>
            <a:endParaRPr lang="es-ES" sz="2600" b="1" dirty="0" smtClean="0"/>
          </a:p>
          <a:p>
            <a:pPr marL="457200" indent="-457200" algn="just"/>
            <a:r>
              <a:rPr lang="es-MX" sz="2600" dirty="0" smtClean="0"/>
              <a:t>	</a:t>
            </a:r>
            <a:endParaRPr lang="es-MX" sz="2600" dirty="0"/>
          </a:p>
        </p:txBody>
      </p:sp>
      <p:sp>
        <p:nvSpPr>
          <p:cNvPr id="5" name="4 Rectángulo"/>
          <p:cNvSpPr/>
          <p:nvPr/>
        </p:nvSpPr>
        <p:spPr>
          <a:xfrm>
            <a:off x="683568" y="1916832"/>
            <a:ext cx="8064896" cy="492443"/>
          </a:xfrm>
          <a:prstGeom prst="rect">
            <a:avLst/>
          </a:prstGeom>
        </p:spPr>
        <p:txBody>
          <a:bodyPr wrap="square">
            <a:spAutoFit/>
          </a:bodyPr>
          <a:lstStyle/>
          <a:p>
            <a:pPr marL="457200" indent="-457200"/>
            <a:r>
              <a:rPr lang="es-ES" sz="2600" b="1" dirty="0" smtClean="0"/>
              <a:t>	Pseudocódigo				</a:t>
            </a:r>
          </a:p>
        </p:txBody>
      </p:sp>
      <p:sp>
        <p:nvSpPr>
          <p:cNvPr id="3" name="2 Rectángulo"/>
          <p:cNvSpPr/>
          <p:nvPr/>
        </p:nvSpPr>
        <p:spPr>
          <a:xfrm>
            <a:off x="323528" y="2838415"/>
            <a:ext cx="8820472" cy="2246769"/>
          </a:xfrm>
          <a:prstGeom prst="rect">
            <a:avLst/>
          </a:prstGeom>
        </p:spPr>
        <p:txBody>
          <a:bodyPr wrap="square">
            <a:spAutoFit/>
          </a:bodyPr>
          <a:lstStyle/>
          <a:p>
            <a:r>
              <a:rPr lang="es-MX" sz="2000" dirty="0"/>
              <a:t>Proceso </a:t>
            </a:r>
            <a:r>
              <a:rPr lang="es-MX" sz="2000" dirty="0" err="1"/>
              <a:t>sin_titulo</a:t>
            </a:r>
            <a:endParaRPr lang="es-MX" sz="2000" dirty="0"/>
          </a:p>
          <a:p>
            <a:r>
              <a:rPr lang="es-MX" sz="2000" dirty="0"/>
              <a:t>	</a:t>
            </a:r>
            <a:r>
              <a:rPr lang="es-MX" sz="2000" dirty="0" smtClean="0"/>
              <a:t>Para DATOS&lt;-</a:t>
            </a:r>
            <a:r>
              <a:rPr lang="es-MX" sz="2000" dirty="0"/>
              <a:t>1 Hasta 5 Con Paso 1 Hacer</a:t>
            </a:r>
          </a:p>
          <a:p>
            <a:r>
              <a:rPr lang="es-MX" sz="2000" dirty="0"/>
              <a:t>		Leer </a:t>
            </a:r>
            <a:r>
              <a:rPr lang="es-MX" sz="2000" dirty="0" smtClean="0"/>
              <a:t>NUM1,NUM2;</a:t>
            </a:r>
            <a:endParaRPr lang="es-MX" sz="2000" dirty="0"/>
          </a:p>
          <a:p>
            <a:r>
              <a:rPr lang="es-MX" sz="2000" dirty="0"/>
              <a:t>		</a:t>
            </a:r>
            <a:r>
              <a:rPr lang="es-MX" sz="2000" dirty="0" smtClean="0"/>
              <a:t>SUMA&lt;-NUM1+NUM2;</a:t>
            </a:r>
            <a:endParaRPr lang="es-MX" sz="2000" dirty="0"/>
          </a:p>
          <a:p>
            <a:r>
              <a:rPr lang="es-MX" sz="2000" dirty="0"/>
              <a:t>		Escribir "el resultado de sumar </a:t>
            </a:r>
            <a:r>
              <a:rPr lang="es-MX" sz="2000" dirty="0" smtClean="0"/>
              <a:t>",NUM1," + ",NUM2," = ",SUMA;</a:t>
            </a:r>
            <a:endParaRPr lang="es-MX" sz="2000" dirty="0"/>
          </a:p>
          <a:p>
            <a:r>
              <a:rPr lang="es-MX" sz="2000" dirty="0"/>
              <a:t>	</a:t>
            </a:r>
            <a:r>
              <a:rPr lang="es-MX" sz="2000" dirty="0" err="1"/>
              <a:t>FinPara</a:t>
            </a:r>
            <a:endParaRPr lang="es-MX" sz="2000" dirty="0"/>
          </a:p>
          <a:p>
            <a:r>
              <a:rPr lang="es-MX" sz="2000" dirty="0" err="1"/>
              <a:t>FinProceso</a:t>
            </a:r>
            <a:endParaRPr lang="es-MX" sz="2000" dirty="0"/>
          </a:p>
        </p:txBody>
      </p:sp>
    </p:spTree>
    <p:extLst>
      <p:ext uri="{BB962C8B-B14F-4D97-AF65-F5344CB8AC3E}">
        <p14:creationId xmlns:p14="http://schemas.microsoft.com/office/powerpoint/2010/main" val="3327478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908720"/>
            <a:ext cx="7776864" cy="1292662"/>
          </a:xfrm>
          <a:prstGeom prst="rect">
            <a:avLst/>
          </a:prstGeom>
        </p:spPr>
        <p:txBody>
          <a:bodyPr wrap="square">
            <a:spAutoFit/>
          </a:bodyPr>
          <a:lstStyle/>
          <a:p>
            <a:pPr marL="457200" indent="-457200"/>
            <a:r>
              <a:rPr lang="es-ES" sz="2600" b="1" dirty="0" smtClean="0"/>
              <a:t>3) Repetitiva Para</a:t>
            </a:r>
          </a:p>
          <a:p>
            <a:pPr marL="457200" indent="-457200"/>
            <a:r>
              <a:rPr lang="es-ES" sz="2600" dirty="0"/>
              <a:t>Ejemplo</a:t>
            </a:r>
            <a:r>
              <a:rPr lang="es-ES" sz="2600" dirty="0" smtClean="0"/>
              <a:t>:</a:t>
            </a:r>
            <a:endParaRPr lang="es-ES" sz="2600" b="1" dirty="0" smtClean="0"/>
          </a:p>
          <a:p>
            <a:pPr marL="457200" indent="-457200" algn="just"/>
            <a:r>
              <a:rPr lang="es-MX" sz="2600" dirty="0" smtClean="0"/>
              <a:t>	</a:t>
            </a:r>
            <a:endParaRPr lang="es-MX" sz="2600" dirty="0"/>
          </a:p>
        </p:txBody>
      </p:sp>
      <p:sp>
        <p:nvSpPr>
          <p:cNvPr id="5" name="4 Rectángulo"/>
          <p:cNvSpPr/>
          <p:nvPr/>
        </p:nvSpPr>
        <p:spPr>
          <a:xfrm>
            <a:off x="1547664" y="2636912"/>
            <a:ext cx="2664296" cy="892552"/>
          </a:xfrm>
          <a:prstGeom prst="rect">
            <a:avLst/>
          </a:prstGeom>
        </p:spPr>
        <p:txBody>
          <a:bodyPr wrap="square">
            <a:spAutoFit/>
          </a:bodyPr>
          <a:lstStyle/>
          <a:p>
            <a:pPr marL="457200" indent="-457200"/>
            <a:r>
              <a:rPr lang="es-ES" sz="2600" b="1" dirty="0" smtClean="0"/>
              <a:t>	</a:t>
            </a:r>
            <a:r>
              <a:rPr lang="es-ES" sz="2600" b="1" dirty="0"/>
              <a:t>DFD</a:t>
            </a:r>
          </a:p>
          <a:p>
            <a:pPr marL="457200" indent="-457200"/>
            <a:r>
              <a:rPr lang="es-ES" sz="2600" b="1" dirty="0" smtClean="0"/>
              <a:t>			</a:t>
            </a: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500" t="13095" r="40179" b="10318"/>
          <a:stretch/>
        </p:blipFill>
        <p:spPr bwMode="auto">
          <a:xfrm>
            <a:off x="3995936" y="188640"/>
            <a:ext cx="403244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32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76672"/>
            <a:ext cx="7776864" cy="5693866"/>
          </a:xfrm>
          <a:prstGeom prst="rect">
            <a:avLst/>
          </a:prstGeom>
        </p:spPr>
        <p:txBody>
          <a:bodyPr wrap="square">
            <a:spAutoFit/>
          </a:bodyPr>
          <a:lstStyle/>
          <a:p>
            <a:pPr marL="457200" indent="-457200"/>
            <a:r>
              <a:rPr lang="es-ES" sz="2600" b="1" dirty="0" smtClean="0"/>
              <a:t>3) Repetitiva</a:t>
            </a:r>
          </a:p>
          <a:p>
            <a:pPr marL="914400" lvl="1" indent="-457200">
              <a:buFont typeface="Wingdings" pitchFamily="2" charset="2"/>
              <a:buChar char="ü"/>
            </a:pPr>
            <a:r>
              <a:rPr lang="es-ES" sz="2600" b="1" dirty="0" smtClean="0"/>
              <a:t>Mientras</a:t>
            </a:r>
          </a:p>
          <a:p>
            <a:pPr marL="457200" indent="-457200" algn="just"/>
            <a:r>
              <a:rPr lang="es-MX" sz="2600" dirty="0" smtClean="0"/>
              <a:t>	Este se utiliza cuando </a:t>
            </a:r>
            <a:r>
              <a:rPr lang="es-MX" sz="2600" dirty="0" smtClean="0">
                <a:solidFill>
                  <a:schemeClr val="accent6">
                    <a:lumMod val="75000"/>
                  </a:schemeClr>
                </a:solidFill>
              </a:rPr>
              <a:t>NO</a:t>
            </a:r>
            <a:r>
              <a:rPr lang="es-MX" sz="2600" dirty="0" smtClean="0"/>
              <a:t> sabemos el número de veces que se ha de repetir un ciclo, los ciclos se determinan por una  condición que se evalúa al inicio del ciclo, es decir, antes de ejecutarse todas los pasos.</a:t>
            </a:r>
          </a:p>
          <a:p>
            <a:pPr marL="457200" indent="-457200" algn="just"/>
            <a:r>
              <a:rPr lang="es-MX" sz="2600" dirty="0" smtClean="0"/>
              <a:t>			Hacer  mientras &lt;condición&gt;</a:t>
            </a:r>
          </a:p>
          <a:p>
            <a:pPr marL="457200" indent="-457200" algn="just"/>
            <a:r>
              <a:rPr lang="es-MX" sz="2600" dirty="0" smtClean="0"/>
              <a:t>				Accion1</a:t>
            </a:r>
          </a:p>
          <a:p>
            <a:pPr marL="457200" indent="-457200" algn="just"/>
            <a:r>
              <a:rPr lang="es-MX" sz="2600" dirty="0" smtClean="0"/>
              <a:t>				Accion2</a:t>
            </a:r>
          </a:p>
          <a:p>
            <a:pPr marL="457200" indent="-457200" algn="just"/>
            <a:r>
              <a:rPr lang="es-MX" sz="2600" dirty="0" smtClean="0"/>
              <a:t>				.</a:t>
            </a:r>
          </a:p>
          <a:p>
            <a:pPr marL="457200" indent="-457200" algn="just"/>
            <a:r>
              <a:rPr lang="es-MX" sz="2600" dirty="0" smtClean="0"/>
              <a:t>				.</a:t>
            </a:r>
          </a:p>
          <a:p>
            <a:pPr marL="457200" indent="-457200" algn="just"/>
            <a:r>
              <a:rPr lang="es-MX" sz="2600" dirty="0" smtClean="0"/>
              <a:t>				</a:t>
            </a:r>
            <a:r>
              <a:rPr lang="es-MX" sz="2600" dirty="0" err="1" smtClean="0"/>
              <a:t>AccionN</a:t>
            </a:r>
            <a:endParaRPr lang="es-MX" sz="2600" dirty="0" smtClean="0"/>
          </a:p>
          <a:p>
            <a:pPr marL="457200" indent="-457200" algn="just"/>
            <a:r>
              <a:rPr lang="es-MX" sz="2600" dirty="0" smtClean="0"/>
              <a:t>			Fin-mientras</a:t>
            </a:r>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908720"/>
            <a:ext cx="7776864" cy="892552"/>
          </a:xfrm>
          <a:prstGeom prst="rect">
            <a:avLst/>
          </a:prstGeom>
        </p:spPr>
        <p:txBody>
          <a:bodyPr wrap="square">
            <a:spAutoFit/>
          </a:bodyPr>
          <a:lstStyle/>
          <a:p>
            <a:pPr marL="457200" indent="-457200"/>
            <a:r>
              <a:rPr lang="es-ES" sz="2600" b="1" dirty="0" smtClean="0"/>
              <a:t>3) Repetitiva Mientras</a:t>
            </a:r>
          </a:p>
          <a:p>
            <a:pPr marL="457200" indent="-457200"/>
            <a:r>
              <a:rPr lang="es-ES" sz="2600" dirty="0" smtClean="0"/>
              <a:t>Ejemplo</a:t>
            </a:r>
          </a:p>
        </p:txBody>
      </p:sp>
      <p:sp>
        <p:nvSpPr>
          <p:cNvPr id="3" name="2 Rectángulo"/>
          <p:cNvSpPr/>
          <p:nvPr/>
        </p:nvSpPr>
        <p:spPr>
          <a:xfrm>
            <a:off x="683568" y="1916832"/>
            <a:ext cx="8064896" cy="492443"/>
          </a:xfrm>
          <a:prstGeom prst="rect">
            <a:avLst/>
          </a:prstGeom>
        </p:spPr>
        <p:txBody>
          <a:bodyPr wrap="square">
            <a:spAutoFit/>
          </a:bodyPr>
          <a:lstStyle/>
          <a:p>
            <a:pPr marL="457200" indent="-457200"/>
            <a:r>
              <a:rPr lang="es-ES" sz="2600" b="1" dirty="0" smtClean="0"/>
              <a:t>	Pseudocódigo				</a:t>
            </a:r>
          </a:p>
        </p:txBody>
      </p:sp>
      <p:sp>
        <p:nvSpPr>
          <p:cNvPr id="4" name="3 Rectángulo"/>
          <p:cNvSpPr/>
          <p:nvPr/>
        </p:nvSpPr>
        <p:spPr>
          <a:xfrm>
            <a:off x="827584" y="2420888"/>
            <a:ext cx="7632848" cy="3647152"/>
          </a:xfrm>
          <a:prstGeom prst="rect">
            <a:avLst/>
          </a:prstGeom>
        </p:spPr>
        <p:txBody>
          <a:bodyPr wrap="square">
            <a:spAutoFit/>
          </a:bodyPr>
          <a:lstStyle/>
          <a:p>
            <a:r>
              <a:rPr lang="es-MX" sz="2100" dirty="0"/>
              <a:t>Proceso </a:t>
            </a:r>
            <a:r>
              <a:rPr lang="es-MX" sz="2100" dirty="0" err="1"/>
              <a:t>sin_titulo</a:t>
            </a:r>
            <a:endParaRPr lang="es-MX" sz="2100" dirty="0"/>
          </a:p>
          <a:p>
            <a:r>
              <a:rPr lang="es-MX" sz="2100" dirty="0"/>
              <a:t>	Escribir "Hay alumno";</a:t>
            </a:r>
          </a:p>
          <a:p>
            <a:r>
              <a:rPr lang="es-MX" sz="2100" dirty="0"/>
              <a:t>	Leer </a:t>
            </a:r>
            <a:r>
              <a:rPr lang="es-MX" sz="2100" dirty="0" smtClean="0"/>
              <a:t>ALUM;</a:t>
            </a:r>
            <a:endParaRPr lang="es-MX" sz="2100" dirty="0"/>
          </a:p>
          <a:p>
            <a:r>
              <a:rPr lang="es-MX" sz="2100" dirty="0"/>
              <a:t>	Mientras </a:t>
            </a:r>
            <a:r>
              <a:rPr lang="es-MX" sz="2100" dirty="0" smtClean="0"/>
              <a:t>ALUM="</a:t>
            </a:r>
            <a:r>
              <a:rPr lang="es-MX" sz="2100" dirty="0"/>
              <a:t>s" Hacer</a:t>
            </a:r>
          </a:p>
          <a:p>
            <a:r>
              <a:rPr lang="es-MX" sz="2100" dirty="0"/>
              <a:t>		</a:t>
            </a:r>
            <a:r>
              <a:rPr lang="en-US" sz="2100" dirty="0"/>
              <a:t>Leer </a:t>
            </a:r>
            <a:r>
              <a:rPr lang="en-US" sz="2100" dirty="0" smtClean="0"/>
              <a:t>CALIF1,CALIF2;</a:t>
            </a:r>
            <a:endParaRPr lang="es-MX" sz="2100" dirty="0" smtClean="0"/>
          </a:p>
          <a:p>
            <a:r>
              <a:rPr lang="en-US" sz="2100" dirty="0" smtClean="0"/>
              <a:t>		PROM&lt;-(CALIF1+CALIF2)/2;</a:t>
            </a:r>
            <a:endParaRPr lang="es-MX" sz="2100" dirty="0" smtClean="0"/>
          </a:p>
          <a:p>
            <a:r>
              <a:rPr lang="en-US" sz="2100" dirty="0"/>
              <a:t>		</a:t>
            </a:r>
            <a:r>
              <a:rPr lang="es-MX" sz="2100" dirty="0"/>
              <a:t>Escribir "El promedio del alumno es </a:t>
            </a:r>
            <a:r>
              <a:rPr lang="es-MX" sz="2100" dirty="0" smtClean="0"/>
              <a:t>",PROM;</a:t>
            </a:r>
            <a:endParaRPr lang="es-MX" sz="2100" dirty="0"/>
          </a:p>
          <a:p>
            <a:r>
              <a:rPr lang="es-MX" sz="2100" dirty="0"/>
              <a:t>		Escribir "Hay alumno";</a:t>
            </a:r>
          </a:p>
          <a:p>
            <a:r>
              <a:rPr lang="es-MX" sz="2100" dirty="0"/>
              <a:t>		Leer </a:t>
            </a:r>
            <a:r>
              <a:rPr lang="es-MX" sz="2100" dirty="0" smtClean="0"/>
              <a:t>ALUM;</a:t>
            </a:r>
            <a:endParaRPr lang="es-MX" sz="2100" dirty="0"/>
          </a:p>
          <a:p>
            <a:r>
              <a:rPr lang="es-MX" sz="2100" dirty="0"/>
              <a:t>	</a:t>
            </a:r>
            <a:r>
              <a:rPr lang="es-MX" sz="2100" dirty="0" err="1"/>
              <a:t>FinMientras</a:t>
            </a:r>
            <a:endParaRPr lang="es-MX" sz="2100" dirty="0"/>
          </a:p>
          <a:p>
            <a:r>
              <a:rPr lang="es-MX" sz="2100" dirty="0" err="1"/>
              <a:t>FinProceso</a:t>
            </a:r>
            <a:endParaRPr lang="es-MX" sz="2100" dirty="0"/>
          </a:p>
        </p:txBody>
      </p:sp>
    </p:spTree>
    <p:extLst>
      <p:ext uri="{BB962C8B-B14F-4D97-AF65-F5344CB8AC3E}">
        <p14:creationId xmlns:p14="http://schemas.microsoft.com/office/powerpoint/2010/main" val="1049514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928670"/>
            <a:ext cx="6429420" cy="523220"/>
          </a:xfrm>
          <a:prstGeom prst="rect">
            <a:avLst/>
          </a:prstGeom>
          <a:noFill/>
        </p:spPr>
        <p:txBody>
          <a:bodyPr wrap="square" rtlCol="0">
            <a:spAutoFit/>
          </a:bodyPr>
          <a:lstStyle/>
          <a:p>
            <a:pPr marL="342900" indent="-342900">
              <a:buAutoNum type="arabicPeriod"/>
            </a:pPr>
            <a:r>
              <a:rPr lang="es-ES" sz="2800" b="1" dirty="0" smtClean="0"/>
              <a:t>Objetivos de aprendizaje:</a:t>
            </a:r>
            <a:endParaRPr lang="es-ES" sz="2800" b="1" dirty="0"/>
          </a:p>
        </p:txBody>
      </p:sp>
      <p:sp>
        <p:nvSpPr>
          <p:cNvPr id="3" name="2 CuadroTexto"/>
          <p:cNvSpPr txBox="1"/>
          <p:nvPr/>
        </p:nvSpPr>
        <p:spPr>
          <a:xfrm>
            <a:off x="714348" y="1928803"/>
            <a:ext cx="7715304" cy="1569660"/>
          </a:xfrm>
          <a:prstGeom prst="rect">
            <a:avLst/>
          </a:prstGeom>
          <a:noFill/>
        </p:spPr>
        <p:txBody>
          <a:bodyPr wrap="square" rtlCol="0">
            <a:spAutoFit/>
          </a:bodyPr>
          <a:lstStyle/>
          <a:p>
            <a:pPr algn="just"/>
            <a:r>
              <a:rPr lang="es-ES" sz="2400" dirty="0" smtClean="0"/>
              <a:t>El alumno comprende y aplica la metodología de los algoritmos para la solución de problemas comunes mediante el análisis y razonamiento lógico matemático que le permita elegir la mejor solución.</a:t>
            </a:r>
            <a:endParaRPr lang="es-ES" sz="2400" dirty="0"/>
          </a:p>
        </p:txBody>
      </p:sp>
    </p:spTree>
    <p:extLst>
      <p:ext uri="{BB962C8B-B14F-4D97-AF65-F5344CB8AC3E}">
        <p14:creationId xmlns:p14="http://schemas.microsoft.com/office/powerpoint/2010/main" val="3211447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66843"/>
            <a:ext cx="7776864" cy="892552"/>
          </a:xfrm>
          <a:prstGeom prst="rect">
            <a:avLst/>
          </a:prstGeom>
        </p:spPr>
        <p:txBody>
          <a:bodyPr wrap="square">
            <a:spAutoFit/>
          </a:bodyPr>
          <a:lstStyle/>
          <a:p>
            <a:pPr marL="457200" indent="-457200"/>
            <a:r>
              <a:rPr lang="es-ES" sz="2600" b="1" dirty="0" smtClean="0"/>
              <a:t>3) Repetitiva Mientras</a:t>
            </a:r>
          </a:p>
          <a:p>
            <a:pPr marL="457200" indent="-457200"/>
            <a:r>
              <a:rPr lang="es-ES" sz="2600" dirty="0" smtClean="0"/>
              <a:t>Ejemplo</a:t>
            </a:r>
          </a:p>
        </p:txBody>
      </p:sp>
      <p:sp>
        <p:nvSpPr>
          <p:cNvPr id="3" name="2 Rectángulo"/>
          <p:cNvSpPr/>
          <p:nvPr/>
        </p:nvSpPr>
        <p:spPr>
          <a:xfrm>
            <a:off x="1331640" y="2910837"/>
            <a:ext cx="2952328" cy="492443"/>
          </a:xfrm>
          <a:prstGeom prst="rect">
            <a:avLst/>
          </a:prstGeom>
        </p:spPr>
        <p:txBody>
          <a:bodyPr wrap="square">
            <a:spAutoFit/>
          </a:bodyPr>
          <a:lstStyle/>
          <a:p>
            <a:pPr marL="457200" indent="-457200"/>
            <a:r>
              <a:rPr lang="es-ES" sz="2600" b="1" dirty="0" smtClean="0"/>
              <a:t>	DFD</a:t>
            </a:r>
          </a:p>
        </p:txBody>
      </p:sp>
      <p:pic>
        <p:nvPicPr>
          <p:cNvPr id="9" name="8 Imagen"/>
          <p:cNvPicPr/>
          <p:nvPr/>
        </p:nvPicPr>
        <p:blipFill rotWithShape="1">
          <a:blip r:embed="rId2" cstate="print">
            <a:extLst>
              <a:ext uri="{28A0092B-C50C-407E-A947-70E740481C1C}">
                <a14:useLocalDpi xmlns:a14="http://schemas.microsoft.com/office/drawing/2010/main" val="0"/>
              </a:ext>
            </a:extLst>
          </a:blip>
          <a:srcRect l="41766" t="47535" r="45501" b="37978"/>
          <a:stretch/>
        </p:blipFill>
        <p:spPr bwMode="auto">
          <a:xfrm>
            <a:off x="4148137" y="7174548"/>
            <a:ext cx="714375" cy="609600"/>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3" cstate="print"/>
          <a:srcRect l="39389" t="12450" r="43124" b="11269"/>
          <a:stretch/>
        </p:blipFill>
        <p:spPr bwMode="auto">
          <a:xfrm>
            <a:off x="4283968" y="116632"/>
            <a:ext cx="3956645" cy="60808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1088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980728"/>
            <a:ext cx="7776864" cy="5293757"/>
          </a:xfrm>
          <a:prstGeom prst="rect">
            <a:avLst/>
          </a:prstGeom>
        </p:spPr>
        <p:txBody>
          <a:bodyPr wrap="square">
            <a:spAutoFit/>
          </a:bodyPr>
          <a:lstStyle/>
          <a:p>
            <a:pPr marL="457200" indent="-457200"/>
            <a:r>
              <a:rPr lang="es-ES" sz="2600" b="1" dirty="0" smtClean="0"/>
              <a:t>3) Repetitiva</a:t>
            </a:r>
          </a:p>
          <a:p>
            <a:pPr marL="914400" lvl="1" indent="-457200">
              <a:buFont typeface="Wingdings" pitchFamily="2" charset="2"/>
              <a:buChar char="ü"/>
            </a:pPr>
            <a:r>
              <a:rPr lang="es-ES" sz="2600" b="1" dirty="0" smtClean="0"/>
              <a:t>Hacer – Mientras  ó Repetir</a:t>
            </a:r>
          </a:p>
          <a:p>
            <a:pPr marL="457200" indent="-457200" algn="just"/>
            <a:r>
              <a:rPr lang="es-MX" sz="2600" dirty="0" smtClean="0"/>
              <a:t>	En esta estructura el ciclo se va a repetir hasta que la condición se cumpla, a diferencia de las estructuras anteriores la condición se escribe al finalizar la estructura.</a:t>
            </a:r>
          </a:p>
          <a:p>
            <a:pPr marL="457200" indent="-457200" algn="just"/>
            <a:r>
              <a:rPr lang="es-MX" sz="2600" dirty="0" smtClean="0"/>
              <a:t>				Repetir</a:t>
            </a:r>
          </a:p>
          <a:p>
            <a:pPr marL="457200" indent="-457200" algn="just"/>
            <a:r>
              <a:rPr lang="es-MX" sz="2600" dirty="0" smtClean="0"/>
              <a:t>					Accion1</a:t>
            </a:r>
          </a:p>
          <a:p>
            <a:pPr marL="457200" indent="-457200" algn="just"/>
            <a:r>
              <a:rPr lang="es-MX" sz="2600" dirty="0" smtClean="0"/>
              <a:t>					Accion2</a:t>
            </a:r>
          </a:p>
          <a:p>
            <a:pPr marL="457200" indent="-457200" algn="just"/>
            <a:r>
              <a:rPr lang="es-MX" sz="2600" dirty="0" smtClean="0"/>
              <a:t>					.</a:t>
            </a:r>
          </a:p>
          <a:p>
            <a:pPr marL="457200" indent="-457200" algn="just"/>
            <a:r>
              <a:rPr lang="es-MX" sz="2600" dirty="0" smtClean="0"/>
              <a:t>					.</a:t>
            </a:r>
          </a:p>
          <a:p>
            <a:pPr marL="457200" indent="-457200" algn="just"/>
            <a:r>
              <a:rPr lang="es-MX" sz="2600" dirty="0" smtClean="0"/>
              <a:t>					</a:t>
            </a:r>
            <a:r>
              <a:rPr lang="es-MX" sz="2600" dirty="0" err="1" smtClean="0"/>
              <a:t>AccionN</a:t>
            </a:r>
            <a:endParaRPr lang="es-MX" sz="2600" dirty="0" smtClean="0"/>
          </a:p>
          <a:p>
            <a:pPr marL="457200" indent="-457200" algn="just"/>
            <a:r>
              <a:rPr lang="es-MX" sz="2600" dirty="0" smtClean="0"/>
              <a:t>				Hasta &lt;</a:t>
            </a:r>
            <a:r>
              <a:rPr lang="es-MX" sz="2600" dirty="0" err="1" smtClean="0"/>
              <a:t>condicion</a:t>
            </a:r>
            <a:r>
              <a:rPr lang="es-MX" sz="2600" dirty="0" smtClean="0"/>
              <a:t>&gt;	</a:t>
            </a:r>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66843"/>
            <a:ext cx="7776864" cy="892552"/>
          </a:xfrm>
          <a:prstGeom prst="rect">
            <a:avLst/>
          </a:prstGeom>
        </p:spPr>
        <p:txBody>
          <a:bodyPr wrap="square">
            <a:spAutoFit/>
          </a:bodyPr>
          <a:lstStyle/>
          <a:p>
            <a:pPr marL="457200" indent="-457200"/>
            <a:r>
              <a:rPr lang="es-ES" sz="2600" b="1" dirty="0" smtClean="0"/>
              <a:t>3) Repetitiva Hacer – Mientras  ó Repetir</a:t>
            </a:r>
          </a:p>
          <a:p>
            <a:pPr marL="457200" indent="-457200"/>
            <a:r>
              <a:rPr lang="es-ES" sz="2600" dirty="0" smtClean="0"/>
              <a:t>Ejemplo</a:t>
            </a:r>
          </a:p>
        </p:txBody>
      </p:sp>
      <p:sp>
        <p:nvSpPr>
          <p:cNvPr id="3" name="2 Rectángulo"/>
          <p:cNvSpPr/>
          <p:nvPr/>
        </p:nvSpPr>
        <p:spPr>
          <a:xfrm>
            <a:off x="683568" y="2163053"/>
            <a:ext cx="8064896" cy="492443"/>
          </a:xfrm>
          <a:prstGeom prst="rect">
            <a:avLst/>
          </a:prstGeom>
        </p:spPr>
        <p:txBody>
          <a:bodyPr wrap="square">
            <a:spAutoFit/>
          </a:bodyPr>
          <a:lstStyle/>
          <a:p>
            <a:pPr marL="457200" indent="-457200"/>
            <a:r>
              <a:rPr lang="es-ES" sz="2600" b="1" dirty="0" smtClean="0"/>
              <a:t>	Pseudocódigo				</a:t>
            </a:r>
          </a:p>
        </p:txBody>
      </p:sp>
      <p:sp>
        <p:nvSpPr>
          <p:cNvPr id="4" name="3 Rectángulo"/>
          <p:cNvSpPr/>
          <p:nvPr/>
        </p:nvSpPr>
        <p:spPr>
          <a:xfrm>
            <a:off x="827584" y="2492896"/>
            <a:ext cx="7776864" cy="3139321"/>
          </a:xfrm>
          <a:prstGeom prst="rect">
            <a:avLst/>
          </a:prstGeom>
        </p:spPr>
        <p:txBody>
          <a:bodyPr wrap="square">
            <a:spAutoFit/>
          </a:bodyPr>
          <a:lstStyle/>
          <a:p>
            <a:r>
              <a:rPr lang="es-MX" sz="2200" dirty="0"/>
              <a:t>Proceso </a:t>
            </a:r>
            <a:r>
              <a:rPr lang="es-MX" sz="2200" dirty="0" err="1"/>
              <a:t>sin_titulo</a:t>
            </a:r>
            <a:endParaRPr lang="es-MX" sz="2200" dirty="0"/>
          </a:p>
          <a:p>
            <a:r>
              <a:rPr lang="es-MX" sz="2200" dirty="0"/>
              <a:t>	Repetir</a:t>
            </a:r>
          </a:p>
          <a:p>
            <a:r>
              <a:rPr lang="es-MX" sz="2200" dirty="0"/>
              <a:t>		Leer </a:t>
            </a:r>
            <a:r>
              <a:rPr lang="es-MX" sz="2200" dirty="0" smtClean="0"/>
              <a:t>SALARIO;</a:t>
            </a:r>
            <a:endParaRPr lang="es-MX" sz="2200" dirty="0"/>
          </a:p>
          <a:p>
            <a:r>
              <a:rPr lang="es-MX" sz="2200" dirty="0"/>
              <a:t>		</a:t>
            </a:r>
            <a:r>
              <a:rPr lang="es-MX" sz="2200" dirty="0" smtClean="0"/>
              <a:t>SAL_FIN&lt;-SALARIO*1.15;</a:t>
            </a:r>
            <a:endParaRPr lang="es-MX" sz="2200" dirty="0"/>
          </a:p>
          <a:p>
            <a:r>
              <a:rPr lang="es-MX" sz="2200" dirty="0"/>
              <a:t>		Escribir "El salario con aumento </a:t>
            </a:r>
            <a:r>
              <a:rPr lang="es-MX" sz="2200" dirty="0" err="1"/>
              <a:t>es</a:t>
            </a:r>
            <a:r>
              <a:rPr lang="es-MX" sz="2200" dirty="0" err="1" smtClean="0"/>
              <a:t>",SAL_FIN</a:t>
            </a:r>
            <a:r>
              <a:rPr lang="es-MX" sz="2200" dirty="0" smtClean="0"/>
              <a:t>;</a:t>
            </a:r>
            <a:endParaRPr lang="es-MX" sz="2200" dirty="0"/>
          </a:p>
          <a:p>
            <a:r>
              <a:rPr lang="es-MX" sz="2200" dirty="0"/>
              <a:t>		Escribir "hay otro empleado";</a:t>
            </a:r>
          </a:p>
          <a:p>
            <a:r>
              <a:rPr lang="es-MX" sz="2200" dirty="0"/>
              <a:t>		Leer </a:t>
            </a:r>
            <a:r>
              <a:rPr lang="es-MX" sz="2200" dirty="0" smtClean="0"/>
              <a:t>EMPLEA;</a:t>
            </a:r>
            <a:endParaRPr lang="es-MX" sz="2200" dirty="0"/>
          </a:p>
          <a:p>
            <a:r>
              <a:rPr lang="es-MX" sz="2200" dirty="0"/>
              <a:t>	Hasta Que </a:t>
            </a:r>
            <a:r>
              <a:rPr lang="es-MX" sz="2200" dirty="0" smtClean="0"/>
              <a:t>EMPLEA="</a:t>
            </a:r>
            <a:r>
              <a:rPr lang="es-MX" sz="2200" dirty="0"/>
              <a:t>n"</a:t>
            </a:r>
          </a:p>
          <a:p>
            <a:r>
              <a:rPr lang="es-MX" sz="2200" dirty="0" err="1"/>
              <a:t>FinProceso</a:t>
            </a:r>
            <a:endParaRPr lang="es-MX" sz="2200" dirty="0"/>
          </a:p>
        </p:txBody>
      </p:sp>
    </p:spTree>
    <p:extLst>
      <p:ext uri="{BB962C8B-B14F-4D97-AF65-F5344CB8AC3E}">
        <p14:creationId xmlns:p14="http://schemas.microsoft.com/office/powerpoint/2010/main" val="2796556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332656"/>
            <a:ext cx="7776864" cy="892552"/>
          </a:xfrm>
          <a:prstGeom prst="rect">
            <a:avLst/>
          </a:prstGeom>
        </p:spPr>
        <p:txBody>
          <a:bodyPr wrap="square">
            <a:spAutoFit/>
          </a:bodyPr>
          <a:lstStyle/>
          <a:p>
            <a:pPr marL="457200" indent="-457200"/>
            <a:r>
              <a:rPr lang="es-ES" sz="2600" b="1" dirty="0" smtClean="0"/>
              <a:t>3) Repetitiva Hacer – Mientras  ó Repetir</a:t>
            </a:r>
          </a:p>
          <a:p>
            <a:pPr marL="457200" indent="-457200"/>
            <a:r>
              <a:rPr lang="es-ES" sz="2600" dirty="0" smtClean="0"/>
              <a:t>Ejemplo</a:t>
            </a:r>
          </a:p>
        </p:txBody>
      </p:sp>
      <p:sp>
        <p:nvSpPr>
          <p:cNvPr id="3" name="2 Rectángulo"/>
          <p:cNvSpPr/>
          <p:nvPr/>
        </p:nvSpPr>
        <p:spPr>
          <a:xfrm>
            <a:off x="665643" y="2207682"/>
            <a:ext cx="2736304" cy="1292662"/>
          </a:xfrm>
          <a:prstGeom prst="rect">
            <a:avLst/>
          </a:prstGeom>
        </p:spPr>
        <p:txBody>
          <a:bodyPr wrap="square">
            <a:spAutoFit/>
          </a:bodyPr>
          <a:lstStyle/>
          <a:p>
            <a:pPr marL="457200" indent="-457200" algn="just"/>
            <a:r>
              <a:rPr lang="es-ES" sz="2600" b="1" dirty="0" smtClean="0"/>
              <a:t>Convertido a </a:t>
            </a:r>
          </a:p>
          <a:p>
            <a:pPr marL="457200" indent="-457200" algn="just"/>
            <a:r>
              <a:rPr lang="es-ES" sz="2600" b="1" dirty="0" smtClean="0"/>
              <a:t>diagrama de flujo </a:t>
            </a:r>
          </a:p>
          <a:p>
            <a:pPr marL="457200" indent="-457200" algn="just"/>
            <a:r>
              <a:rPr lang="es-ES" sz="2600" b="1" dirty="0" smtClean="0"/>
              <a:t>desde </a:t>
            </a:r>
            <a:r>
              <a:rPr lang="es-ES" sz="2600" b="1" dirty="0" err="1" smtClean="0"/>
              <a:t>PseInt</a:t>
            </a:r>
            <a:r>
              <a:rPr lang="es-ES" sz="2600" b="1" dirty="0" smtClean="0"/>
              <a:t>	</a:t>
            </a:r>
          </a:p>
        </p:txBody>
      </p:sp>
      <p:grpSp>
        <p:nvGrpSpPr>
          <p:cNvPr id="8" name="7 Grupo"/>
          <p:cNvGrpSpPr/>
          <p:nvPr/>
        </p:nvGrpSpPr>
        <p:grpSpPr>
          <a:xfrm>
            <a:off x="3419872" y="965047"/>
            <a:ext cx="5472608" cy="5070594"/>
            <a:chOff x="3419872" y="1613119"/>
            <a:chExt cx="5472608" cy="5070594"/>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77" t="29360" r="51647" b="23319"/>
            <a:stretch/>
          </p:blipFill>
          <p:spPr bwMode="auto">
            <a:xfrm>
              <a:off x="3419872" y="1613119"/>
              <a:ext cx="5472608" cy="5070594"/>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p:cNvCxnSpPr/>
            <p:nvPr/>
          </p:nvCxnSpPr>
          <p:spPr>
            <a:xfrm flipV="1">
              <a:off x="5429256" y="5143512"/>
              <a:ext cx="1000132" cy="428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1679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14414" y="1428736"/>
            <a:ext cx="2601994" cy="584775"/>
          </a:xfrm>
          <a:prstGeom prst="rect">
            <a:avLst/>
          </a:prstGeom>
          <a:noFill/>
        </p:spPr>
        <p:txBody>
          <a:bodyPr wrap="none" rtlCol="0">
            <a:spAutoFit/>
          </a:bodyPr>
          <a:lstStyle/>
          <a:p>
            <a:r>
              <a:rPr lang="es-ES" sz="3200" b="1" dirty="0" smtClean="0"/>
              <a:t>BIBLIOGRAFÍA</a:t>
            </a:r>
            <a:endParaRPr lang="es-ES" sz="3200" b="1" dirty="0"/>
          </a:p>
        </p:txBody>
      </p:sp>
      <p:sp>
        <p:nvSpPr>
          <p:cNvPr id="3" name="2 CuadroTexto"/>
          <p:cNvSpPr txBox="1"/>
          <p:nvPr/>
        </p:nvSpPr>
        <p:spPr>
          <a:xfrm>
            <a:off x="1071538" y="2272437"/>
            <a:ext cx="7215238" cy="2585323"/>
          </a:xfrm>
          <a:prstGeom prst="rect">
            <a:avLst/>
          </a:prstGeom>
          <a:noFill/>
        </p:spPr>
        <p:txBody>
          <a:bodyPr wrap="square" rtlCol="0">
            <a:spAutoFit/>
          </a:bodyPr>
          <a:lstStyle/>
          <a:p>
            <a:pPr marL="342900" indent="-342900" algn="just">
              <a:buAutoNum type="arabicPeriod"/>
            </a:pPr>
            <a:r>
              <a:rPr lang="es-ES" dirty="0" smtClean="0"/>
              <a:t>Samperio </a:t>
            </a:r>
            <a:r>
              <a:rPr lang="es-ES" dirty="0" err="1" smtClean="0"/>
              <a:t>Monroy</a:t>
            </a:r>
            <a:r>
              <a:rPr lang="es-ES" dirty="0" smtClean="0"/>
              <a:t> </a:t>
            </a:r>
            <a:r>
              <a:rPr lang="es-ES" dirty="0" err="1" smtClean="0"/>
              <a:t>Theira</a:t>
            </a:r>
            <a:r>
              <a:rPr lang="es-ES" dirty="0" smtClean="0"/>
              <a:t> </a:t>
            </a:r>
            <a:r>
              <a:rPr lang="es-ES" dirty="0" err="1" smtClean="0"/>
              <a:t>Irasema</a:t>
            </a:r>
            <a:r>
              <a:rPr lang="es-ES" dirty="0" smtClean="0"/>
              <a:t>. Antología “Programación </a:t>
            </a:r>
            <a:r>
              <a:rPr lang="es-ES" dirty="0" err="1" smtClean="0"/>
              <a:t>Estructurda</a:t>
            </a:r>
            <a:r>
              <a:rPr lang="es-ES" dirty="0" smtClean="0"/>
              <a:t>”. Diciembre 2006 </a:t>
            </a:r>
          </a:p>
          <a:p>
            <a:pPr lvl="0" algn="just"/>
            <a:r>
              <a:rPr lang="es-ES" dirty="0" smtClean="0"/>
              <a:t>2. </a:t>
            </a:r>
            <a:r>
              <a:rPr lang="es-ES" dirty="0" err="1" smtClean="0"/>
              <a:t>Cairó</a:t>
            </a:r>
            <a:r>
              <a:rPr lang="es-ES" dirty="0" smtClean="0"/>
              <a:t> </a:t>
            </a:r>
            <a:r>
              <a:rPr lang="es-ES" dirty="0" err="1" smtClean="0"/>
              <a:t>Olvaldo</a:t>
            </a:r>
            <a:r>
              <a:rPr lang="es-ES" dirty="0" smtClean="0"/>
              <a:t>, Metodología de la programación (algoritmos, diagramas de flujo y programas), Editorial </a:t>
            </a:r>
            <a:r>
              <a:rPr lang="es-ES" dirty="0" err="1" smtClean="0"/>
              <a:t>Alfaomega</a:t>
            </a:r>
            <a:r>
              <a:rPr lang="es-ES" dirty="0" smtClean="0"/>
              <a:t>, Segunda edición.</a:t>
            </a:r>
            <a:endParaRPr lang="es-MX" dirty="0" smtClean="0"/>
          </a:p>
          <a:p>
            <a:pPr lvl="0" algn="just"/>
            <a:r>
              <a:rPr lang="es-MX" dirty="0" smtClean="0"/>
              <a:t>3. </a:t>
            </a:r>
            <a:r>
              <a:rPr lang="es-ES" dirty="0" err="1" smtClean="0"/>
              <a:t>Joyanes</a:t>
            </a:r>
            <a:r>
              <a:rPr lang="es-ES" dirty="0" smtClean="0"/>
              <a:t> Aguilar Luís, Fundamentos de programación (Algoritmos, estructuras de datos y objetos), Editorial </a:t>
            </a:r>
            <a:r>
              <a:rPr lang="es-ES" dirty="0" err="1" smtClean="0"/>
              <a:t>McGraw</a:t>
            </a:r>
            <a:r>
              <a:rPr lang="es-ES" dirty="0" smtClean="0"/>
              <a:t> Hill, Tercera Edición.</a:t>
            </a:r>
            <a:endParaRPr lang="es-MX" dirty="0" smtClean="0"/>
          </a:p>
          <a:p>
            <a:pPr lvl="0" algn="just"/>
            <a:r>
              <a:rPr lang="es-ES" dirty="0" smtClean="0"/>
              <a:t>4. </a:t>
            </a:r>
            <a:r>
              <a:rPr lang="es-ES" dirty="0" err="1" smtClean="0"/>
              <a:t>Ferreyra</a:t>
            </a:r>
            <a:r>
              <a:rPr lang="es-ES" dirty="0" smtClean="0"/>
              <a:t> Cortés Gonzalo, Informática para cursos de bachillerato, Editorial </a:t>
            </a:r>
            <a:r>
              <a:rPr lang="es-ES" dirty="0" err="1" smtClean="0"/>
              <a:t>Alfaomega</a:t>
            </a:r>
            <a:r>
              <a:rPr lang="es-ES" dirty="0" smtClean="0"/>
              <a:t>, Segunda Edición</a:t>
            </a:r>
            <a:endParaRPr lang="es-MX" dirty="0" smtClean="0"/>
          </a:p>
          <a:p>
            <a:pPr algn="just"/>
            <a:r>
              <a:rPr lang="es-ES" dirty="0" smtClean="0"/>
              <a:t>5. Imágenes obtenidas del Software DFD y </a:t>
            </a:r>
            <a:r>
              <a:rPr lang="es-ES" dirty="0" err="1" smtClean="0"/>
              <a:t>Pseint</a:t>
            </a:r>
            <a:endParaRPr lang="es-ES"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10" y="928670"/>
            <a:ext cx="6429420" cy="984885"/>
          </a:xfrm>
          <a:prstGeom prst="rect">
            <a:avLst/>
          </a:prstGeom>
          <a:noFill/>
        </p:spPr>
        <p:txBody>
          <a:bodyPr wrap="square" rtlCol="0">
            <a:spAutoFit/>
          </a:bodyPr>
          <a:lstStyle/>
          <a:p>
            <a:pPr marL="342900" indent="-342900">
              <a:buAutoNum type="arabicPeriod"/>
            </a:pPr>
            <a:r>
              <a:rPr lang="es-ES" sz="3000" b="1" dirty="0" smtClean="0"/>
              <a:t>Algoritmos</a:t>
            </a:r>
          </a:p>
          <a:p>
            <a:pPr marL="342900" indent="-342900"/>
            <a:r>
              <a:rPr lang="es-ES" sz="2800" b="1" dirty="0" smtClean="0"/>
              <a:t>	1.1 Concepto e importancia</a:t>
            </a:r>
            <a:endParaRPr lang="es-ES" sz="2800" b="1" dirty="0"/>
          </a:p>
        </p:txBody>
      </p:sp>
      <p:sp>
        <p:nvSpPr>
          <p:cNvPr id="3" name="2 CuadroTexto"/>
          <p:cNvSpPr txBox="1"/>
          <p:nvPr/>
        </p:nvSpPr>
        <p:spPr>
          <a:xfrm>
            <a:off x="714348" y="1928803"/>
            <a:ext cx="7715304" cy="4524315"/>
          </a:xfrm>
          <a:prstGeom prst="rect">
            <a:avLst/>
          </a:prstGeom>
          <a:noFill/>
        </p:spPr>
        <p:txBody>
          <a:bodyPr wrap="square" rtlCol="0">
            <a:spAutoFit/>
          </a:bodyPr>
          <a:lstStyle/>
          <a:p>
            <a:pPr algn="just"/>
            <a:r>
              <a:rPr lang="es-ES" sz="2400" dirty="0" smtClean="0"/>
              <a:t>Es un conjunto de pasos lógicos y estructurados que nos permiten dar solución aún problema.</a:t>
            </a:r>
          </a:p>
          <a:p>
            <a:pPr algn="just"/>
            <a:endParaRPr lang="es-ES" sz="2400" dirty="0" smtClean="0"/>
          </a:p>
          <a:p>
            <a:pPr algn="just"/>
            <a:r>
              <a:rPr lang="es-ES" sz="2400" dirty="0" smtClean="0"/>
              <a:t>La importancia de un algoritmo radica en desarrollar un razonamiento lógico matemático a través de la comprensión y aplicación de metodologías para la resolución de problemáticas, éstas problemáticas bien pueden ser de la propia asignatura o de otras disciplinas como matemáticas, química y física que implican el seguimiento de algoritmos, apoyando así al razonamiento critico deductivo e inductivo. </a:t>
            </a:r>
          </a:p>
          <a:p>
            <a:endParaRPr lang="es-ES" sz="2400" dirty="0" smtClean="0"/>
          </a:p>
          <a:p>
            <a:endParaRPr lang="es-ES" sz="2400" dirty="0"/>
          </a:p>
        </p:txBody>
      </p:sp>
    </p:spTree>
    <p:extLst>
      <p:ext uri="{BB962C8B-B14F-4D97-AF65-F5344CB8AC3E}">
        <p14:creationId xmlns:p14="http://schemas.microsoft.com/office/powerpoint/2010/main" val="1940552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357298"/>
            <a:ext cx="7715304" cy="2677656"/>
          </a:xfrm>
          <a:prstGeom prst="rect">
            <a:avLst/>
          </a:prstGeom>
          <a:noFill/>
        </p:spPr>
        <p:txBody>
          <a:bodyPr wrap="square" rtlCol="0">
            <a:spAutoFit/>
          </a:bodyPr>
          <a:lstStyle/>
          <a:p>
            <a:pPr algn="just"/>
            <a:r>
              <a:rPr lang="es-ES" sz="2400" dirty="0" smtClean="0"/>
              <a:t>No podemos apartar nuestra vida cotidiana los algoritmos,  ya que al realizar cualquier actividad diaria los algoritmos están presentes aunque pasan desapercibidos, por ejemplo: Al levantarnos cada día para hacer nuestras labores hacemos una serie de pasos una y otra vez; eso es aplicar un algoritmo.</a:t>
            </a:r>
          </a:p>
          <a:p>
            <a:endParaRPr lang="es-ES" sz="2400"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928670"/>
            <a:ext cx="6429420" cy="553998"/>
          </a:xfrm>
          <a:prstGeom prst="rect">
            <a:avLst/>
          </a:prstGeom>
          <a:noFill/>
        </p:spPr>
        <p:txBody>
          <a:bodyPr wrap="square" rtlCol="0">
            <a:spAutoFit/>
          </a:bodyPr>
          <a:lstStyle/>
          <a:p>
            <a:pPr marL="342900" indent="-342900"/>
            <a:r>
              <a:rPr lang="es-ES" sz="3000" b="1" dirty="0" smtClean="0"/>
              <a:t>1.3 Estructura de un Algoritmo</a:t>
            </a:r>
          </a:p>
        </p:txBody>
      </p:sp>
      <p:sp>
        <p:nvSpPr>
          <p:cNvPr id="3" name="2 CuadroTexto"/>
          <p:cNvSpPr txBox="1"/>
          <p:nvPr/>
        </p:nvSpPr>
        <p:spPr>
          <a:xfrm>
            <a:off x="714348" y="1722288"/>
            <a:ext cx="7715304" cy="4154984"/>
          </a:xfrm>
          <a:prstGeom prst="rect">
            <a:avLst/>
          </a:prstGeom>
          <a:noFill/>
        </p:spPr>
        <p:txBody>
          <a:bodyPr wrap="square" rtlCol="0">
            <a:spAutoFit/>
          </a:bodyPr>
          <a:lstStyle/>
          <a:p>
            <a:pPr algn="just"/>
            <a:r>
              <a:rPr lang="es-ES" sz="2400" dirty="0" smtClean="0"/>
              <a:t>Todo algoritmo consta de tres secciones principales:</a:t>
            </a:r>
          </a:p>
          <a:p>
            <a:pPr algn="just"/>
            <a:endParaRPr lang="es-ES" sz="2400" dirty="0" smtClean="0"/>
          </a:p>
          <a:p>
            <a:pPr algn="just"/>
            <a:endParaRPr lang="es-ES" sz="2400" b="1" dirty="0" smtClean="0"/>
          </a:p>
          <a:p>
            <a:pPr algn="just"/>
            <a:endParaRPr lang="es-ES" sz="2400" b="1" dirty="0" smtClean="0"/>
          </a:p>
          <a:p>
            <a:pPr algn="just"/>
            <a:r>
              <a:rPr lang="es-ES" sz="2400" b="1" dirty="0" smtClean="0"/>
              <a:t>Entrada: </a:t>
            </a:r>
            <a:r>
              <a:rPr lang="es-ES" sz="2400" dirty="0" smtClean="0"/>
              <a:t>Es la introducción de datos para ser transformados. </a:t>
            </a:r>
          </a:p>
          <a:p>
            <a:pPr algn="just"/>
            <a:endParaRPr lang="es-ES" sz="2400" dirty="0" smtClean="0"/>
          </a:p>
          <a:p>
            <a:pPr algn="just"/>
            <a:r>
              <a:rPr lang="es-ES" sz="2400" b="1" dirty="0" smtClean="0"/>
              <a:t>Proceso: </a:t>
            </a:r>
            <a:r>
              <a:rPr lang="es-ES" sz="2400" dirty="0" smtClean="0"/>
              <a:t>Es el conjunto de operaciones a realizar para dar solución al problema.</a:t>
            </a:r>
          </a:p>
          <a:p>
            <a:pPr algn="just"/>
            <a:endParaRPr lang="es-ES" sz="2400" dirty="0" smtClean="0"/>
          </a:p>
          <a:p>
            <a:pPr algn="just"/>
            <a:r>
              <a:rPr lang="es-ES" sz="2400" b="1" dirty="0" smtClean="0"/>
              <a:t>Salida: </a:t>
            </a:r>
            <a:r>
              <a:rPr lang="es-ES" sz="2400" dirty="0" smtClean="0"/>
              <a:t>Son los resultados obtenidos a través del proceso.</a:t>
            </a:r>
            <a:endParaRPr lang="es-ES" sz="2400" b="1" dirty="0" smtClean="0"/>
          </a:p>
          <a:p>
            <a:pPr algn="just"/>
            <a:endParaRPr lang="es-ES" sz="2400" b="1" dirty="0"/>
          </a:p>
        </p:txBody>
      </p:sp>
      <p:sp>
        <p:nvSpPr>
          <p:cNvPr id="4" name="3 Rectángulo redondeado"/>
          <p:cNvSpPr/>
          <p:nvPr/>
        </p:nvSpPr>
        <p:spPr>
          <a:xfrm>
            <a:off x="1259632" y="2424308"/>
            <a:ext cx="1454980" cy="4286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600" dirty="0" smtClean="0"/>
              <a:t>Entrada</a:t>
            </a:r>
            <a:endParaRPr lang="es-ES" sz="2600" dirty="0"/>
          </a:p>
        </p:txBody>
      </p:sp>
      <p:sp>
        <p:nvSpPr>
          <p:cNvPr id="5" name="4 Rectángulo"/>
          <p:cNvSpPr/>
          <p:nvPr/>
        </p:nvSpPr>
        <p:spPr>
          <a:xfrm>
            <a:off x="3746164" y="2424308"/>
            <a:ext cx="1545916" cy="4286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600" dirty="0" smtClean="0"/>
              <a:t>Proceso</a:t>
            </a:r>
            <a:endParaRPr lang="es-ES" sz="2600" dirty="0"/>
          </a:p>
        </p:txBody>
      </p:sp>
      <p:sp>
        <p:nvSpPr>
          <p:cNvPr id="6" name="5 Rectángulo redondeado"/>
          <p:cNvSpPr/>
          <p:nvPr/>
        </p:nvSpPr>
        <p:spPr>
          <a:xfrm>
            <a:off x="6357380" y="2424308"/>
            <a:ext cx="1454980" cy="4286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600" dirty="0" smtClean="0"/>
              <a:t>Salida</a:t>
            </a:r>
            <a:endParaRPr lang="es-ES" sz="2600" dirty="0"/>
          </a:p>
        </p:txBody>
      </p:sp>
      <p:cxnSp>
        <p:nvCxnSpPr>
          <p:cNvPr id="8" name="7 Conector recto de flecha"/>
          <p:cNvCxnSpPr/>
          <p:nvPr/>
        </p:nvCxnSpPr>
        <p:spPr>
          <a:xfrm>
            <a:off x="2786050" y="2638622"/>
            <a:ext cx="78581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8 Conector recto de flecha"/>
          <p:cNvCxnSpPr/>
          <p:nvPr/>
        </p:nvCxnSpPr>
        <p:spPr>
          <a:xfrm>
            <a:off x="5442366" y="2638622"/>
            <a:ext cx="78581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27774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928670"/>
            <a:ext cx="6429420" cy="1015663"/>
          </a:xfrm>
          <a:prstGeom prst="rect">
            <a:avLst/>
          </a:prstGeom>
          <a:noFill/>
        </p:spPr>
        <p:txBody>
          <a:bodyPr wrap="square" rtlCol="0">
            <a:spAutoFit/>
          </a:bodyPr>
          <a:lstStyle/>
          <a:p>
            <a:pPr marL="342900" indent="-342900"/>
            <a:r>
              <a:rPr lang="es-ES" sz="3000" b="1" dirty="0" smtClean="0"/>
              <a:t>2. Metodología para la descomposición de un algoritmo.</a:t>
            </a:r>
          </a:p>
        </p:txBody>
      </p:sp>
      <p:sp>
        <p:nvSpPr>
          <p:cNvPr id="3" name="2 CuadroTexto"/>
          <p:cNvSpPr txBox="1"/>
          <p:nvPr/>
        </p:nvSpPr>
        <p:spPr>
          <a:xfrm>
            <a:off x="714348" y="1928803"/>
            <a:ext cx="7715304" cy="3970318"/>
          </a:xfrm>
          <a:prstGeom prst="rect">
            <a:avLst/>
          </a:prstGeom>
          <a:noFill/>
        </p:spPr>
        <p:txBody>
          <a:bodyPr wrap="square" rtlCol="0">
            <a:spAutoFit/>
          </a:bodyPr>
          <a:lstStyle/>
          <a:p>
            <a:pPr algn="just"/>
            <a:r>
              <a:rPr lang="es-ES" sz="2800" b="1" dirty="0" smtClean="0"/>
              <a:t>2.1 Conceptos</a:t>
            </a:r>
          </a:p>
          <a:p>
            <a:pPr algn="just"/>
            <a:r>
              <a:rPr lang="es-ES" sz="2800" b="1" dirty="0" smtClean="0"/>
              <a:t>2.1.1 Definición del problema </a:t>
            </a:r>
            <a:r>
              <a:rPr lang="es-ES" sz="2800" b="1" baseline="30000" dirty="0" smtClean="0"/>
              <a:t>1</a:t>
            </a:r>
            <a:endParaRPr lang="es-ES" sz="2800" b="1" dirty="0" smtClean="0"/>
          </a:p>
          <a:p>
            <a:pPr algn="just"/>
            <a:r>
              <a:rPr lang="es-ES" sz="2400" dirty="0" smtClean="0"/>
              <a:t>En esta etapa se deben establecer los resultados y objetivos que se desea para poder saber si los datos que se tienen son suficientes para lograr los fines propuestos.</a:t>
            </a:r>
          </a:p>
          <a:p>
            <a:pPr algn="just"/>
            <a:endParaRPr lang="es-ES" sz="2400" dirty="0" smtClean="0"/>
          </a:p>
          <a:p>
            <a:pPr algn="just"/>
            <a:r>
              <a:rPr lang="es-ES" sz="2800" b="1" dirty="0" smtClean="0"/>
              <a:t>2.1.2 Análisis </a:t>
            </a:r>
            <a:r>
              <a:rPr lang="es-ES" sz="2800" b="1" baseline="30000" dirty="0" smtClean="0"/>
              <a:t>1</a:t>
            </a:r>
            <a:endParaRPr lang="es-ES" sz="2800" b="1" dirty="0" smtClean="0"/>
          </a:p>
          <a:p>
            <a:pPr algn="just"/>
            <a:r>
              <a:rPr lang="es-ES" sz="2400" dirty="0" smtClean="0"/>
              <a:t>Una vez definido el problema se deberán organizar los datos de tal manera que sean susceptibles de usar en los cálculos siguientes.</a:t>
            </a:r>
            <a:endParaRPr lang="es-ES" sz="2400" dirty="0"/>
          </a:p>
        </p:txBody>
      </p:sp>
    </p:spTree>
    <p:extLst>
      <p:ext uri="{BB962C8B-B14F-4D97-AF65-F5344CB8AC3E}">
        <p14:creationId xmlns:p14="http://schemas.microsoft.com/office/powerpoint/2010/main" val="3926462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1124744"/>
            <a:ext cx="7715304" cy="3970318"/>
          </a:xfrm>
          <a:prstGeom prst="rect">
            <a:avLst/>
          </a:prstGeom>
          <a:noFill/>
        </p:spPr>
        <p:txBody>
          <a:bodyPr wrap="square" rtlCol="0">
            <a:spAutoFit/>
          </a:bodyPr>
          <a:lstStyle/>
          <a:p>
            <a:pPr algn="just"/>
            <a:r>
              <a:rPr lang="es-ES" sz="3000" b="1" dirty="0" smtClean="0"/>
              <a:t>2.1.3 Diseño </a:t>
            </a:r>
            <a:r>
              <a:rPr lang="es-ES" sz="3000" b="1" baseline="30000" dirty="0" smtClean="0"/>
              <a:t>1</a:t>
            </a:r>
            <a:endParaRPr lang="es-ES" sz="3000" b="1" dirty="0" smtClean="0"/>
          </a:p>
          <a:p>
            <a:pPr algn="just"/>
            <a:r>
              <a:rPr lang="es-ES" sz="2400" dirty="0" smtClean="0"/>
              <a:t>En esta etapa se proponen soluciones a los problemas a resolver, por lo que se realiza una toma de decisiones  aplicando los conocimientos adquiridos  y utilizando los datos existentes.</a:t>
            </a:r>
          </a:p>
          <a:p>
            <a:pPr algn="just"/>
            <a:endParaRPr lang="es-ES" sz="2400" dirty="0" smtClean="0"/>
          </a:p>
          <a:p>
            <a:pPr algn="just"/>
            <a:r>
              <a:rPr lang="es-ES" sz="3000" b="1" dirty="0" smtClean="0"/>
              <a:t>2.1.4 Verificación o prueba de escritorio </a:t>
            </a:r>
            <a:r>
              <a:rPr lang="es-ES" sz="3000" b="1" baseline="30000" dirty="0" smtClean="0"/>
              <a:t>1</a:t>
            </a:r>
            <a:endParaRPr lang="es-ES" sz="3000" b="1" dirty="0" smtClean="0"/>
          </a:p>
          <a:p>
            <a:pPr algn="just"/>
            <a:r>
              <a:rPr lang="es-ES" sz="2400" dirty="0" smtClean="0"/>
              <a:t>Se consideran resultados previstos para datos conocidos a fin de que al probar cada una de sus partes podamos ir comprobando que el algoritmo sirve o requiere modificarse. </a:t>
            </a:r>
            <a:endParaRPr lang="es-ES" sz="2400" dirty="0"/>
          </a:p>
        </p:txBody>
      </p:sp>
    </p:spTree>
    <p:extLst>
      <p:ext uri="{BB962C8B-B14F-4D97-AF65-F5344CB8AC3E}">
        <p14:creationId xmlns:p14="http://schemas.microsoft.com/office/powerpoint/2010/main" val="18669679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ARTICULATE_USED_LAYOUT" val="1"/>
</p:tagLst>
</file>

<file path=ppt/theme/theme1.xml><?xml version="1.0" encoding="utf-8"?>
<a:theme xmlns:a="http://schemas.openxmlformats.org/drawingml/2006/main" name="computer_basics_JCTL - Carl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computer_basics_JCTL - Carlos</Template>
  <TotalTime>1429</TotalTime>
  <Words>1552</Words>
  <Application>Microsoft Office PowerPoint</Application>
  <PresentationFormat>Presentación en pantalla (4:3)</PresentationFormat>
  <Paragraphs>335</Paragraphs>
  <Slides>44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Calibri</vt:lpstr>
      <vt:lpstr>Times New Roman</vt:lpstr>
      <vt:lpstr>Verdana</vt:lpstr>
      <vt:lpstr>Wingdings</vt:lpstr>
      <vt:lpstr>computer_basics_JCTL - Carlos</vt:lpstr>
      <vt:lpstr>Academia de Informática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DIRECCION1</dc:creator>
  <cp:lastModifiedBy>Trabajo Social</cp:lastModifiedBy>
  <cp:revision>192</cp:revision>
  <dcterms:created xsi:type="dcterms:W3CDTF">2011-12-05T23:45:55Z</dcterms:created>
  <dcterms:modified xsi:type="dcterms:W3CDTF">2014-10-16T14:26:24Z</dcterms:modified>
</cp:coreProperties>
</file>