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4" r:id="rId3"/>
    <p:sldId id="257" r:id="rId4"/>
    <p:sldId id="259" r:id="rId5"/>
    <p:sldId id="272" r:id="rId6"/>
    <p:sldId id="273" r:id="rId7"/>
    <p:sldId id="260" r:id="rId8"/>
    <p:sldId id="261" r:id="rId9"/>
    <p:sldId id="263" r:id="rId10"/>
    <p:sldId id="267" r:id="rId11"/>
    <p:sldId id="262" r:id="rId12"/>
    <p:sldId id="271" r:id="rId13"/>
    <p:sldId id="264" r:id="rId14"/>
    <p:sldId id="268" r:id="rId15"/>
    <p:sldId id="266" r:id="rId1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fld id="{3DFD11FB-E3D7-464A-B537-D546E4620B93}" type="datetimeFigureOut">
              <a:rPr lang="es-MX" smtClean="0"/>
              <a:pPr>
                <a:defRPr/>
              </a:pPr>
              <a:t>17/10/2014</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D56186C8-36C8-49F4-86FF-5479ABBDD9A5}" type="slidenum">
              <a:rPr lang="es-MX" smtClean="0"/>
              <a:pPr>
                <a:defRPr/>
              </a:pPr>
              <a:t>‹Nº›</a:t>
            </a:fld>
            <a:endParaRPr lang="es-MX"/>
          </a:p>
        </p:txBody>
      </p:sp>
    </p:spTree>
    <p:custDataLst>
      <p:tags r:id="rId1"/>
    </p:custDataLst>
    <p:extLst>
      <p:ext uri="{BB962C8B-B14F-4D97-AF65-F5344CB8AC3E}">
        <p14:creationId xmlns:p14="http://schemas.microsoft.com/office/powerpoint/2010/main" val="147957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fld id="{CDDCBB26-CA7F-416E-8A47-8D60C23864BD}" type="datetimeFigureOut">
              <a:rPr lang="es-MX" smtClean="0"/>
              <a:pPr>
                <a:defRPr/>
              </a:pPr>
              <a:t>17/10/2014</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796AD127-B1FE-490E-9D32-9330D3D4EB3D}" type="slidenum">
              <a:rPr lang="es-MX" smtClean="0"/>
              <a:pPr>
                <a:defRPr/>
              </a:pPr>
              <a:t>‹Nº›</a:t>
            </a:fld>
            <a:endParaRPr lang="es-MX"/>
          </a:p>
        </p:txBody>
      </p:sp>
    </p:spTree>
    <p:extLst>
      <p:ext uri="{BB962C8B-B14F-4D97-AF65-F5344CB8AC3E}">
        <p14:creationId xmlns:p14="http://schemas.microsoft.com/office/powerpoint/2010/main" val="99614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fld id="{41F89382-B91F-4336-A17C-A5430A1DE6A5}" type="datetimeFigureOut">
              <a:rPr lang="es-MX" smtClean="0"/>
              <a:pPr>
                <a:defRPr/>
              </a:pPr>
              <a:t>17/10/2014</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4F16BD7E-76F9-45EC-B4AA-488BB2D5B42E}" type="slidenum">
              <a:rPr lang="es-MX" smtClean="0"/>
              <a:pPr>
                <a:defRPr/>
              </a:pPr>
              <a:t>‹Nº›</a:t>
            </a:fld>
            <a:endParaRPr lang="es-MX"/>
          </a:p>
        </p:txBody>
      </p:sp>
    </p:spTree>
    <p:extLst>
      <p:ext uri="{BB962C8B-B14F-4D97-AF65-F5344CB8AC3E}">
        <p14:creationId xmlns:p14="http://schemas.microsoft.com/office/powerpoint/2010/main" val="215264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fld id="{137658B3-72BB-4615-8CD9-2F99EB12FC9A}" type="datetimeFigureOut">
              <a:rPr lang="es-MX" smtClean="0"/>
              <a:pPr>
                <a:defRPr/>
              </a:pPr>
              <a:t>17/10/2014</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27973315-7213-471B-B697-81DEBC49679E}" type="slidenum">
              <a:rPr lang="es-MX" smtClean="0"/>
              <a:pPr>
                <a:defRPr/>
              </a:pPr>
              <a:t>‹Nº›</a:t>
            </a:fld>
            <a:endParaRPr lang="es-MX"/>
          </a:p>
        </p:txBody>
      </p:sp>
    </p:spTree>
    <p:extLst>
      <p:ext uri="{BB962C8B-B14F-4D97-AF65-F5344CB8AC3E}">
        <p14:creationId xmlns:p14="http://schemas.microsoft.com/office/powerpoint/2010/main" val="13028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pPr>
              <a:defRPr/>
            </a:pPr>
            <a:fld id="{8EE25B17-1A20-47E0-95F6-105DAC889E35}" type="datetimeFigureOut">
              <a:rPr lang="es-MX" smtClean="0"/>
              <a:pPr>
                <a:defRPr/>
              </a:pPr>
              <a:t>17/10/2014</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70B6F1ED-0DFD-4CD4-922F-F249B4599BC4}" type="slidenum">
              <a:rPr lang="es-MX" smtClean="0"/>
              <a:pPr>
                <a:defRPr/>
              </a:pPr>
              <a:t>‹Nº›</a:t>
            </a:fld>
            <a:endParaRPr lang="es-MX"/>
          </a:p>
        </p:txBody>
      </p:sp>
    </p:spTree>
    <p:extLst>
      <p:ext uri="{BB962C8B-B14F-4D97-AF65-F5344CB8AC3E}">
        <p14:creationId xmlns:p14="http://schemas.microsoft.com/office/powerpoint/2010/main" val="357827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pPr>
              <a:defRPr/>
            </a:pPr>
            <a:fld id="{C2F59F69-C7CA-47D3-9C7E-3925EB54EC31}" type="datetimeFigureOut">
              <a:rPr lang="es-MX" smtClean="0"/>
              <a:pPr>
                <a:defRPr/>
              </a:pPr>
              <a:t>17/10/2014</a:t>
            </a:fld>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63AFCD42-E0EE-443D-B724-831BF1A4C394}" type="slidenum">
              <a:rPr lang="es-MX" smtClean="0"/>
              <a:pPr>
                <a:defRPr/>
              </a:pPr>
              <a:t>‹Nº›</a:t>
            </a:fld>
            <a:endParaRPr lang="es-MX"/>
          </a:p>
        </p:txBody>
      </p:sp>
    </p:spTree>
    <p:extLst>
      <p:ext uri="{BB962C8B-B14F-4D97-AF65-F5344CB8AC3E}">
        <p14:creationId xmlns:p14="http://schemas.microsoft.com/office/powerpoint/2010/main" val="332374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pPr>
              <a:defRPr/>
            </a:pPr>
            <a:fld id="{EDB59C4B-278E-430F-832D-3F843093F44F}" type="datetimeFigureOut">
              <a:rPr lang="es-MX" smtClean="0"/>
              <a:pPr>
                <a:defRPr/>
              </a:pPr>
              <a:t>17/10/2014</a:t>
            </a:fld>
            <a:endParaRPr lang="es-MX"/>
          </a:p>
        </p:txBody>
      </p:sp>
      <p:sp>
        <p:nvSpPr>
          <p:cNvPr id="8" name="Marcador de pie de página 7"/>
          <p:cNvSpPr>
            <a:spLocks noGrp="1"/>
          </p:cNvSpPr>
          <p:nvPr>
            <p:ph type="ftr" sz="quarter" idx="11"/>
          </p:nvPr>
        </p:nvSpPr>
        <p:spPr/>
        <p:txBody>
          <a:bodyPr/>
          <a:lstStyle/>
          <a:p>
            <a:pPr>
              <a:defRPr/>
            </a:pPr>
            <a:endParaRPr lang="es-MX"/>
          </a:p>
        </p:txBody>
      </p:sp>
      <p:sp>
        <p:nvSpPr>
          <p:cNvPr id="9" name="Marcador de número de diapositiva 8"/>
          <p:cNvSpPr>
            <a:spLocks noGrp="1"/>
          </p:cNvSpPr>
          <p:nvPr>
            <p:ph type="sldNum" sz="quarter" idx="12"/>
          </p:nvPr>
        </p:nvSpPr>
        <p:spPr/>
        <p:txBody>
          <a:bodyPr/>
          <a:lstStyle/>
          <a:p>
            <a:pPr>
              <a:defRPr/>
            </a:pPr>
            <a:fld id="{F86B47C1-2CC6-4CED-97F9-BE724CCB5F12}" type="slidenum">
              <a:rPr lang="es-MX" smtClean="0"/>
              <a:pPr>
                <a:defRPr/>
              </a:pPr>
              <a:t>‹Nº›</a:t>
            </a:fld>
            <a:endParaRPr lang="es-MX"/>
          </a:p>
        </p:txBody>
      </p:sp>
    </p:spTree>
    <p:extLst>
      <p:ext uri="{BB962C8B-B14F-4D97-AF65-F5344CB8AC3E}">
        <p14:creationId xmlns:p14="http://schemas.microsoft.com/office/powerpoint/2010/main" val="168190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pPr>
              <a:defRPr/>
            </a:pPr>
            <a:fld id="{9BDD1E7E-B295-4DBD-8A71-18BDC3CE8EFE}" type="datetimeFigureOut">
              <a:rPr lang="es-MX" smtClean="0"/>
              <a:pPr>
                <a:defRPr/>
              </a:pPr>
              <a:t>17/10/2014</a:t>
            </a:fld>
            <a:endParaRPr lang="es-MX"/>
          </a:p>
        </p:txBody>
      </p:sp>
      <p:sp>
        <p:nvSpPr>
          <p:cNvPr id="4" name="Marcador de pie de página 3"/>
          <p:cNvSpPr>
            <a:spLocks noGrp="1"/>
          </p:cNvSpPr>
          <p:nvPr>
            <p:ph type="ftr" sz="quarter" idx="11"/>
          </p:nvPr>
        </p:nvSpPr>
        <p:spPr/>
        <p:txBody>
          <a:bodyPr/>
          <a:lstStyle/>
          <a:p>
            <a:pPr>
              <a:defRPr/>
            </a:pPr>
            <a:endParaRPr lang="es-MX"/>
          </a:p>
        </p:txBody>
      </p:sp>
      <p:sp>
        <p:nvSpPr>
          <p:cNvPr id="5" name="Marcador de número de diapositiva 4"/>
          <p:cNvSpPr>
            <a:spLocks noGrp="1"/>
          </p:cNvSpPr>
          <p:nvPr>
            <p:ph type="sldNum" sz="quarter" idx="12"/>
          </p:nvPr>
        </p:nvSpPr>
        <p:spPr/>
        <p:txBody>
          <a:bodyPr/>
          <a:lstStyle/>
          <a:p>
            <a:pPr>
              <a:defRPr/>
            </a:pPr>
            <a:fld id="{EE4525C1-F868-4AE2-ADBC-CBC11A10D805}" type="slidenum">
              <a:rPr lang="es-MX" smtClean="0"/>
              <a:pPr>
                <a:defRPr/>
              </a:pPr>
              <a:t>‹Nº›</a:t>
            </a:fld>
            <a:endParaRPr lang="es-MX"/>
          </a:p>
        </p:txBody>
      </p:sp>
    </p:spTree>
    <p:extLst>
      <p:ext uri="{BB962C8B-B14F-4D97-AF65-F5344CB8AC3E}">
        <p14:creationId xmlns:p14="http://schemas.microsoft.com/office/powerpoint/2010/main" val="23265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fld id="{C2EC450F-EB85-4D72-A5A3-A28675FEE5AF}" type="datetimeFigureOut">
              <a:rPr lang="es-MX" smtClean="0"/>
              <a:pPr>
                <a:defRPr/>
              </a:pPr>
              <a:t>17/10/2014</a:t>
            </a:fld>
            <a:endParaRPr lang="es-MX"/>
          </a:p>
        </p:txBody>
      </p:sp>
      <p:sp>
        <p:nvSpPr>
          <p:cNvPr id="3" name="Marcador de pie de página 2"/>
          <p:cNvSpPr>
            <a:spLocks noGrp="1"/>
          </p:cNvSpPr>
          <p:nvPr>
            <p:ph type="ftr" sz="quarter" idx="11"/>
          </p:nvPr>
        </p:nvSpPr>
        <p:spPr/>
        <p:txBody>
          <a:bodyPr/>
          <a:lstStyle/>
          <a:p>
            <a:pPr>
              <a:defRPr/>
            </a:pPr>
            <a:endParaRPr lang="es-MX"/>
          </a:p>
        </p:txBody>
      </p:sp>
      <p:sp>
        <p:nvSpPr>
          <p:cNvPr id="4" name="Marcador de número de diapositiva 3"/>
          <p:cNvSpPr>
            <a:spLocks noGrp="1"/>
          </p:cNvSpPr>
          <p:nvPr>
            <p:ph type="sldNum" sz="quarter" idx="12"/>
          </p:nvPr>
        </p:nvSpPr>
        <p:spPr/>
        <p:txBody>
          <a:bodyPr/>
          <a:lstStyle/>
          <a:p>
            <a:pPr>
              <a:defRPr/>
            </a:pPr>
            <a:fld id="{4D56AD6A-1D55-4850-827F-20152A8E1299}" type="slidenum">
              <a:rPr lang="es-MX" smtClean="0"/>
              <a:pPr>
                <a:defRPr/>
              </a:pPr>
              <a:t>‹Nº›</a:t>
            </a:fld>
            <a:endParaRPr lang="es-MX"/>
          </a:p>
        </p:txBody>
      </p:sp>
    </p:spTree>
    <p:extLst>
      <p:ext uri="{BB962C8B-B14F-4D97-AF65-F5344CB8AC3E}">
        <p14:creationId xmlns:p14="http://schemas.microsoft.com/office/powerpoint/2010/main" val="62295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fld id="{F668CCCB-2C7C-46E5-A8FA-17B0B3BD65F2}" type="datetimeFigureOut">
              <a:rPr lang="es-MX" smtClean="0"/>
              <a:pPr>
                <a:defRPr/>
              </a:pPr>
              <a:t>17/10/2014</a:t>
            </a:fld>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7AE28248-F599-41F5-AD26-C78CFF679154}" type="slidenum">
              <a:rPr lang="es-MX" smtClean="0"/>
              <a:pPr>
                <a:defRPr/>
              </a:pPr>
              <a:t>‹Nº›</a:t>
            </a:fld>
            <a:endParaRPr lang="es-MX"/>
          </a:p>
        </p:txBody>
      </p:sp>
    </p:spTree>
    <p:extLst>
      <p:ext uri="{BB962C8B-B14F-4D97-AF65-F5344CB8AC3E}">
        <p14:creationId xmlns:p14="http://schemas.microsoft.com/office/powerpoint/2010/main" val="31437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fld id="{86CA8532-0238-4387-90AF-25E4B15D3901}" type="datetimeFigureOut">
              <a:rPr lang="es-MX" smtClean="0"/>
              <a:pPr>
                <a:defRPr/>
              </a:pPr>
              <a:t>17/10/2014</a:t>
            </a:fld>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FA05E841-BF94-426A-B27B-2F174B1F31B9}" type="slidenum">
              <a:rPr lang="es-MX" smtClean="0"/>
              <a:pPr>
                <a:defRPr/>
              </a:pPr>
              <a:t>‹Nº›</a:t>
            </a:fld>
            <a:endParaRPr lang="es-MX"/>
          </a:p>
        </p:txBody>
      </p:sp>
    </p:spTree>
    <p:extLst>
      <p:ext uri="{BB962C8B-B14F-4D97-AF65-F5344CB8AC3E}">
        <p14:creationId xmlns:p14="http://schemas.microsoft.com/office/powerpoint/2010/main" val="376974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FBD1FA2-A5B6-48F8-9880-FECC491F7E4F}" type="datetimeFigureOut">
              <a:rPr lang="es-MX" smtClean="0"/>
              <a:pPr>
                <a:defRPr/>
              </a:pPr>
              <a:t>17/10/2014</a:t>
            </a:fld>
            <a:endParaRPr lang="es-MX"/>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MX"/>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FCDDA4C-0E4F-4F29-8E80-EA6923E16EFB}" type="slidenum">
              <a:rPr lang="es-MX" smtClean="0"/>
              <a:pPr>
                <a:defRPr/>
              </a:pPr>
              <a:t>‹Nº›</a:t>
            </a:fld>
            <a:endParaRPr lang="es-MX"/>
          </a:p>
        </p:txBody>
      </p:sp>
    </p:spTree>
    <p:extLst>
      <p:ext uri="{BB962C8B-B14F-4D97-AF65-F5344CB8AC3E}">
        <p14:creationId xmlns:p14="http://schemas.microsoft.com/office/powerpoint/2010/main" val="508788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ailxmail.com/curso-herramientas-autocorreccion-word-2007-correspondencia/word-2007-documento-principal" TargetMode="External"/><Relationship Id="rId2" Type="http://schemas.openxmlformats.org/officeDocument/2006/relationships/hyperlink" Target="http://www.aulaclic.es/word2007/t_14_1.ht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RES-0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7065818"/>
          </a:xfrm>
          <a:prstGeom prst="rect">
            <a:avLst/>
          </a:prstGeom>
        </p:spPr>
      </p:pic>
      <p:sp>
        <p:nvSpPr>
          <p:cNvPr id="2" name="1 Título"/>
          <p:cNvSpPr>
            <a:spLocks noGrp="1"/>
          </p:cNvSpPr>
          <p:nvPr>
            <p:ph type="ctrTitle"/>
          </p:nvPr>
        </p:nvSpPr>
        <p:spPr>
          <a:xfrm>
            <a:off x="272140" y="52430"/>
            <a:ext cx="8273146" cy="1233259"/>
          </a:xfrm>
        </p:spPr>
        <p:txBody>
          <a:bodyPr>
            <a:normAutofit/>
          </a:bodyPr>
          <a:lstStyle/>
          <a:p>
            <a:pPr algn="l"/>
            <a:r>
              <a:rPr lang="es-MX" b="1" dirty="0" smtClean="0">
                <a:solidFill>
                  <a:schemeClr val="bg2">
                    <a:lumMod val="90000"/>
                  </a:schemeClr>
                </a:solidFill>
              </a:rPr>
              <a:t>Academia de Informática</a:t>
            </a:r>
            <a:endParaRPr lang="es-MX" b="1" dirty="0">
              <a:solidFill>
                <a:schemeClr val="bg2">
                  <a:lumMod val="90000"/>
                </a:schemeClr>
              </a:solidFill>
            </a:endParaRPr>
          </a:p>
        </p:txBody>
      </p:sp>
      <p:sp>
        <p:nvSpPr>
          <p:cNvPr id="3" name="2 Subtítulo"/>
          <p:cNvSpPr>
            <a:spLocks noGrp="1"/>
          </p:cNvSpPr>
          <p:nvPr>
            <p:ph type="subTitle" idx="1"/>
          </p:nvPr>
        </p:nvSpPr>
        <p:spPr>
          <a:xfrm>
            <a:off x="370114" y="1242146"/>
            <a:ext cx="5642046" cy="1872348"/>
          </a:xfrm>
        </p:spPr>
        <p:txBody>
          <a:bodyPr>
            <a:noAutofit/>
          </a:bodyPr>
          <a:lstStyle/>
          <a:p>
            <a:pPr algn="l"/>
            <a:r>
              <a:rPr lang="es-MX" sz="2400" b="1" dirty="0" smtClean="0">
                <a:solidFill>
                  <a:schemeClr val="bg1"/>
                </a:solidFill>
              </a:rPr>
              <a:t>Asignatura: </a:t>
            </a:r>
            <a:r>
              <a:rPr lang="es-MX" sz="2400" dirty="0" smtClean="0">
                <a:solidFill>
                  <a:schemeClr val="bg1"/>
                </a:solidFill>
              </a:rPr>
              <a:t>Informática II</a:t>
            </a:r>
          </a:p>
          <a:p>
            <a:pPr algn="l"/>
            <a:r>
              <a:rPr lang="es-MX" sz="2400" b="1" dirty="0" smtClean="0">
                <a:solidFill>
                  <a:schemeClr val="bg1"/>
                </a:solidFill>
              </a:rPr>
              <a:t>Unidad: I. </a:t>
            </a:r>
            <a:r>
              <a:rPr lang="es-MX" sz="2400" dirty="0" smtClean="0">
                <a:solidFill>
                  <a:schemeClr val="bg1"/>
                </a:solidFill>
              </a:rPr>
              <a:t>Procesador de textos</a:t>
            </a:r>
          </a:p>
          <a:p>
            <a:pPr algn="l"/>
            <a:r>
              <a:rPr lang="es-MX" sz="2400" b="1" dirty="0" smtClean="0">
                <a:solidFill>
                  <a:schemeClr val="bg1"/>
                </a:solidFill>
              </a:rPr>
              <a:t>Tema: Combinación de correspondencia</a:t>
            </a:r>
            <a:endParaRPr lang="es-MX" sz="2400" dirty="0" smtClean="0">
              <a:solidFill>
                <a:schemeClr val="bg1"/>
              </a:solidFill>
            </a:endParaRPr>
          </a:p>
          <a:p>
            <a:pPr algn="l"/>
            <a:endParaRPr lang="es-MX" sz="2400" dirty="0" smtClean="0">
              <a:solidFill>
                <a:schemeClr val="bg1"/>
              </a:solidFill>
            </a:endParaRPr>
          </a:p>
          <a:p>
            <a:pPr algn="l"/>
            <a:endParaRPr lang="es-MX" sz="2400" b="1" dirty="0" smtClean="0">
              <a:solidFill>
                <a:schemeClr val="bg2">
                  <a:lumMod val="90000"/>
                </a:schemeClr>
              </a:solidFill>
            </a:endParaRPr>
          </a:p>
        </p:txBody>
      </p:sp>
      <p:sp>
        <p:nvSpPr>
          <p:cNvPr id="5" name="4 Rectángulo"/>
          <p:cNvSpPr/>
          <p:nvPr/>
        </p:nvSpPr>
        <p:spPr>
          <a:xfrm>
            <a:off x="251520" y="2636912"/>
            <a:ext cx="4896544" cy="2000548"/>
          </a:xfrm>
          <a:prstGeom prst="rect">
            <a:avLst/>
          </a:prstGeom>
        </p:spPr>
        <p:txBody>
          <a:bodyPr wrap="square">
            <a:spAutoFit/>
          </a:bodyPr>
          <a:lstStyle/>
          <a:p>
            <a:pPr eaLnBrk="1" hangingPunct="1">
              <a:spcBef>
                <a:spcPts val="0"/>
              </a:spcBef>
              <a:buFont typeface="Arial" charset="0"/>
              <a:buNone/>
            </a:pPr>
            <a:r>
              <a:rPr lang="es-MX" sz="2400" b="1" dirty="0" smtClean="0"/>
              <a:t>Profesor (a): </a:t>
            </a:r>
            <a:r>
              <a:rPr lang="es-MX" sz="2000" b="1" dirty="0" smtClean="0"/>
              <a:t>Ávila Vázquez María de Jesús</a:t>
            </a:r>
          </a:p>
          <a:p>
            <a:pPr eaLnBrk="1" hangingPunct="1">
              <a:spcBef>
                <a:spcPts val="0"/>
              </a:spcBef>
              <a:buFont typeface="Arial" charset="0"/>
              <a:buNone/>
            </a:pPr>
            <a:r>
              <a:rPr lang="es-MX" sz="2000" b="1" dirty="0" smtClean="0"/>
              <a:t> 	Baños García </a:t>
            </a:r>
            <a:r>
              <a:rPr lang="es-MX" sz="2000" b="1" dirty="0" err="1" smtClean="0"/>
              <a:t>Yesenia</a:t>
            </a:r>
            <a:endParaRPr lang="es-MX" sz="2000" b="1" dirty="0" smtClean="0"/>
          </a:p>
          <a:p>
            <a:pPr eaLnBrk="1" hangingPunct="1">
              <a:spcBef>
                <a:spcPts val="0"/>
              </a:spcBef>
              <a:buFont typeface="Arial" charset="0"/>
              <a:buNone/>
            </a:pPr>
            <a:r>
              <a:rPr lang="es-MX" sz="2000" b="1" dirty="0" smtClean="0"/>
              <a:t>	Enríquez Ortiz Isaac</a:t>
            </a:r>
          </a:p>
          <a:p>
            <a:pPr eaLnBrk="1" hangingPunct="1">
              <a:spcBef>
                <a:spcPts val="0"/>
              </a:spcBef>
              <a:buFont typeface="Arial" charset="0"/>
              <a:buNone/>
            </a:pPr>
            <a:r>
              <a:rPr lang="es-MX" sz="2000" b="1" dirty="0" smtClean="0"/>
              <a:t>	Hernández Nájera Aracely</a:t>
            </a:r>
          </a:p>
          <a:p>
            <a:pPr eaLnBrk="1" hangingPunct="1">
              <a:spcBef>
                <a:spcPts val="0"/>
              </a:spcBef>
              <a:buFont typeface="Arial" charset="0"/>
              <a:buNone/>
            </a:pPr>
            <a:r>
              <a:rPr lang="es-MX" sz="2000" b="1" dirty="0" smtClean="0"/>
              <a:t>	Pérez Ramos Myriam</a:t>
            </a:r>
          </a:p>
          <a:p>
            <a:pPr eaLnBrk="1" hangingPunct="1">
              <a:spcBef>
                <a:spcPts val="0"/>
              </a:spcBef>
              <a:buFont typeface="Arial" charset="0"/>
              <a:buNone/>
            </a:pPr>
            <a:r>
              <a:rPr lang="es-MX" sz="2000" b="1" dirty="0" smtClean="0"/>
              <a:t>	Ramírez Hernández María Eugenia</a:t>
            </a:r>
          </a:p>
        </p:txBody>
      </p:sp>
    </p:spTree>
    <p:custDataLst>
      <p:tags r:id="rId1"/>
    </p:custDataLst>
    <p:extLst>
      <p:ext uri="{BB962C8B-B14F-4D97-AF65-F5344CB8AC3E}">
        <p14:creationId xmlns:p14="http://schemas.microsoft.com/office/powerpoint/2010/main" val="293987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196752"/>
            <a:ext cx="7056784" cy="2800767"/>
          </a:xfrm>
          <a:prstGeom prst="rect">
            <a:avLst/>
          </a:prstGeom>
        </p:spPr>
        <p:txBody>
          <a:bodyPr wrap="square">
            <a:spAutoFit/>
          </a:bodyPr>
          <a:lstStyle/>
          <a:p>
            <a:pPr algn="just"/>
            <a:r>
              <a:rPr lang="es-MX" sz="3800" b="1" i="1" u="sng" dirty="0" smtClean="0"/>
              <a:t>Los registros </a:t>
            </a:r>
          </a:p>
          <a:p>
            <a:pPr algn="just"/>
            <a:endParaRPr lang="es-MX" sz="3600" b="1" i="1" u="sng" dirty="0" smtClean="0"/>
          </a:p>
          <a:p>
            <a:pPr algn="just"/>
            <a:r>
              <a:rPr lang="es-MX" sz="3400" dirty="0" smtClean="0"/>
              <a:t>Son el conjunto de campos relacionados entre si, sobre una misma persona, cosa ó lugar.</a:t>
            </a:r>
          </a:p>
        </p:txBody>
      </p:sp>
    </p:spTree>
    <p:extLst>
      <p:ext uri="{BB962C8B-B14F-4D97-AF65-F5344CB8AC3E}">
        <p14:creationId xmlns:p14="http://schemas.microsoft.com/office/powerpoint/2010/main" val="276875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629816"/>
            <a:ext cx="8229600" cy="1143000"/>
          </a:xfrm>
        </p:spPr>
        <p:txBody>
          <a:bodyPr/>
          <a:lstStyle/>
          <a:p>
            <a:r>
              <a:rPr lang="es-MX" sz="3800" b="1" dirty="0" smtClean="0"/>
              <a:t>Ejemplo de una base de datos:</a:t>
            </a:r>
            <a:endParaRPr lang="es-MX" sz="38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402031466"/>
              </p:ext>
            </p:extLst>
          </p:nvPr>
        </p:nvGraphicFramePr>
        <p:xfrm>
          <a:off x="1465312" y="3019018"/>
          <a:ext cx="5915000" cy="1859280"/>
        </p:xfrm>
        <a:graphic>
          <a:graphicData uri="http://schemas.openxmlformats.org/drawingml/2006/table">
            <a:tbl>
              <a:tblPr firstRow="1" bandRow="1">
                <a:tableStyleId>{5C22544A-7EE6-4342-B048-85BDC9FD1C3A}</a:tableStyleId>
              </a:tblPr>
              <a:tblGrid>
                <a:gridCol w="2386608"/>
                <a:gridCol w="3528392"/>
              </a:tblGrid>
              <a:tr h="370840">
                <a:tc>
                  <a:txBody>
                    <a:bodyPr/>
                    <a:lstStyle/>
                    <a:p>
                      <a:r>
                        <a:rPr lang="es-MX" sz="2600" dirty="0" smtClean="0"/>
                        <a:t>Nombre</a:t>
                      </a:r>
                      <a:endParaRPr lang="es-MX" sz="2600" dirty="0"/>
                    </a:p>
                  </a:txBody>
                  <a:tcPr/>
                </a:tc>
                <a:tc>
                  <a:txBody>
                    <a:bodyPr/>
                    <a:lstStyle/>
                    <a:p>
                      <a:r>
                        <a:rPr lang="es-MX" sz="2600" dirty="0" smtClean="0"/>
                        <a:t>Dirección</a:t>
                      </a:r>
                      <a:endParaRPr lang="es-MX" sz="2600" dirty="0"/>
                    </a:p>
                  </a:txBody>
                  <a:tcPr/>
                </a:tc>
              </a:tr>
              <a:tr h="370840">
                <a:tc>
                  <a:txBody>
                    <a:bodyPr/>
                    <a:lstStyle/>
                    <a:p>
                      <a:r>
                        <a:rPr lang="es-MX" sz="2400" dirty="0" smtClean="0"/>
                        <a:t>Juan Mendiola</a:t>
                      </a:r>
                      <a:endParaRPr lang="es-MX" sz="2400" dirty="0"/>
                    </a:p>
                  </a:txBody>
                  <a:tcPr/>
                </a:tc>
                <a:tc>
                  <a:txBody>
                    <a:bodyPr/>
                    <a:lstStyle/>
                    <a:p>
                      <a:r>
                        <a:rPr lang="es-MX" sz="2400" dirty="0" smtClean="0"/>
                        <a:t>Av. De</a:t>
                      </a:r>
                      <a:r>
                        <a:rPr lang="es-MX" sz="2400" baseline="0" dirty="0" smtClean="0"/>
                        <a:t> las Flores # 520</a:t>
                      </a:r>
                      <a:endParaRPr lang="es-MX" sz="2400" dirty="0"/>
                    </a:p>
                  </a:txBody>
                  <a:tcPr/>
                </a:tc>
              </a:tr>
              <a:tr h="370840">
                <a:tc>
                  <a:txBody>
                    <a:bodyPr/>
                    <a:lstStyle/>
                    <a:p>
                      <a:r>
                        <a:rPr lang="es-MX" sz="2400" dirty="0" smtClean="0"/>
                        <a:t>Georgina López</a:t>
                      </a:r>
                      <a:endParaRPr lang="es-MX" sz="2400" dirty="0"/>
                    </a:p>
                  </a:txBody>
                  <a:tcPr/>
                </a:tc>
                <a:tc>
                  <a:txBody>
                    <a:bodyPr/>
                    <a:lstStyle/>
                    <a:p>
                      <a:r>
                        <a:rPr lang="es-MX" sz="2400" dirty="0" smtClean="0"/>
                        <a:t>José Vasconcelos # 712</a:t>
                      </a:r>
                      <a:endParaRPr lang="es-MX" sz="2400" dirty="0"/>
                    </a:p>
                  </a:txBody>
                  <a:tcPr/>
                </a:tc>
              </a:tr>
              <a:tr h="370840">
                <a:tc>
                  <a:txBody>
                    <a:bodyPr/>
                    <a:lstStyle/>
                    <a:p>
                      <a:r>
                        <a:rPr lang="es-MX" sz="2400" dirty="0" smtClean="0"/>
                        <a:t>Hugo Ortega</a:t>
                      </a:r>
                      <a:endParaRPr lang="es-MX" sz="2400" dirty="0"/>
                    </a:p>
                  </a:txBody>
                  <a:tcPr/>
                </a:tc>
                <a:tc>
                  <a:txBody>
                    <a:bodyPr/>
                    <a:lstStyle/>
                    <a:p>
                      <a:r>
                        <a:rPr lang="es-MX" sz="2400" dirty="0" smtClean="0"/>
                        <a:t>Av.</a:t>
                      </a:r>
                      <a:r>
                        <a:rPr lang="es-MX" sz="2400" baseline="0" dirty="0" smtClean="0"/>
                        <a:t> Juárez # 321</a:t>
                      </a:r>
                      <a:endParaRPr lang="es-MX" sz="2400" dirty="0"/>
                    </a:p>
                  </a:txBody>
                  <a:tcPr/>
                </a:tc>
              </a:tr>
            </a:tbl>
          </a:graphicData>
        </a:graphic>
      </p:graphicFrame>
      <p:sp>
        <p:nvSpPr>
          <p:cNvPr id="6" name="5 CuadroTexto"/>
          <p:cNvSpPr txBox="1"/>
          <p:nvPr/>
        </p:nvSpPr>
        <p:spPr>
          <a:xfrm>
            <a:off x="5508104" y="2154922"/>
            <a:ext cx="3530710" cy="615553"/>
          </a:xfrm>
          <a:prstGeom prst="rect">
            <a:avLst/>
          </a:prstGeom>
          <a:noFill/>
        </p:spPr>
        <p:txBody>
          <a:bodyPr wrap="none" rtlCol="0">
            <a:spAutoFit/>
          </a:bodyPr>
          <a:lstStyle/>
          <a:p>
            <a:r>
              <a:rPr lang="es-MX" sz="3400" b="1" dirty="0" smtClean="0">
                <a:solidFill>
                  <a:schemeClr val="accent2">
                    <a:lumMod val="50000"/>
                  </a:schemeClr>
                </a:solidFill>
              </a:rPr>
              <a:t>Nombre de campo</a:t>
            </a:r>
            <a:endParaRPr lang="es-MX" sz="3400" b="1" dirty="0">
              <a:solidFill>
                <a:schemeClr val="accent2">
                  <a:lumMod val="50000"/>
                </a:schemeClr>
              </a:solidFill>
            </a:endParaRPr>
          </a:p>
        </p:txBody>
      </p:sp>
      <p:sp>
        <p:nvSpPr>
          <p:cNvPr id="7" name="6 Rectángulo"/>
          <p:cNvSpPr/>
          <p:nvPr/>
        </p:nvSpPr>
        <p:spPr>
          <a:xfrm>
            <a:off x="3841576" y="3019018"/>
            <a:ext cx="3456384" cy="504056"/>
          </a:xfrm>
          <a:prstGeom prst="rect">
            <a:avLst/>
          </a:prstGeom>
          <a:noFill/>
          <a:ln w="571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1" name="10 Conector recto"/>
          <p:cNvCxnSpPr/>
          <p:nvPr/>
        </p:nvCxnSpPr>
        <p:spPr>
          <a:xfrm flipV="1">
            <a:off x="5292080" y="2636912"/>
            <a:ext cx="1296144" cy="360040"/>
          </a:xfrm>
          <a:prstGeom prst="line">
            <a:avLst/>
          </a:prstGeom>
          <a:ln w="571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1465312" y="3523074"/>
            <a:ext cx="2376264" cy="432048"/>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p:cNvSpPr/>
          <p:nvPr/>
        </p:nvSpPr>
        <p:spPr>
          <a:xfrm>
            <a:off x="1537320" y="4459178"/>
            <a:ext cx="5760640" cy="432048"/>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4" name="13 Conector recto"/>
          <p:cNvCxnSpPr/>
          <p:nvPr/>
        </p:nvCxnSpPr>
        <p:spPr>
          <a:xfrm flipH="1" flipV="1">
            <a:off x="1979712" y="2492896"/>
            <a:ext cx="504056" cy="1008112"/>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3995936" y="4869160"/>
            <a:ext cx="637728" cy="526122"/>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467544" y="2060848"/>
            <a:ext cx="3920560" cy="615553"/>
          </a:xfrm>
          <a:prstGeom prst="rect">
            <a:avLst/>
          </a:prstGeom>
          <a:noFill/>
        </p:spPr>
        <p:txBody>
          <a:bodyPr wrap="none" rtlCol="0">
            <a:spAutoFit/>
          </a:bodyPr>
          <a:lstStyle/>
          <a:p>
            <a:r>
              <a:rPr lang="es-MX" sz="3400" b="1" dirty="0" smtClean="0">
                <a:solidFill>
                  <a:schemeClr val="accent2">
                    <a:lumMod val="50000"/>
                  </a:schemeClr>
                </a:solidFill>
              </a:rPr>
              <a:t>Contenido de campo</a:t>
            </a:r>
            <a:endParaRPr lang="es-MX" sz="3400" b="1" dirty="0">
              <a:solidFill>
                <a:schemeClr val="accent2">
                  <a:lumMod val="50000"/>
                </a:schemeClr>
              </a:solidFill>
            </a:endParaRPr>
          </a:p>
        </p:txBody>
      </p:sp>
      <p:sp>
        <p:nvSpPr>
          <p:cNvPr id="21" name="20 CuadroTexto"/>
          <p:cNvSpPr txBox="1"/>
          <p:nvPr/>
        </p:nvSpPr>
        <p:spPr>
          <a:xfrm>
            <a:off x="3911062" y="5301208"/>
            <a:ext cx="1662058" cy="615553"/>
          </a:xfrm>
          <a:prstGeom prst="rect">
            <a:avLst/>
          </a:prstGeom>
          <a:noFill/>
        </p:spPr>
        <p:txBody>
          <a:bodyPr wrap="none" rtlCol="0">
            <a:spAutoFit/>
          </a:bodyPr>
          <a:lstStyle/>
          <a:p>
            <a:r>
              <a:rPr lang="es-MX" sz="3400" b="1" dirty="0" smtClean="0">
                <a:solidFill>
                  <a:schemeClr val="accent2">
                    <a:lumMod val="50000"/>
                  </a:schemeClr>
                </a:solidFill>
              </a:rPr>
              <a:t>Registro</a:t>
            </a:r>
            <a:endParaRPr lang="es-MX" sz="3400" b="1" dirty="0">
              <a:solidFill>
                <a:schemeClr val="accent2">
                  <a:lumMod val="50000"/>
                </a:schemeClr>
              </a:solidFill>
            </a:endParaRPr>
          </a:p>
        </p:txBody>
      </p:sp>
    </p:spTree>
    <p:extLst>
      <p:ext uri="{BB962C8B-B14F-4D97-AF65-F5344CB8AC3E}">
        <p14:creationId xmlns:p14="http://schemas.microsoft.com/office/powerpoint/2010/main" val="10499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diamond(in)">
                                      <p:cBhvr>
                                        <p:cTn id="18" dur="2000"/>
                                        <p:tgtEl>
                                          <p:spTgt spid="20"/>
                                        </p:tgtEl>
                                      </p:cBhvr>
                                    </p:animEffect>
                                  </p:childTnLst>
                                </p:cTn>
                              </p:par>
                              <p:par>
                                <p:cTn id="19" presetID="8" presetClass="entr" presetSubtype="16"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amond(in)">
                                      <p:cBhvr>
                                        <p:cTn id="21" dur="2000"/>
                                        <p:tgtEl>
                                          <p:spTgt spid="14"/>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amond(in)">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diamond(in)">
                                      <p:cBhvr>
                                        <p:cTn id="29" dur="2000"/>
                                        <p:tgtEl>
                                          <p:spTgt spid="13"/>
                                        </p:tgtEl>
                                      </p:cBhvr>
                                    </p:animEffect>
                                  </p:childTnLst>
                                </p:cTn>
                              </p:par>
                              <p:par>
                                <p:cTn id="30" presetID="8" presetClass="entr" presetSubtype="16"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amond(in)">
                                      <p:cBhvr>
                                        <p:cTn id="32" dur="2000"/>
                                        <p:tgtEl>
                                          <p:spTgt spid="16"/>
                                        </p:tgtEl>
                                      </p:cBhvr>
                                    </p:animEffect>
                                  </p:childTnLst>
                                </p:cTn>
                              </p:par>
                              <p:par>
                                <p:cTn id="33" presetID="8" presetClass="entr" presetSubtype="16"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diamond(in)">
                                      <p:cBhvr>
                                        <p:cTn id="35"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2" grpId="0" animBg="1"/>
      <p:bldP spid="13" grpId="0" animBg="1"/>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620688"/>
            <a:ext cx="7056784" cy="5447645"/>
          </a:xfrm>
          <a:prstGeom prst="rect">
            <a:avLst/>
          </a:prstGeom>
        </p:spPr>
        <p:txBody>
          <a:bodyPr wrap="square">
            <a:spAutoFit/>
          </a:bodyPr>
          <a:lstStyle/>
          <a:p>
            <a:pPr marL="514350" indent="-514350" algn="just"/>
            <a:r>
              <a:rPr lang="es-MX" sz="3400" dirty="0" smtClean="0"/>
              <a:t>3) Cuando el documento principal de combinación se ha relacionado con la base de datos y los campos han sido correctamente agregados se obtiene:</a:t>
            </a:r>
          </a:p>
          <a:p>
            <a:pPr marL="514350" indent="-514350" algn="just"/>
            <a:endParaRPr lang="es-MX" sz="3400" dirty="0" smtClean="0"/>
          </a:p>
          <a:p>
            <a:pPr marL="514350" indent="-514350" algn="ctr"/>
            <a:r>
              <a:rPr lang="es-MX" sz="3800" b="1" i="1" u="sng" dirty="0" smtClean="0"/>
              <a:t>La carta individual  o carta combinada</a:t>
            </a:r>
          </a:p>
          <a:p>
            <a:pPr marL="514350" indent="-514350" algn="just"/>
            <a:endParaRPr lang="es-MX" sz="3400" dirty="0" smtClean="0"/>
          </a:p>
          <a:p>
            <a:pPr marL="514350" indent="-514350" algn="just"/>
            <a:r>
              <a:rPr lang="es-MX" sz="3400" dirty="0" smtClean="0"/>
              <a:t>	Que es el documento final.</a:t>
            </a:r>
          </a:p>
        </p:txBody>
      </p:sp>
    </p:spTree>
    <p:extLst>
      <p:ext uri="{BB962C8B-B14F-4D97-AF65-F5344CB8AC3E}">
        <p14:creationId xmlns:p14="http://schemas.microsoft.com/office/powerpoint/2010/main" val="4009853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sz="3800" b="1" dirty="0" smtClean="0"/>
              <a:t>Pasos para crear la carta modelo</a:t>
            </a:r>
            <a:endParaRPr lang="es-MX" sz="3800" b="1" dirty="0"/>
          </a:p>
        </p:txBody>
      </p:sp>
      <p:sp>
        <p:nvSpPr>
          <p:cNvPr id="4" name="3 Marcador de contenido"/>
          <p:cNvSpPr>
            <a:spLocks noGrp="1"/>
          </p:cNvSpPr>
          <p:nvPr>
            <p:ph idx="1"/>
          </p:nvPr>
        </p:nvSpPr>
        <p:spPr/>
        <p:txBody>
          <a:bodyPr/>
          <a:lstStyle/>
          <a:p>
            <a:pPr marL="514350" indent="-514350">
              <a:buFont typeface="+mj-lt"/>
              <a:buAutoNum type="arabicPeriod"/>
            </a:pPr>
            <a:r>
              <a:rPr lang="es-MX" sz="3400" dirty="0" smtClean="0"/>
              <a:t>Escribir la carta.</a:t>
            </a:r>
          </a:p>
          <a:p>
            <a:pPr marL="514350" indent="-514350">
              <a:buFont typeface="+mj-lt"/>
              <a:buAutoNum type="arabicPeriod"/>
            </a:pPr>
            <a:r>
              <a:rPr lang="es-MX" sz="3400" dirty="0" smtClean="0"/>
              <a:t>Iniciar la combinación de correspondencia indicando el tipo de documento a crear.</a:t>
            </a:r>
          </a:p>
          <a:p>
            <a:pPr marL="514350" indent="-514350">
              <a:buFont typeface="+mj-lt"/>
              <a:buAutoNum type="arabicPeriod"/>
            </a:pPr>
            <a:r>
              <a:rPr lang="es-MX" sz="3400" dirty="0" smtClean="0"/>
              <a:t>Seleccionar o crear la base de datos</a:t>
            </a:r>
          </a:p>
          <a:p>
            <a:pPr marL="514350" indent="-514350">
              <a:buFont typeface="+mj-lt"/>
              <a:buAutoNum type="arabicPeriod"/>
            </a:pPr>
            <a:r>
              <a:rPr lang="es-MX" sz="3400" dirty="0" smtClean="0"/>
              <a:t>Insertar los campos combinados.</a:t>
            </a:r>
          </a:p>
          <a:p>
            <a:pPr marL="514350" indent="-514350">
              <a:buFont typeface="+mj-lt"/>
              <a:buAutoNum type="arabicPeriod"/>
            </a:pPr>
            <a:r>
              <a:rPr lang="es-MX" sz="3400" dirty="0" smtClean="0"/>
              <a:t>Verificar la información que no cambia, los formatos y la distribución de la misma.</a:t>
            </a:r>
          </a:p>
          <a:p>
            <a:pPr marL="514350" indent="-514350">
              <a:buFont typeface="+mj-lt"/>
              <a:buAutoNum type="arabicPeriod"/>
            </a:pPr>
            <a:endParaRPr lang="es-MX" sz="3400" dirty="0" smtClean="0"/>
          </a:p>
        </p:txBody>
      </p:sp>
    </p:spTree>
    <p:extLst>
      <p:ext uri="{BB962C8B-B14F-4D97-AF65-F5344CB8AC3E}">
        <p14:creationId xmlns:p14="http://schemas.microsoft.com/office/powerpoint/2010/main" val="1449506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457200" y="1052736"/>
            <a:ext cx="8229600" cy="4741987"/>
          </a:xfrm>
        </p:spPr>
        <p:txBody>
          <a:bodyPr/>
          <a:lstStyle/>
          <a:p>
            <a:pPr marL="514350" indent="-514350" algn="just">
              <a:buFont typeface="+mj-lt"/>
              <a:buAutoNum type="arabicPeriod" startAt="6"/>
            </a:pPr>
            <a:r>
              <a:rPr lang="es-MX" sz="3400" dirty="0" smtClean="0"/>
              <a:t>Verificar los campos y registros de la base de datos (tanto el que se hayan escrito correctamente como el que se hayan insertado de manera satisfactoria.</a:t>
            </a:r>
          </a:p>
          <a:p>
            <a:pPr marL="514350" indent="-514350" algn="just">
              <a:buFont typeface="+mj-lt"/>
              <a:buAutoNum type="arabicPeriod" startAt="6"/>
            </a:pPr>
            <a:r>
              <a:rPr lang="es-MX" sz="3400" dirty="0" smtClean="0"/>
              <a:t>Finalizar y combinar, que corresponde a completar la combinación de correspondencia en un archivo nuevo o en la impresora.</a:t>
            </a:r>
            <a:endParaRPr lang="es-MX" sz="3400" dirty="0"/>
          </a:p>
        </p:txBody>
      </p:sp>
    </p:spTree>
    <p:extLst>
      <p:ext uri="{BB962C8B-B14F-4D97-AF65-F5344CB8AC3E}">
        <p14:creationId xmlns:p14="http://schemas.microsoft.com/office/powerpoint/2010/main" val="1449506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15616" y="1629088"/>
            <a:ext cx="7128792" cy="3970318"/>
          </a:xfrm>
          <a:prstGeom prst="rect">
            <a:avLst/>
          </a:prstGeom>
          <a:noFill/>
        </p:spPr>
        <p:txBody>
          <a:bodyPr wrap="square" rtlCol="0">
            <a:spAutoFit/>
          </a:bodyPr>
          <a:lstStyle/>
          <a:p>
            <a:pPr marL="457200" indent="-457200">
              <a:buAutoNum type="arabicPeriod"/>
            </a:pPr>
            <a:r>
              <a:rPr lang="es-MX" sz="2800" dirty="0" smtClean="0"/>
              <a:t>Gonzalo </a:t>
            </a:r>
            <a:r>
              <a:rPr lang="es-MX" sz="2800" dirty="0" err="1" smtClean="0"/>
              <a:t>Ferreyra</a:t>
            </a:r>
            <a:r>
              <a:rPr lang="es-MX" sz="2800" dirty="0" smtClean="0"/>
              <a:t> Cortés, Informática para cursos de bachillerato, Editorial </a:t>
            </a:r>
            <a:r>
              <a:rPr lang="es-MX" sz="2800" dirty="0" err="1" smtClean="0"/>
              <a:t>AlfaOmega</a:t>
            </a:r>
            <a:r>
              <a:rPr lang="es-MX" sz="2800" dirty="0" smtClean="0"/>
              <a:t>, 2da edición actualizada, Enero de 2006.</a:t>
            </a:r>
          </a:p>
          <a:p>
            <a:pPr marL="457200" indent="-457200">
              <a:buAutoNum type="arabicPeriod"/>
            </a:pPr>
            <a:r>
              <a:rPr lang="es-MX" sz="2800" dirty="0" smtClean="0">
                <a:hlinkClick r:id="rId2"/>
              </a:rPr>
              <a:t>http://www.aulaclic.es/word2007/t_14_1.htm</a:t>
            </a:r>
            <a:r>
              <a:rPr lang="es-MX" sz="2800" dirty="0" smtClean="0"/>
              <a:t> recuperado </a:t>
            </a:r>
            <a:r>
              <a:rPr lang="es-MX" sz="2800" smtClean="0"/>
              <a:t>el 18/Mayo/2014</a:t>
            </a:r>
            <a:endParaRPr lang="es-MX" sz="2800" dirty="0" smtClean="0"/>
          </a:p>
          <a:p>
            <a:pPr marL="457200" indent="-457200">
              <a:buAutoNum type="arabicPeriod"/>
            </a:pPr>
            <a:r>
              <a:rPr lang="es-MX" sz="2800" dirty="0" smtClean="0">
                <a:hlinkClick r:id="rId3"/>
              </a:rPr>
              <a:t>http://www.mailxmail.com/curso-herramientas-autocorreccion-word-2007-correspondencia/word-2007-documento-principal</a:t>
            </a:r>
            <a:r>
              <a:rPr lang="es-MX" sz="2800" dirty="0" smtClean="0"/>
              <a:t> recuperado el 18/Mayo/2014.</a:t>
            </a:r>
          </a:p>
        </p:txBody>
      </p:sp>
      <p:sp>
        <p:nvSpPr>
          <p:cNvPr id="4" name="3 Título"/>
          <p:cNvSpPr>
            <a:spLocks noGrp="1"/>
          </p:cNvSpPr>
          <p:nvPr>
            <p:ph type="title"/>
          </p:nvPr>
        </p:nvSpPr>
        <p:spPr>
          <a:xfrm>
            <a:off x="457200" y="562958"/>
            <a:ext cx="8229600" cy="1143000"/>
          </a:xfrm>
        </p:spPr>
        <p:txBody>
          <a:bodyPr/>
          <a:lstStyle/>
          <a:p>
            <a:r>
              <a:rPr lang="es-MX" b="1" dirty="0" smtClean="0"/>
              <a:t>Bibliografía y </a:t>
            </a:r>
            <a:r>
              <a:rPr lang="es-MX" b="1" dirty="0" err="1" smtClean="0"/>
              <a:t>Webgrafía</a:t>
            </a:r>
            <a:endParaRPr lang="es-MX" b="1" dirty="0"/>
          </a:p>
        </p:txBody>
      </p:sp>
    </p:spTree>
    <p:extLst>
      <p:ext uri="{BB962C8B-B14F-4D97-AF65-F5344CB8AC3E}">
        <p14:creationId xmlns:p14="http://schemas.microsoft.com/office/powerpoint/2010/main" val="83078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CuadroTexto"/>
          <p:cNvSpPr txBox="1">
            <a:spLocks noChangeArrowheads="1"/>
          </p:cNvSpPr>
          <p:nvPr/>
        </p:nvSpPr>
        <p:spPr bwMode="auto">
          <a:xfrm>
            <a:off x="0" y="333375"/>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MX" sz="3200" b="1" dirty="0" smtClean="0"/>
              <a:t>Resumen</a:t>
            </a:r>
            <a:endParaRPr lang="es-MX" sz="2800" b="1" dirty="0"/>
          </a:p>
        </p:txBody>
      </p:sp>
      <p:sp>
        <p:nvSpPr>
          <p:cNvPr id="4099" name="3 CuadroTexto"/>
          <p:cNvSpPr txBox="1">
            <a:spLocks noChangeArrowheads="1"/>
          </p:cNvSpPr>
          <p:nvPr/>
        </p:nvSpPr>
        <p:spPr bwMode="auto">
          <a:xfrm>
            <a:off x="827584" y="4652963"/>
            <a:ext cx="756084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s-MX" sz="2800" b="1" dirty="0" smtClean="0"/>
              <a:t>Palabras clave: </a:t>
            </a:r>
            <a:r>
              <a:rPr lang="es-MX" sz="2600" dirty="0" smtClean="0"/>
              <a:t>Carta modelo, combinación de correspondencia, base de datos, campo, registro, lista de destinatarios, carta combinada.</a:t>
            </a:r>
            <a:endParaRPr lang="es-MX" sz="2600" dirty="0"/>
          </a:p>
        </p:txBody>
      </p:sp>
      <p:sp>
        <p:nvSpPr>
          <p:cNvPr id="1025" name="Rectangle 1"/>
          <p:cNvSpPr>
            <a:spLocks noChangeArrowheads="1"/>
          </p:cNvSpPr>
          <p:nvPr/>
        </p:nvSpPr>
        <p:spPr bwMode="auto">
          <a:xfrm>
            <a:off x="755576" y="1108775"/>
            <a:ext cx="7596336"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600" b="0" i="0" u="none" strike="noStrike" cap="none" normalizeH="0" baseline="0" dirty="0" smtClean="0">
                <a:ln>
                  <a:noFill/>
                </a:ln>
                <a:effectLst/>
                <a:latin typeface="Arial" pitchFamily="34" charset="0"/>
                <a:ea typeface="Times New Roman" pitchFamily="18" charset="0"/>
              </a:rPr>
              <a:t>La combinación de correspondencia es útil para editar documentos personalizados, en ellos hay dos variantes de texto. El Texto fijo que se distribuye de persona a persona y el texto variable que contiene los datos de aquellos quienes reciben la</a:t>
            </a:r>
            <a:r>
              <a:rPr kumimoji="0" lang="es-MX" sz="2600" b="0" i="0" u="none" strike="noStrike" cap="none" normalizeH="0" dirty="0" smtClean="0">
                <a:ln>
                  <a:noFill/>
                </a:ln>
                <a:effectLst/>
                <a:latin typeface="Arial" pitchFamily="34" charset="0"/>
                <a:ea typeface="Times New Roman" pitchFamily="18" charset="0"/>
              </a:rPr>
              <a:t> información</a:t>
            </a:r>
            <a:r>
              <a:rPr kumimoji="0" lang="es-MX" sz="2600" b="0" i="0" u="none" strike="noStrike" cap="none" normalizeH="0" baseline="0" dirty="0" smtClean="0">
                <a:ln>
                  <a:noFill/>
                </a:ln>
                <a:effectLst/>
                <a:latin typeface="Arial" pitchFamily="34" charset="0"/>
                <a:ea typeface="Times New Roman" pitchFamily="18" charset="0"/>
              </a:rPr>
              <a:t>. De esta manera este tipo de documento tan versátil se hace indispensable en la sociedad de la información actual.</a:t>
            </a:r>
            <a:endParaRPr kumimoji="0" lang="es-MX" sz="2600" b="0" i="0" u="none" strike="noStrike" cap="none" normalizeH="0" baseline="0" dirty="0" smtClean="0">
              <a:ln>
                <a:noFill/>
              </a:ln>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CuadroTexto"/>
          <p:cNvSpPr txBox="1">
            <a:spLocks noChangeArrowheads="1"/>
          </p:cNvSpPr>
          <p:nvPr/>
        </p:nvSpPr>
        <p:spPr bwMode="auto">
          <a:xfrm>
            <a:off x="0" y="333375"/>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MX" sz="3200" b="1" dirty="0" err="1"/>
              <a:t>Abstract</a:t>
            </a:r>
            <a:endParaRPr lang="es-MX" sz="2800" b="1" dirty="0"/>
          </a:p>
        </p:txBody>
      </p:sp>
      <p:sp>
        <p:nvSpPr>
          <p:cNvPr id="4099" name="3 CuadroTexto"/>
          <p:cNvSpPr txBox="1">
            <a:spLocks noChangeArrowheads="1"/>
          </p:cNvSpPr>
          <p:nvPr/>
        </p:nvSpPr>
        <p:spPr bwMode="auto">
          <a:xfrm>
            <a:off x="611560" y="4652963"/>
            <a:ext cx="792088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s-MX" sz="2800" b="1" dirty="0"/>
              <a:t>      </a:t>
            </a:r>
            <a:r>
              <a:rPr lang="es-MX" sz="2800" b="1" dirty="0" err="1"/>
              <a:t>Keywords</a:t>
            </a:r>
            <a:r>
              <a:rPr lang="es-MX" sz="2800" b="1" dirty="0" smtClean="0"/>
              <a:t>: Carta modelo, combinación de correspondencia, base de datos, campo, registro, lista de destinatario, carta combinada.</a:t>
            </a:r>
            <a:endParaRPr lang="es-MX" sz="2800" b="1" dirty="0"/>
          </a:p>
        </p:txBody>
      </p:sp>
      <p:sp>
        <p:nvSpPr>
          <p:cNvPr id="4" name="3 Rectángulo"/>
          <p:cNvSpPr/>
          <p:nvPr/>
        </p:nvSpPr>
        <p:spPr>
          <a:xfrm>
            <a:off x="611560" y="980728"/>
            <a:ext cx="7848872" cy="3954929"/>
          </a:xfrm>
          <a:prstGeom prst="rect">
            <a:avLst/>
          </a:prstGeom>
        </p:spPr>
        <p:txBody>
          <a:bodyPr wrap="square">
            <a:spAutoFit/>
          </a:bodyPr>
          <a:lstStyle/>
          <a:p>
            <a:r>
              <a:rPr lang="en-US" sz="2800" b="1" dirty="0"/>
              <a:t>The mail merge is useful for editing and personalize documents, there are two different types. The fixed text that is distributed from person to person and the variable text that contains the data for those who receive the information</a:t>
            </a:r>
            <a:r>
              <a:rPr lang="en-US" sz="2800" b="1" dirty="0" smtClean="0"/>
              <a:t>.</a:t>
            </a:r>
          </a:p>
          <a:p>
            <a:r>
              <a:rPr lang="en-US" sz="2800" b="1" dirty="0" smtClean="0"/>
              <a:t>In </a:t>
            </a:r>
            <a:r>
              <a:rPr lang="en-US" sz="2800" b="1" dirty="0"/>
              <a:t>this way, this type of document is as versatile as indispensable in the current information society.</a:t>
            </a:r>
            <a:endParaRPr lang="es-MX" sz="2800" dirty="0"/>
          </a:p>
          <a:p>
            <a:r>
              <a:rPr lang="en-US" sz="2800" b="1" dirty="0" smtClean="0"/>
              <a:t/>
            </a:r>
            <a:br>
              <a:rPr lang="en-US" sz="2800" b="1" dirty="0" smtClean="0"/>
            </a:br>
            <a:endParaRPr lang="en-US" sz="2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476672"/>
            <a:ext cx="7714102" cy="5632311"/>
          </a:xfrm>
          <a:prstGeom prst="rect">
            <a:avLst/>
          </a:prstGeom>
          <a:noFill/>
        </p:spPr>
        <p:txBody>
          <a:bodyPr wrap="square" rtlCol="0">
            <a:spAutoFit/>
          </a:bodyPr>
          <a:lstStyle/>
          <a:p>
            <a:pPr algn="ctr"/>
            <a:r>
              <a:rPr lang="es-MX" sz="3800" b="1" dirty="0" smtClean="0"/>
              <a:t>Combinación de correspondencia</a:t>
            </a:r>
          </a:p>
          <a:p>
            <a:pPr algn="ctr"/>
            <a:endParaRPr lang="es-MX" sz="3400" b="1" dirty="0" smtClean="0"/>
          </a:p>
          <a:p>
            <a:pPr algn="just"/>
            <a:r>
              <a:rPr lang="es-MX" sz="3600" dirty="0" smtClean="0"/>
              <a:t>La combinación de correspondencia es una herramienta útil que permite distribuir la misma información de una persona a otra  ó de un lugar a otro, pero que además contiene elementos que cambiarán, como por ejemplo, el nombre de la persona quien recibe la carta, su dirección, etc.</a:t>
            </a:r>
            <a:endParaRPr lang="es-MX"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548680"/>
            <a:ext cx="7714102" cy="4524315"/>
          </a:xfrm>
          <a:prstGeom prst="rect">
            <a:avLst/>
          </a:prstGeom>
          <a:noFill/>
        </p:spPr>
        <p:txBody>
          <a:bodyPr wrap="square" rtlCol="0">
            <a:spAutoFit/>
          </a:bodyPr>
          <a:lstStyle/>
          <a:p>
            <a:pPr algn="ctr"/>
            <a:r>
              <a:rPr lang="es-MX" sz="3800" b="1" dirty="0" smtClean="0"/>
              <a:t>Usos:</a:t>
            </a:r>
          </a:p>
          <a:p>
            <a:pPr algn="ctr"/>
            <a:endParaRPr lang="es-MX" sz="3600" b="1" dirty="0" smtClean="0"/>
          </a:p>
          <a:p>
            <a:pPr algn="just"/>
            <a:r>
              <a:rPr lang="es-MX" sz="3600" dirty="0" smtClean="0"/>
              <a:t>La combinación de correspondencia es utilizada en fines de cobranza (recibos de agua, luz, teléfono, etc.), para publicidad y/o mercadeo, citatorios y distribuir cualquier tipo de información de manera personalizada.</a:t>
            </a:r>
            <a:endParaRPr lang="es-MX"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548680"/>
            <a:ext cx="7714102" cy="5047536"/>
          </a:xfrm>
          <a:prstGeom prst="rect">
            <a:avLst/>
          </a:prstGeom>
          <a:noFill/>
        </p:spPr>
        <p:txBody>
          <a:bodyPr wrap="square" rtlCol="0">
            <a:spAutoFit/>
          </a:bodyPr>
          <a:lstStyle/>
          <a:p>
            <a:pPr algn="ctr"/>
            <a:r>
              <a:rPr lang="es-MX" sz="3800" b="1" dirty="0" smtClean="0"/>
              <a:t>Variantes</a:t>
            </a:r>
          </a:p>
          <a:p>
            <a:pPr algn="ctr"/>
            <a:endParaRPr lang="es-MX" sz="3400" b="1" dirty="0" smtClean="0"/>
          </a:p>
          <a:p>
            <a:pPr algn="just"/>
            <a:r>
              <a:rPr lang="es-MX" sz="3600" dirty="0" smtClean="0"/>
              <a:t>Además de las cartas modelo, en la combinación de correspondencia se pueden crear :</a:t>
            </a:r>
          </a:p>
          <a:p>
            <a:pPr marL="514350" indent="-514350" algn="just">
              <a:buAutoNum type="alphaLcParenR"/>
            </a:pPr>
            <a:r>
              <a:rPr lang="es-MX" sz="3600" dirty="0" smtClean="0"/>
              <a:t>Mensajes de correo electrónico</a:t>
            </a:r>
          </a:p>
          <a:p>
            <a:pPr marL="514350" indent="-514350" algn="just">
              <a:buAutoNum type="alphaLcParenR"/>
            </a:pPr>
            <a:r>
              <a:rPr lang="es-MX" sz="3600" dirty="0" smtClean="0"/>
              <a:t>Etiquetas</a:t>
            </a:r>
          </a:p>
          <a:p>
            <a:pPr marL="514350" indent="-514350" algn="just">
              <a:buAutoNum type="alphaLcParenR"/>
            </a:pPr>
            <a:r>
              <a:rPr lang="es-MX" sz="3600" dirty="0" smtClean="0"/>
              <a:t>Sobres</a:t>
            </a:r>
          </a:p>
          <a:p>
            <a:pPr marL="514350" indent="-514350" algn="just">
              <a:buAutoNum type="alphaLcParenR"/>
            </a:pPr>
            <a:r>
              <a:rPr lang="es-MX" sz="3600" dirty="0" smtClean="0"/>
              <a:t>Listas de direcciones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27584" y="38815"/>
            <a:ext cx="7714102" cy="5016758"/>
          </a:xfrm>
          <a:prstGeom prst="rect">
            <a:avLst/>
          </a:prstGeom>
          <a:noFill/>
        </p:spPr>
        <p:txBody>
          <a:bodyPr wrap="square" rtlCol="0">
            <a:spAutoFit/>
          </a:bodyPr>
          <a:lstStyle/>
          <a:p>
            <a:pPr algn="ctr"/>
            <a:r>
              <a:rPr lang="es-MX" sz="4000" b="1" dirty="0" smtClean="0"/>
              <a:t>Componentes de una carta modelo ó combinación de correspondencia</a:t>
            </a:r>
          </a:p>
          <a:p>
            <a:pPr algn="just"/>
            <a:endParaRPr lang="es-MX" sz="3200" dirty="0" smtClean="0"/>
          </a:p>
          <a:p>
            <a:pPr marL="514350" indent="-514350" algn="just">
              <a:buAutoNum type="arabicParenR"/>
            </a:pPr>
            <a:r>
              <a:rPr lang="es-MX" sz="3400" dirty="0" smtClean="0"/>
              <a:t>Toda carta modelo primero debe contener la información que permanece igual y será distribuida entre cada sitio o persona, con los formatos y distribución deseada. </a:t>
            </a:r>
          </a:p>
          <a:p>
            <a:pPr algn="just"/>
            <a:endParaRPr lang="es-MX" sz="3200" dirty="0"/>
          </a:p>
        </p:txBody>
      </p:sp>
      <p:sp>
        <p:nvSpPr>
          <p:cNvPr id="2" name="1 CuadroTexto"/>
          <p:cNvSpPr txBox="1"/>
          <p:nvPr/>
        </p:nvSpPr>
        <p:spPr>
          <a:xfrm>
            <a:off x="1339317" y="4503311"/>
            <a:ext cx="7121115" cy="1661993"/>
          </a:xfrm>
          <a:prstGeom prst="rect">
            <a:avLst/>
          </a:prstGeom>
          <a:noFill/>
        </p:spPr>
        <p:txBody>
          <a:bodyPr wrap="square" rtlCol="0">
            <a:spAutoFit/>
          </a:bodyPr>
          <a:lstStyle/>
          <a:p>
            <a:r>
              <a:rPr lang="es-MX" sz="3400" dirty="0"/>
              <a:t>A este documento se le llama </a:t>
            </a:r>
            <a:r>
              <a:rPr lang="es-MX" sz="3400" b="1" i="1" u="sng" dirty="0"/>
              <a:t>documento principal de </a:t>
            </a:r>
            <a:r>
              <a:rPr lang="es-MX" sz="3400" b="1" i="1" u="sng" dirty="0" smtClean="0"/>
              <a:t>combinación</a:t>
            </a:r>
            <a:r>
              <a:rPr lang="es-MX" sz="3400" dirty="0" smtClean="0"/>
              <a:t>, ó bien, </a:t>
            </a:r>
            <a:r>
              <a:rPr lang="es-MX" sz="3400" b="1" i="1" u="sng" dirty="0" smtClean="0"/>
              <a:t>carta modelo</a:t>
            </a:r>
            <a:endParaRPr lang="es-MX" sz="3400" b="1" i="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692696"/>
            <a:ext cx="7056784" cy="5078313"/>
          </a:xfrm>
          <a:prstGeom prst="rect">
            <a:avLst/>
          </a:prstGeom>
        </p:spPr>
        <p:txBody>
          <a:bodyPr wrap="square">
            <a:spAutoFit/>
          </a:bodyPr>
          <a:lstStyle/>
          <a:p>
            <a:pPr marL="514350" indent="-514350" algn="just">
              <a:buAutoNum type="arabicParenR" startAt="2"/>
            </a:pPr>
            <a:r>
              <a:rPr lang="es-MX" sz="3600" dirty="0" smtClean="0"/>
              <a:t>Se necesita una </a:t>
            </a:r>
            <a:r>
              <a:rPr lang="es-MX" sz="3600" b="1" i="1" u="sng" dirty="0" smtClean="0"/>
              <a:t>base de datos</a:t>
            </a:r>
            <a:r>
              <a:rPr lang="es-MX" sz="3600" b="1" i="1" dirty="0" smtClean="0"/>
              <a:t>  </a:t>
            </a:r>
            <a:r>
              <a:rPr lang="es-MX" sz="3600" dirty="0" smtClean="0"/>
              <a:t>vinculada al documento principal de combinación.</a:t>
            </a:r>
          </a:p>
          <a:p>
            <a:pPr marL="514350" indent="-514350" algn="just"/>
            <a:endParaRPr lang="es-MX" sz="3600" dirty="0" smtClean="0"/>
          </a:p>
          <a:p>
            <a:pPr marL="514350" indent="23813" algn="just"/>
            <a:r>
              <a:rPr lang="es-MX" sz="3600" dirty="0" smtClean="0"/>
              <a:t>Una </a:t>
            </a:r>
            <a:r>
              <a:rPr lang="es-MX" sz="3600" b="1" i="1" u="sng" dirty="0" smtClean="0"/>
              <a:t>base de datos</a:t>
            </a:r>
            <a:r>
              <a:rPr lang="es-MX" sz="3600" b="1" i="1" dirty="0" smtClean="0"/>
              <a:t> </a:t>
            </a:r>
            <a:r>
              <a:rPr lang="es-MX" sz="3600" dirty="0" smtClean="0"/>
              <a:t>se define como un  archivo que contiene información organizada en campos y registros. También se le llama lista de destinatarios.</a:t>
            </a:r>
          </a:p>
        </p:txBody>
      </p:sp>
    </p:spTree>
    <p:extLst>
      <p:ext uri="{BB962C8B-B14F-4D97-AF65-F5344CB8AC3E}">
        <p14:creationId xmlns:p14="http://schemas.microsoft.com/office/powerpoint/2010/main" val="4009853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971600" y="548680"/>
            <a:ext cx="7272808" cy="5355312"/>
          </a:xfrm>
          <a:prstGeom prst="rect">
            <a:avLst/>
          </a:prstGeom>
        </p:spPr>
        <p:txBody>
          <a:bodyPr wrap="square">
            <a:spAutoFit/>
          </a:bodyPr>
          <a:lstStyle/>
          <a:p>
            <a:pPr algn="just"/>
            <a:r>
              <a:rPr lang="es-MX" sz="3600" b="1" i="1" u="sng" dirty="0" smtClean="0"/>
              <a:t>Los campos </a:t>
            </a:r>
          </a:p>
          <a:p>
            <a:pPr algn="just"/>
            <a:endParaRPr lang="es-MX" sz="3200" dirty="0" smtClean="0"/>
          </a:p>
          <a:p>
            <a:pPr algn="just"/>
            <a:r>
              <a:rPr lang="es-MX" sz="3400" dirty="0" smtClean="0"/>
              <a:t>Son los datos a manipular y que además cambiarán de carta en carta. Contienen dos partes:</a:t>
            </a:r>
          </a:p>
          <a:p>
            <a:pPr algn="just"/>
            <a:endParaRPr lang="es-MX" sz="3200" dirty="0" smtClean="0"/>
          </a:p>
          <a:p>
            <a:pPr algn="just"/>
            <a:r>
              <a:rPr lang="es-MX" sz="3600" b="1" i="1" u="sng" dirty="0" smtClean="0"/>
              <a:t>Nombre del campo:</a:t>
            </a:r>
            <a:r>
              <a:rPr lang="es-MX" sz="3600" b="1" i="1" dirty="0" smtClean="0"/>
              <a:t> </a:t>
            </a:r>
            <a:r>
              <a:rPr lang="es-MX" sz="3400" dirty="0" smtClean="0"/>
              <a:t>Que indica el dato a registrar.</a:t>
            </a:r>
          </a:p>
          <a:p>
            <a:pPr algn="just"/>
            <a:endParaRPr lang="es-MX" sz="3400" dirty="0" smtClean="0"/>
          </a:p>
          <a:p>
            <a:pPr algn="just"/>
            <a:r>
              <a:rPr lang="es-MX" sz="3600" b="1" i="1" u="sng" dirty="0" smtClean="0"/>
              <a:t>Contenido del campo: </a:t>
            </a:r>
            <a:r>
              <a:rPr lang="es-MX" sz="3400" dirty="0" smtClean="0"/>
              <a:t>Es el dato en si.</a:t>
            </a:r>
          </a:p>
        </p:txBody>
      </p:sp>
    </p:spTree>
    <p:extLst>
      <p:ext uri="{BB962C8B-B14F-4D97-AF65-F5344CB8AC3E}">
        <p14:creationId xmlns:p14="http://schemas.microsoft.com/office/powerpoint/2010/main" val="31697398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USED_LAYOUT" val="1"/>
</p:tagLst>
</file>

<file path=ppt/theme/theme1.xml><?xml version="1.0" encoding="utf-8"?>
<a:theme xmlns:a="http://schemas.openxmlformats.org/drawingml/2006/main" name="computer_basics_JCTL - Carl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computer_basics_JCTL - Carlos</Template>
  <TotalTime>512</TotalTime>
  <Words>685</Words>
  <Application>Microsoft Office PowerPoint</Application>
  <PresentationFormat>Presentación en pantalla (4:3)</PresentationFormat>
  <Paragraphs>77</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Times New Roman</vt:lpstr>
      <vt:lpstr>computer_basics_JCTL - Carlos</vt:lpstr>
      <vt:lpstr>Academia de Informática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Ejemplo de una base de datos:</vt:lpstr>
      <vt:lpstr>Presentación de PowerPoint</vt:lpstr>
      <vt:lpstr>Pasos para crear la carta modelo</vt:lpstr>
      <vt:lpstr>Presentación de PowerPoint</vt:lpstr>
      <vt:lpstr>Bibliografía y Webgrafía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Trabajo Social</cp:lastModifiedBy>
  <cp:revision>92</cp:revision>
  <dcterms:created xsi:type="dcterms:W3CDTF">2012-04-09T15:19:16Z</dcterms:created>
  <dcterms:modified xsi:type="dcterms:W3CDTF">2014-10-17T17:26:18Z</dcterms:modified>
</cp:coreProperties>
</file>