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69" r:id="rId20"/>
    <p:sldId id="276" r:id="rId21"/>
    <p:sldId id="277" r:id="rId22"/>
    <p:sldId id="278" r:id="rId23"/>
    <p:sldId id="280" r:id="rId24"/>
    <p:sldId id="279" r:id="rId25"/>
    <p:sldId id="281" r:id="rId26"/>
    <p:sldId id="282" r:id="rId27"/>
    <p:sldId id="283" r:id="rId28"/>
    <p:sldId id="284" r:id="rId29"/>
    <p:sldId id="285" r:id="rId30"/>
    <p:sldId id="260" r:id="rId3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pPr/>
              <a:t>15/10/2014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147957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pPr/>
              <a:t>15/10/2014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99614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pPr/>
              <a:t>15/10/2014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215264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7183175-6399-754D-AAA8-CE37BE8AC21C}" type="datetimeFigureOut">
              <a:rPr lang="es-ES" smtClean="0"/>
              <a:pPr/>
              <a:t>15/10/2014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13028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7183175-6399-754D-AAA8-CE37BE8AC21C}" type="datetimeFigureOut">
              <a:rPr lang="es-ES" smtClean="0"/>
              <a:pPr/>
              <a:t>15/10/2014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357827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7183175-6399-754D-AAA8-CE37BE8AC21C}" type="datetimeFigureOut">
              <a:rPr lang="es-ES" smtClean="0"/>
              <a:pPr/>
              <a:t>15/10/2014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332374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7183175-6399-754D-AAA8-CE37BE8AC21C}" type="datetimeFigureOut">
              <a:rPr lang="es-ES" smtClean="0"/>
              <a:pPr/>
              <a:t>15/10/2014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168190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7183175-6399-754D-AAA8-CE37BE8AC21C}" type="datetimeFigureOut">
              <a:rPr lang="es-ES" smtClean="0"/>
              <a:pPr/>
              <a:t>15/10/2014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232653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183175-6399-754D-AAA8-CE37BE8AC21C}" type="datetimeFigureOut">
              <a:rPr lang="es-ES" smtClean="0"/>
              <a:pPr/>
              <a:t>15/10/2014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62295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7183175-6399-754D-AAA8-CE37BE8AC21C}" type="datetimeFigureOut">
              <a:rPr lang="es-ES" smtClean="0"/>
              <a:pPr/>
              <a:t>15/10/2014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31437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7183175-6399-754D-AAA8-CE37BE8AC21C}" type="datetimeFigureOut">
              <a:rPr lang="es-ES" smtClean="0"/>
              <a:pPr/>
              <a:t>15/10/2014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465EC8-3B85-854F-89CD-4AC270FC047F}" type="slidenum">
              <a:rPr lang="es-ES" smtClean="0"/>
              <a:pPr/>
              <a:t>‹Nº›</a:t>
            </a:fld>
            <a:endParaRPr lang="es-ES"/>
          </a:p>
        </p:txBody>
      </p:sp>
    </p:spTree>
    <p:extLst>
      <p:ext uri="{BB962C8B-B14F-4D97-AF65-F5344CB8AC3E}">
        <p14:creationId xmlns:p14="http://schemas.microsoft.com/office/powerpoint/2010/main" val="376974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83175-6399-754D-AAA8-CE37BE8AC21C}" type="datetimeFigureOut">
              <a:rPr lang="es-ES" smtClean="0"/>
              <a:pPr/>
              <a:t>15/10/2014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65EC8-3B85-854F-89CD-4AC270FC047F}" type="slidenum">
              <a:rPr lang="es-ES" smtClean="0"/>
              <a:pPr/>
              <a:t>‹Nº›</a:t>
            </a:fld>
            <a:endParaRPr lang="es-ES"/>
          </a:p>
        </p:txBody>
      </p:sp>
    </p:spTree>
    <p:extLst>
      <p:ext uri="{BB962C8B-B14F-4D97-AF65-F5344CB8AC3E}">
        <p14:creationId xmlns:p14="http://schemas.microsoft.com/office/powerpoint/2010/main" val="50878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ES-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2" name="1 Título"/>
          <p:cNvSpPr>
            <a:spLocks noGrp="1"/>
          </p:cNvSpPr>
          <p:nvPr>
            <p:ph type="ctrTitle"/>
          </p:nvPr>
        </p:nvSpPr>
        <p:spPr>
          <a:xfrm>
            <a:off x="272140" y="203651"/>
            <a:ext cx="8273146" cy="1233259"/>
          </a:xfrm>
        </p:spPr>
        <p:txBody>
          <a:bodyPr>
            <a:normAutofit/>
          </a:bodyPr>
          <a:lstStyle/>
          <a:p>
            <a:pPr algn="l"/>
            <a:r>
              <a:rPr lang="es-MX" b="1" dirty="0" smtClean="0">
                <a:solidFill>
                  <a:schemeClr val="bg2">
                    <a:lumMod val="90000"/>
                  </a:schemeClr>
                </a:solidFill>
              </a:rPr>
              <a:t>Academia de arte</a:t>
            </a:r>
            <a:endParaRPr lang="es-MX" b="1" dirty="0">
              <a:solidFill>
                <a:schemeClr val="bg2">
                  <a:lumMod val="90000"/>
                </a:schemeClr>
              </a:solidFill>
            </a:endParaRPr>
          </a:p>
        </p:txBody>
      </p:sp>
      <p:sp>
        <p:nvSpPr>
          <p:cNvPr id="3" name="2 Subtítulo"/>
          <p:cNvSpPr>
            <a:spLocks noGrp="1"/>
          </p:cNvSpPr>
          <p:nvPr>
            <p:ph type="subTitle" idx="1"/>
          </p:nvPr>
        </p:nvSpPr>
        <p:spPr>
          <a:xfrm>
            <a:off x="370114" y="1393366"/>
            <a:ext cx="5138057" cy="2220691"/>
          </a:xfrm>
        </p:spPr>
        <p:txBody>
          <a:bodyPr>
            <a:noAutofit/>
          </a:bodyPr>
          <a:lstStyle/>
          <a:p>
            <a:pPr algn="l"/>
            <a:r>
              <a:rPr lang="es-MX" sz="2000" b="1" dirty="0" smtClean="0">
                <a:solidFill>
                  <a:schemeClr val="bg2">
                    <a:lumMod val="90000"/>
                  </a:schemeClr>
                </a:solidFill>
              </a:rPr>
              <a:t>Tema: Arte  Egipcio</a:t>
            </a:r>
          </a:p>
          <a:p>
            <a:pPr algn="l"/>
            <a:endParaRPr lang="es-MX" sz="1200" b="1" dirty="0" smtClean="0">
              <a:solidFill>
                <a:schemeClr val="bg2">
                  <a:lumMod val="90000"/>
                </a:schemeClr>
              </a:solidFill>
            </a:endParaRPr>
          </a:p>
          <a:p>
            <a:pPr algn="l"/>
            <a:r>
              <a:rPr lang="es-MX" sz="2000" b="1" dirty="0" smtClean="0">
                <a:solidFill>
                  <a:schemeClr val="bg2">
                    <a:lumMod val="90000"/>
                  </a:schemeClr>
                </a:solidFill>
              </a:rPr>
              <a:t>Profesor (a): Lic. Marisol Anaya </a:t>
            </a:r>
            <a:r>
              <a:rPr lang="es-MX" sz="2000" b="1" dirty="0" err="1" smtClean="0">
                <a:solidFill>
                  <a:schemeClr val="bg2">
                    <a:lumMod val="90000"/>
                  </a:schemeClr>
                </a:solidFill>
              </a:rPr>
              <a:t>Maqueda</a:t>
            </a:r>
            <a:endParaRPr lang="es-MX" sz="2000" b="1" dirty="0" smtClean="0">
              <a:solidFill>
                <a:schemeClr val="bg2">
                  <a:lumMod val="90000"/>
                </a:schemeClr>
              </a:solidFill>
            </a:endParaRPr>
          </a:p>
          <a:p>
            <a:pPr algn="l"/>
            <a:endParaRPr lang="es-MX" sz="1200" b="1" dirty="0" smtClean="0">
              <a:solidFill>
                <a:schemeClr val="bg2">
                  <a:lumMod val="90000"/>
                </a:schemeClr>
              </a:solidFill>
            </a:endParaRPr>
          </a:p>
          <a:p>
            <a:pPr algn="l"/>
            <a:r>
              <a:rPr lang="es-MX" sz="2000" b="1" dirty="0" smtClean="0">
                <a:solidFill>
                  <a:schemeClr val="bg2">
                    <a:lumMod val="90000"/>
                  </a:schemeClr>
                </a:solidFill>
              </a:rPr>
              <a:t>Periodo: Julio – Diciembre 2014</a:t>
            </a:r>
          </a:p>
        </p:txBody>
      </p:sp>
    </p:spTree>
    <p:extLst>
      <p:ext uri="{BB962C8B-B14F-4D97-AF65-F5344CB8AC3E}">
        <p14:creationId xmlns:p14="http://schemas.microsoft.com/office/powerpoint/2010/main" val="2939879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322156" y="832513"/>
            <a:ext cx="3008313" cy="559463"/>
          </a:xfrm>
        </p:spPr>
        <p:txBody>
          <a:bodyPr>
            <a:normAutofit/>
          </a:bodyPr>
          <a:lstStyle/>
          <a:p>
            <a:r>
              <a:rPr lang="es-MX" sz="2400" dirty="0" smtClean="0"/>
              <a:t>Conjunto de Gizeh. </a:t>
            </a:r>
            <a:endParaRPr lang="es-MX" sz="2400" dirty="0"/>
          </a:p>
        </p:txBody>
      </p:sp>
      <p:pic>
        <p:nvPicPr>
          <p:cNvPr id="7" name="6 Marcador de contenido" descr="gizeh.jpg"/>
          <p:cNvPicPr>
            <a:picLocks noGrp="1" noChangeAspect="1"/>
          </p:cNvPicPr>
          <p:nvPr>
            <p:ph idx="1"/>
          </p:nvPr>
        </p:nvPicPr>
        <p:blipFill>
          <a:blip r:embed="rId2"/>
          <a:srcRect r="19684"/>
          <a:stretch>
            <a:fillRect/>
          </a:stretch>
        </p:blipFill>
        <p:spPr>
          <a:xfrm>
            <a:off x="457200" y="2076545"/>
            <a:ext cx="4257438" cy="2770128"/>
          </a:xfrm>
        </p:spPr>
      </p:pic>
      <p:sp>
        <p:nvSpPr>
          <p:cNvPr id="6" name="5 Marcador de texto"/>
          <p:cNvSpPr>
            <a:spLocks noGrp="1"/>
          </p:cNvSpPr>
          <p:nvPr>
            <p:ph type="body" sz="half" idx="2"/>
          </p:nvPr>
        </p:nvSpPr>
        <p:spPr>
          <a:xfrm>
            <a:off x="5330469" y="682389"/>
            <a:ext cx="3008313" cy="4858602"/>
          </a:xfrm>
        </p:spPr>
        <p:txBody>
          <a:bodyPr>
            <a:noAutofit/>
          </a:bodyPr>
          <a:lstStyle/>
          <a:p>
            <a:pPr>
              <a:buFont typeface="Arial" pitchFamily="34" charset="0"/>
              <a:buChar char="•"/>
            </a:pPr>
            <a:r>
              <a:rPr lang="es-MX" sz="2800" dirty="0" smtClean="0"/>
              <a:t>En ella se encuentran varias sepulturas fardonicas.</a:t>
            </a:r>
          </a:p>
          <a:p>
            <a:pPr>
              <a:buFont typeface="Arial" pitchFamily="34" charset="0"/>
              <a:buChar char="•"/>
            </a:pPr>
            <a:r>
              <a:rPr lang="es-MX" sz="2800" dirty="0" smtClean="0"/>
              <a:t>Se encuentran solo en el área geográfica del Bajo Egipcio, en los alrededores de la antigua capital.</a:t>
            </a:r>
            <a:endParaRPr lang="es-MX"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12293" y="621020"/>
            <a:ext cx="4101152" cy="695941"/>
          </a:xfrm>
        </p:spPr>
        <p:txBody>
          <a:bodyPr>
            <a:normAutofit/>
          </a:bodyPr>
          <a:lstStyle/>
          <a:p>
            <a:r>
              <a:rPr lang="es-MX" sz="2400" dirty="0" smtClean="0"/>
              <a:t>Pirámide Escalonada de Zòser </a:t>
            </a:r>
            <a:endParaRPr lang="es-MX" sz="2400" dirty="0"/>
          </a:p>
        </p:txBody>
      </p:sp>
      <p:pic>
        <p:nvPicPr>
          <p:cNvPr id="7" name="6 Marcador de contenido" descr="zoser.jpg"/>
          <p:cNvPicPr>
            <a:picLocks noGrp="1" noChangeAspect="1"/>
          </p:cNvPicPr>
          <p:nvPr>
            <p:ph idx="1"/>
          </p:nvPr>
        </p:nvPicPr>
        <p:blipFill>
          <a:blip r:embed="rId2"/>
          <a:stretch>
            <a:fillRect/>
          </a:stretch>
        </p:blipFill>
        <p:spPr>
          <a:xfrm>
            <a:off x="4308663" y="1637731"/>
            <a:ext cx="4242155" cy="2975840"/>
          </a:xfrm>
        </p:spPr>
      </p:pic>
      <p:sp>
        <p:nvSpPr>
          <p:cNvPr id="6" name="5 Marcador de texto"/>
          <p:cNvSpPr>
            <a:spLocks noGrp="1"/>
          </p:cNvSpPr>
          <p:nvPr>
            <p:ph type="body" sz="half" idx="2"/>
          </p:nvPr>
        </p:nvSpPr>
        <p:spPr>
          <a:xfrm>
            <a:off x="259308" y="1637731"/>
            <a:ext cx="3642934" cy="4230806"/>
          </a:xfrm>
        </p:spPr>
        <p:txBody>
          <a:bodyPr>
            <a:normAutofit/>
          </a:bodyPr>
          <a:lstStyle/>
          <a:p>
            <a:r>
              <a:rPr lang="es-MX" sz="2400" dirty="0" smtClean="0"/>
              <a:t>Es la tumba o cenotafio del faraón Zòser, se conoce como la pirámide escalonada y se dice que fue hecha por Imhotep, es la construcción mas notable de la Necrópolis fue el prototipo de la pirámide de </a:t>
            </a:r>
            <a:r>
              <a:rPr lang="es-MX" sz="2400" dirty="0" smtClean="0"/>
              <a:t>Guiza </a:t>
            </a:r>
            <a:r>
              <a:rPr lang="es-MX" sz="2400" dirty="0" smtClean="0"/>
              <a:t>y las restantes pirámides. </a:t>
            </a:r>
            <a:endParaRPr lang="es-MX"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982036" y="273050"/>
            <a:ext cx="3008313" cy="709589"/>
          </a:xfrm>
        </p:spPr>
        <p:txBody>
          <a:bodyPr>
            <a:normAutofit/>
          </a:bodyPr>
          <a:lstStyle/>
          <a:p>
            <a:pPr algn="ctr"/>
            <a:r>
              <a:rPr lang="es-MX" sz="2400" dirty="0" smtClean="0"/>
              <a:t>2.3.2.2 Templos</a:t>
            </a:r>
            <a:endParaRPr lang="es-MX" sz="2400" dirty="0"/>
          </a:p>
        </p:txBody>
      </p:sp>
      <p:sp>
        <p:nvSpPr>
          <p:cNvPr id="6" name="5 Marcador de texto"/>
          <p:cNvSpPr>
            <a:spLocks noGrp="1"/>
          </p:cNvSpPr>
          <p:nvPr>
            <p:ph type="body" sz="half" idx="2"/>
          </p:nvPr>
        </p:nvSpPr>
        <p:spPr>
          <a:xfrm>
            <a:off x="457200" y="1435100"/>
            <a:ext cx="3008313" cy="2263443"/>
          </a:xfrm>
        </p:spPr>
        <p:txBody>
          <a:bodyPr>
            <a:noAutofit/>
          </a:bodyPr>
          <a:lstStyle/>
          <a:p>
            <a:pPr algn="ctr"/>
            <a:r>
              <a:rPr lang="es-MX" sz="3200" dirty="0" smtClean="0"/>
              <a:t>TEMPLO DE LUXOR </a:t>
            </a:r>
          </a:p>
          <a:p>
            <a:endParaRPr lang="es-MX" sz="2400" dirty="0" smtClean="0"/>
          </a:p>
          <a:p>
            <a:endParaRPr lang="es-MX" sz="2400" dirty="0" smtClean="0"/>
          </a:p>
          <a:p>
            <a:r>
              <a:rPr lang="es-MX" sz="2400" dirty="0" smtClean="0"/>
              <a:t>Situado en el corazón de la antigua Tebas, estaba consagrada al Dios Amon bajo sus dos aspectos de Amon-Ra.</a:t>
            </a:r>
          </a:p>
          <a:p>
            <a:pPr>
              <a:buFont typeface="Arial" pitchFamily="34" charset="0"/>
              <a:buChar char="•"/>
            </a:pPr>
            <a:endParaRPr lang="es-MX" sz="2800" dirty="0"/>
          </a:p>
        </p:txBody>
      </p:sp>
      <p:pic>
        <p:nvPicPr>
          <p:cNvPr id="7" name="6 Marcador de contenido" descr="http://www.egiptoantiguo.org/foro/attc_foro/tumba_piramide_luxor_deir_el_medina_11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054914"/>
            <a:ext cx="5111750" cy="428938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65928" y="844752"/>
            <a:ext cx="3008313" cy="627702"/>
          </a:xfrm>
        </p:spPr>
        <p:txBody>
          <a:bodyPr>
            <a:normAutofit/>
          </a:bodyPr>
          <a:lstStyle/>
          <a:p>
            <a:r>
              <a:rPr lang="es-MX" sz="2800" dirty="0" smtClean="0"/>
              <a:t>Templo de Karnak</a:t>
            </a:r>
            <a:endParaRPr lang="es-MX" sz="2800" dirty="0"/>
          </a:p>
        </p:txBody>
      </p:sp>
      <p:pic>
        <p:nvPicPr>
          <p:cNvPr id="5" name="4 Marcador de contenido" descr="karnak.jpg"/>
          <p:cNvPicPr>
            <a:picLocks noGrp="1" noChangeAspect="1"/>
          </p:cNvPicPr>
          <p:nvPr>
            <p:ph idx="1"/>
          </p:nvPr>
        </p:nvPicPr>
        <p:blipFill>
          <a:blip r:embed="rId2"/>
          <a:stretch>
            <a:fillRect/>
          </a:stretch>
        </p:blipFill>
        <p:spPr>
          <a:xfrm>
            <a:off x="771098" y="1472454"/>
            <a:ext cx="4353853" cy="3261187"/>
          </a:xfrm>
        </p:spPr>
      </p:pic>
      <p:sp>
        <p:nvSpPr>
          <p:cNvPr id="4" name="3 Marcador de texto"/>
          <p:cNvSpPr>
            <a:spLocks noGrp="1"/>
          </p:cNvSpPr>
          <p:nvPr>
            <p:ph type="body" sz="half" idx="2"/>
          </p:nvPr>
        </p:nvSpPr>
        <p:spPr>
          <a:xfrm>
            <a:off x="5465928" y="1692322"/>
            <a:ext cx="3008313" cy="3766781"/>
          </a:xfrm>
        </p:spPr>
        <p:txBody>
          <a:bodyPr>
            <a:noAutofit/>
          </a:bodyPr>
          <a:lstStyle/>
          <a:p>
            <a:r>
              <a:rPr lang="es-MX" sz="2400" dirty="0" smtClean="0"/>
              <a:t>Es una pequeña población de Egipcio situada en la libera oriental del Rio Nilo, junto al de Luxor, era la zona de la Antigua Tebas que albergaba al complejo mas religioso del Antiguo Egipcio.</a:t>
            </a:r>
            <a:endParaRPr lang="es-MX"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23220" y="273050"/>
            <a:ext cx="4824484" cy="654998"/>
          </a:xfrm>
        </p:spPr>
        <p:txBody>
          <a:bodyPr>
            <a:normAutofit/>
          </a:bodyPr>
          <a:lstStyle/>
          <a:p>
            <a:r>
              <a:rPr lang="es-MX" sz="2800" dirty="0" smtClean="0"/>
              <a:t>Pirámide de Lisa (templo)</a:t>
            </a:r>
            <a:endParaRPr lang="es-MX" sz="2800" dirty="0"/>
          </a:p>
        </p:txBody>
      </p:sp>
      <p:sp>
        <p:nvSpPr>
          <p:cNvPr id="4" name="3 Marcador de texto"/>
          <p:cNvSpPr>
            <a:spLocks noGrp="1"/>
          </p:cNvSpPr>
          <p:nvPr>
            <p:ph type="body" sz="half" idx="2"/>
          </p:nvPr>
        </p:nvSpPr>
        <p:spPr>
          <a:xfrm>
            <a:off x="907576" y="1187355"/>
            <a:ext cx="3008313" cy="4844955"/>
          </a:xfrm>
        </p:spPr>
        <p:txBody>
          <a:bodyPr>
            <a:noAutofit/>
          </a:bodyPr>
          <a:lstStyle/>
          <a:p>
            <a:r>
              <a:rPr lang="es-MX" sz="2400" dirty="0" smtClean="0"/>
              <a:t>Estas tumbas reales eran de faraones, las mastabas eran de nobles, eran divididas en tres pares esenciales  que son capillas funerarias, corredores y capillas mortuorias las pirámides contienen las tumbas de los faraones.</a:t>
            </a:r>
          </a:p>
          <a:p>
            <a:endParaRPr lang="es-MX" sz="2000" dirty="0"/>
          </a:p>
        </p:txBody>
      </p:sp>
      <p:pic>
        <p:nvPicPr>
          <p:cNvPr id="5" name="4 Marcador de contenido" descr="http://algoestacambiando.files.wordpress.com/2010/01/piramides-egipto.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3400" y="1187355"/>
            <a:ext cx="4044263" cy="3999137"/>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374710"/>
            <a:ext cx="8229600" cy="1143000"/>
          </a:xfrm>
        </p:spPr>
        <p:txBody>
          <a:bodyPr/>
          <a:lstStyle/>
          <a:p>
            <a:r>
              <a:rPr lang="es-MX" dirty="0" smtClean="0"/>
              <a:t>2.3.3 Escultura Egipcia.</a:t>
            </a:r>
            <a:endParaRPr lang="es-MX"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32764" y="490277"/>
            <a:ext cx="7554036" cy="629882"/>
          </a:xfrm>
        </p:spPr>
        <p:txBody>
          <a:bodyPr>
            <a:normAutofit/>
          </a:bodyPr>
          <a:lstStyle/>
          <a:p>
            <a:pPr algn="ctr"/>
            <a:r>
              <a:rPr lang="es-MX" sz="2800" dirty="0" smtClean="0"/>
              <a:t>GENERALIDADES.</a:t>
            </a:r>
            <a:endParaRPr lang="es-MX" sz="2800" dirty="0"/>
          </a:p>
        </p:txBody>
      </p:sp>
      <p:pic>
        <p:nvPicPr>
          <p:cNvPr id="5" name="4 Marcador de contenido" descr="images.jpg"/>
          <p:cNvPicPr>
            <a:picLocks noGrp="1" noChangeAspect="1"/>
          </p:cNvPicPr>
          <p:nvPr>
            <p:ph idx="1"/>
          </p:nvPr>
        </p:nvPicPr>
        <p:blipFill>
          <a:blip r:embed="rId2"/>
          <a:stretch>
            <a:fillRect/>
          </a:stretch>
        </p:blipFill>
        <p:spPr>
          <a:xfrm>
            <a:off x="5514478" y="1610436"/>
            <a:ext cx="2809406" cy="3070746"/>
          </a:xfrm>
        </p:spPr>
      </p:pic>
      <p:sp>
        <p:nvSpPr>
          <p:cNvPr id="4" name="3 Marcador de texto"/>
          <p:cNvSpPr>
            <a:spLocks noGrp="1"/>
          </p:cNvSpPr>
          <p:nvPr>
            <p:ph type="body" sz="half" idx="2"/>
          </p:nvPr>
        </p:nvSpPr>
        <p:spPr>
          <a:xfrm>
            <a:off x="1132764" y="1120159"/>
            <a:ext cx="3828197" cy="4693787"/>
          </a:xfrm>
        </p:spPr>
        <p:txBody>
          <a:bodyPr>
            <a:noAutofit/>
          </a:bodyPr>
          <a:lstStyle/>
          <a:p>
            <a:pPr>
              <a:buFont typeface="Arial" pitchFamily="34" charset="0"/>
              <a:buChar char="•"/>
            </a:pPr>
            <a:r>
              <a:rPr lang="es-MX" sz="2400" dirty="0" smtClean="0"/>
              <a:t>Los temas de las esculturas son religiosos.</a:t>
            </a:r>
          </a:p>
          <a:p>
            <a:pPr>
              <a:buFont typeface="Arial" pitchFamily="34" charset="0"/>
              <a:buChar char="•"/>
            </a:pPr>
            <a:r>
              <a:rPr lang="es-MX" sz="2400" dirty="0" smtClean="0"/>
              <a:t>Relieve palpable</a:t>
            </a:r>
          </a:p>
          <a:p>
            <a:pPr>
              <a:buFont typeface="Arial" pitchFamily="34" charset="0"/>
              <a:buChar char="•"/>
            </a:pPr>
            <a:r>
              <a:rPr lang="es-MX" sz="2400" dirty="0" smtClean="0"/>
              <a:t>Sin movimiento ni expresión</a:t>
            </a:r>
          </a:p>
          <a:p>
            <a:pPr>
              <a:buFont typeface="Arial" pitchFamily="34" charset="0"/>
              <a:buChar char="•"/>
            </a:pPr>
            <a:r>
              <a:rPr lang="es-MX" sz="2400" dirty="0" smtClean="0"/>
              <a:t>La escultura egipcia tenia convenciones ya que representaba la vida después de la muerte.</a:t>
            </a:r>
          </a:p>
          <a:p>
            <a:pPr>
              <a:buFont typeface="Arial" pitchFamily="34" charset="0"/>
              <a:buChar char="•"/>
            </a:pPr>
            <a:r>
              <a:rPr lang="es-MX" sz="2400" dirty="0" smtClean="0"/>
              <a:t>Son pocas figuras que rompen los esquemas y representan movimiento y vitalidad.</a:t>
            </a:r>
          </a:p>
          <a:p>
            <a:endParaRPr lang="es-MX"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13146" y="544867"/>
            <a:ext cx="1508078" cy="711769"/>
          </a:xfrm>
        </p:spPr>
        <p:txBody>
          <a:bodyPr>
            <a:normAutofit/>
          </a:bodyPr>
          <a:lstStyle/>
          <a:p>
            <a:r>
              <a:rPr lang="es-MX" sz="3200" dirty="0" smtClean="0"/>
              <a:t>Esfinge</a:t>
            </a:r>
            <a:endParaRPr lang="es-MX" sz="3200" dirty="0"/>
          </a:p>
        </p:txBody>
      </p:sp>
      <p:pic>
        <p:nvPicPr>
          <p:cNvPr id="5" name="4 Marcador de contenido" descr="descarga.jpg"/>
          <p:cNvPicPr>
            <a:picLocks noGrp="1" noChangeAspect="1"/>
          </p:cNvPicPr>
          <p:nvPr>
            <p:ph idx="1"/>
          </p:nvPr>
        </p:nvPicPr>
        <p:blipFill>
          <a:blip r:embed="rId2"/>
          <a:stretch>
            <a:fillRect/>
          </a:stretch>
        </p:blipFill>
        <p:spPr>
          <a:xfrm>
            <a:off x="327865" y="1857718"/>
            <a:ext cx="4393359" cy="2523213"/>
          </a:xfrm>
        </p:spPr>
      </p:pic>
      <p:sp>
        <p:nvSpPr>
          <p:cNvPr id="4" name="3 Marcador de texto"/>
          <p:cNvSpPr>
            <a:spLocks noGrp="1"/>
          </p:cNvSpPr>
          <p:nvPr>
            <p:ph type="body" sz="half" idx="2"/>
          </p:nvPr>
        </p:nvSpPr>
        <p:spPr>
          <a:xfrm>
            <a:off x="5104263" y="1256636"/>
            <a:ext cx="3492809" cy="4639197"/>
          </a:xfrm>
        </p:spPr>
        <p:txBody>
          <a:bodyPr>
            <a:normAutofit/>
          </a:bodyPr>
          <a:lstStyle/>
          <a:p>
            <a:pPr>
              <a:buFont typeface="Arial" pitchFamily="34" charset="0"/>
              <a:buChar char="•"/>
            </a:pPr>
            <a:r>
              <a:rPr lang="es-MX" sz="2800" dirty="0" smtClean="0"/>
              <a:t>Símbolo de la realeza, ya que representaba  la fuerza del león y la vida después de la muerte.</a:t>
            </a:r>
          </a:p>
          <a:p>
            <a:pPr>
              <a:buFont typeface="Arial" pitchFamily="34" charset="0"/>
              <a:buChar char="•"/>
            </a:pPr>
            <a:r>
              <a:rPr lang="es-MX" sz="2800" dirty="0" smtClean="0"/>
              <a:t>También se usaban para representar muchos Dioses entre ellos Amón.</a:t>
            </a:r>
          </a:p>
          <a:p>
            <a:pPr>
              <a:buFont typeface="Arial" pitchFamily="34" charset="0"/>
              <a:buChar char="•"/>
            </a:pPr>
            <a:endParaRPr lang="es-MX"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73456"/>
            <a:ext cx="3008313" cy="561643"/>
          </a:xfrm>
        </p:spPr>
        <p:txBody>
          <a:bodyPr>
            <a:normAutofit/>
          </a:bodyPr>
          <a:lstStyle/>
          <a:p>
            <a:r>
              <a:rPr lang="es-MX" sz="2800" dirty="0" smtClean="0"/>
              <a:t>Escriba Sentado</a:t>
            </a:r>
            <a:endParaRPr lang="es-MX" sz="2800" dirty="0"/>
          </a:p>
        </p:txBody>
      </p:sp>
      <p:sp>
        <p:nvSpPr>
          <p:cNvPr id="4" name="3 Marcador de texto"/>
          <p:cNvSpPr>
            <a:spLocks noGrp="1"/>
          </p:cNvSpPr>
          <p:nvPr>
            <p:ph type="body" sz="half" idx="2"/>
          </p:nvPr>
        </p:nvSpPr>
        <p:spPr>
          <a:xfrm>
            <a:off x="177422" y="1665028"/>
            <a:ext cx="3601990" cy="4121624"/>
          </a:xfrm>
        </p:spPr>
        <p:txBody>
          <a:bodyPr>
            <a:noAutofit/>
          </a:bodyPr>
          <a:lstStyle/>
          <a:p>
            <a:pPr>
              <a:buFont typeface="Arial" pitchFamily="34" charset="0"/>
              <a:buChar char="•"/>
            </a:pPr>
            <a:r>
              <a:rPr lang="es-MX" sz="2400" dirty="0" smtClean="0"/>
              <a:t>Escultura muy famosa elaborada con técnicas para preparar a un hombre adulto. Un escriba sentado,  altamente culto, conocía los secretos de los sipas de escritura y sabia los secretos religiosos. Sentado en posición de loto trabajando sobre un papiro.</a:t>
            </a:r>
          </a:p>
          <a:p>
            <a:endParaRPr lang="es-MX" sz="2000" dirty="0"/>
          </a:p>
        </p:txBody>
      </p:sp>
      <p:pic>
        <p:nvPicPr>
          <p:cNvPr id="5" name="4 Marcador de contenido" descr="http://quhist.com/wp-content/uploads/2009/07/escriba-sentado-del-louv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0972" y="273050"/>
            <a:ext cx="4279906" cy="5853113"/>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470323" y="387871"/>
            <a:ext cx="2572525" cy="676654"/>
          </a:xfrm>
        </p:spPr>
        <p:txBody>
          <a:bodyPr/>
          <a:lstStyle/>
          <a:p>
            <a:r>
              <a:rPr lang="es-MX" dirty="0" smtClean="0"/>
              <a:t>BUSTO DE NEFERTITI.</a:t>
            </a:r>
            <a:endParaRPr lang="es-MX" dirty="0"/>
          </a:p>
        </p:txBody>
      </p:sp>
      <p:sp>
        <p:nvSpPr>
          <p:cNvPr id="6" name="5 Marcador de texto"/>
          <p:cNvSpPr>
            <a:spLocks noGrp="1"/>
          </p:cNvSpPr>
          <p:nvPr>
            <p:ph type="body" sz="half" idx="2"/>
          </p:nvPr>
        </p:nvSpPr>
        <p:spPr>
          <a:xfrm>
            <a:off x="4022775" y="1583140"/>
            <a:ext cx="5121225" cy="3476412"/>
          </a:xfrm>
        </p:spPr>
        <p:txBody>
          <a:bodyPr>
            <a:noAutofit/>
          </a:bodyPr>
          <a:lstStyle/>
          <a:p>
            <a:pPr marL="285750" indent="-285750">
              <a:buFont typeface="Courier New" pitchFamily="49" charset="0"/>
              <a:buChar char="o"/>
            </a:pPr>
            <a:r>
              <a:rPr lang="es-MX" sz="2400" dirty="0" smtClean="0"/>
              <a:t>Cabeza de Nefertiti</a:t>
            </a:r>
          </a:p>
          <a:p>
            <a:pPr marL="285750" indent="-285750">
              <a:buFont typeface="Courier New" pitchFamily="49" charset="0"/>
              <a:buChar char="o"/>
            </a:pPr>
            <a:r>
              <a:rPr lang="es-MX" sz="2400" dirty="0" smtClean="0"/>
              <a:t>La cabeza de una mujer considerada muy bella, con rasgos casi perfectos y representa a la esposa del Rey Amembosis IV llamado Akerna.</a:t>
            </a:r>
          </a:p>
          <a:p>
            <a:pPr marL="285750" indent="-285750">
              <a:buFont typeface="Courier New" pitchFamily="49" charset="0"/>
              <a:buChar char="o"/>
            </a:pPr>
            <a:r>
              <a:rPr lang="es-MX" sz="2400" dirty="0" smtClean="0"/>
              <a:t>Su belleza fue legendaria, pero tras su imagen sublime parece que su papel político y religioso ene l desarrollo de la experiencia armónica fue fundamental.</a:t>
            </a:r>
          </a:p>
          <a:p>
            <a:endParaRPr lang="es-MX" sz="2000" dirty="0"/>
          </a:p>
        </p:txBody>
      </p:sp>
      <p:pic>
        <p:nvPicPr>
          <p:cNvPr id="7" name="6 Marcador de contenido" descr="http://www.espacioluke.com/2011/Julio2011/images/nefertiti.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7871" y="1583140"/>
            <a:ext cx="3104904" cy="359781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54353"/>
            <a:ext cx="8229600" cy="3448276"/>
          </a:xfrm>
        </p:spPr>
        <p:txBody>
          <a:bodyPr>
            <a:noAutofit/>
          </a:bodyPr>
          <a:lstStyle/>
          <a:p>
            <a:r>
              <a:rPr lang="en-US" sz="2800" dirty="0" smtClean="0"/>
              <a:t>This art emerged in eastern Africa , most culture was polytheism that emerged in the Old Kingdom and its works of each type of development had specific rules for their creation. His empire was divided into Upper Egyptian and Lower Egyptian.</a:t>
            </a:r>
            <a:endParaRPr lang="es-MX" sz="2800" dirty="0"/>
          </a:p>
        </p:txBody>
      </p:sp>
      <p:sp>
        <p:nvSpPr>
          <p:cNvPr id="4" name="3 CuadroTexto"/>
          <p:cNvSpPr txBox="1"/>
          <p:nvPr/>
        </p:nvSpPr>
        <p:spPr>
          <a:xfrm>
            <a:off x="239486" y="4800600"/>
            <a:ext cx="8719457" cy="646331"/>
          </a:xfrm>
          <a:prstGeom prst="rect">
            <a:avLst/>
          </a:prstGeom>
          <a:noFill/>
        </p:spPr>
        <p:txBody>
          <a:bodyPr wrap="square" rtlCol="0">
            <a:spAutoFit/>
          </a:bodyPr>
          <a:lstStyle/>
          <a:p>
            <a:r>
              <a:rPr lang="es-MX" dirty="0" smtClean="0"/>
              <a:t>Palabras clave (</a:t>
            </a:r>
            <a:r>
              <a:rPr lang="es-MX" dirty="0" err="1" smtClean="0"/>
              <a:t>keywords</a:t>
            </a:r>
            <a:r>
              <a:rPr lang="es-MX" dirty="0" smtClean="0"/>
              <a:t>): _</a:t>
            </a:r>
            <a:r>
              <a:rPr lang="es-MX" dirty="0" err="1" smtClean="0"/>
              <a:t>Polytheism</a:t>
            </a:r>
            <a:r>
              <a:rPr lang="es-MX" dirty="0" smtClean="0"/>
              <a:t>: politeísta que significa que se adoran varios Dioses. __________________________________________</a:t>
            </a:r>
            <a:endParaRPr lang="es-MX" dirty="0"/>
          </a:p>
        </p:txBody>
      </p:sp>
      <p:sp>
        <p:nvSpPr>
          <p:cNvPr id="5" name="1 Título"/>
          <p:cNvSpPr txBox="1">
            <a:spLocks/>
          </p:cNvSpPr>
          <p:nvPr/>
        </p:nvSpPr>
        <p:spPr>
          <a:xfrm>
            <a:off x="457200" y="318181"/>
            <a:ext cx="8229600" cy="563562"/>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b="1" dirty="0" smtClean="0"/>
              <a:t>Tema: 2.3 A 2.3 </a:t>
            </a:r>
            <a:r>
              <a:rPr lang="es-MX" b="1" dirty="0" err="1" smtClean="0"/>
              <a:t>Egyptian</a:t>
            </a:r>
            <a:r>
              <a:rPr lang="es-MX" b="1" dirty="0" smtClean="0"/>
              <a:t> Art </a:t>
            </a:r>
            <a:endParaRPr lang="es-MX" b="1" dirty="0"/>
          </a:p>
        </p:txBody>
      </p:sp>
    </p:spTree>
    <p:extLst>
      <p:ext uri="{BB962C8B-B14F-4D97-AF65-F5344CB8AC3E}">
        <p14:creationId xmlns:p14="http://schemas.microsoft.com/office/powerpoint/2010/main" val="2295554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26477" y="396824"/>
            <a:ext cx="4633415" cy="711769"/>
          </a:xfrm>
        </p:spPr>
        <p:txBody>
          <a:bodyPr>
            <a:normAutofit/>
          </a:bodyPr>
          <a:lstStyle/>
          <a:p>
            <a:r>
              <a:rPr lang="es-MX" sz="2800" dirty="0" smtClean="0"/>
              <a:t>La mascara de Tutankamon</a:t>
            </a:r>
            <a:endParaRPr lang="es-MX" sz="2800" dirty="0"/>
          </a:p>
        </p:txBody>
      </p:sp>
      <p:pic>
        <p:nvPicPr>
          <p:cNvPr id="7" name="6 Marcador de contenido" descr="descarga (1).jpg"/>
          <p:cNvPicPr>
            <a:picLocks noGrp="1" noChangeAspect="1"/>
          </p:cNvPicPr>
          <p:nvPr>
            <p:ph idx="1"/>
          </p:nvPr>
        </p:nvPicPr>
        <p:blipFill>
          <a:blip r:embed="rId2"/>
          <a:stretch>
            <a:fillRect/>
          </a:stretch>
        </p:blipFill>
        <p:spPr>
          <a:xfrm>
            <a:off x="4844956" y="1279193"/>
            <a:ext cx="3384740" cy="4155451"/>
          </a:xfrm>
        </p:spPr>
      </p:pic>
      <p:sp>
        <p:nvSpPr>
          <p:cNvPr id="6" name="5 Marcador de texto"/>
          <p:cNvSpPr>
            <a:spLocks noGrp="1"/>
          </p:cNvSpPr>
          <p:nvPr>
            <p:ph type="body" sz="half" idx="2"/>
          </p:nvPr>
        </p:nvSpPr>
        <p:spPr>
          <a:xfrm>
            <a:off x="354843" y="1279194"/>
            <a:ext cx="4079662" cy="4411922"/>
          </a:xfrm>
        </p:spPr>
        <p:txBody>
          <a:bodyPr>
            <a:noAutofit/>
          </a:bodyPr>
          <a:lstStyle/>
          <a:p>
            <a:r>
              <a:rPr lang="es-MX" sz="2800" dirty="0" smtClean="0"/>
              <a:t>La mascara funeraria de Tutankamon, la mascara estaba incrustada en el rastro de la momia de Tutankamon a modo de Protección, fue realizada en oro batido con incrustaciones de pasta de vidrio y turquesas.</a:t>
            </a:r>
            <a:endParaRPr lang="es-MX"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92824"/>
            <a:ext cx="8229600" cy="1143000"/>
          </a:xfrm>
        </p:spPr>
        <p:txBody>
          <a:bodyPr/>
          <a:lstStyle/>
          <a:p>
            <a:r>
              <a:rPr lang="es-MX" dirty="0" smtClean="0"/>
              <a:t>2.3.4 Pintura</a:t>
            </a:r>
            <a:endParaRPr lang="es-MX"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231409" y="968990"/>
            <a:ext cx="3008313" cy="466109"/>
          </a:xfrm>
        </p:spPr>
        <p:txBody>
          <a:bodyPr>
            <a:noAutofit/>
          </a:bodyPr>
          <a:lstStyle/>
          <a:p>
            <a:r>
              <a:rPr lang="es-MX" sz="2800" dirty="0" smtClean="0"/>
              <a:t>Generalidades.</a:t>
            </a:r>
            <a:endParaRPr lang="es-MX" sz="2800" dirty="0"/>
          </a:p>
        </p:txBody>
      </p:sp>
      <p:pic>
        <p:nvPicPr>
          <p:cNvPr id="7" name="6 Marcador de contenido" descr="descarga2323.jpg"/>
          <p:cNvPicPr>
            <a:picLocks noGrp="1" noChangeAspect="1"/>
          </p:cNvPicPr>
          <p:nvPr>
            <p:ph idx="1"/>
          </p:nvPr>
        </p:nvPicPr>
        <p:blipFill>
          <a:blip r:embed="rId2"/>
          <a:stretch>
            <a:fillRect/>
          </a:stretch>
        </p:blipFill>
        <p:spPr>
          <a:xfrm>
            <a:off x="1372263" y="1777820"/>
            <a:ext cx="3022315" cy="3318897"/>
          </a:xfrm>
        </p:spPr>
      </p:pic>
      <p:sp>
        <p:nvSpPr>
          <p:cNvPr id="6" name="5 Marcador de texto"/>
          <p:cNvSpPr>
            <a:spLocks noGrp="1"/>
          </p:cNvSpPr>
          <p:nvPr>
            <p:ph type="body" sz="half" idx="2"/>
          </p:nvPr>
        </p:nvSpPr>
        <p:spPr>
          <a:xfrm>
            <a:off x="5239722" y="1435099"/>
            <a:ext cx="3008313" cy="4283313"/>
          </a:xfrm>
        </p:spPr>
        <p:txBody>
          <a:bodyPr>
            <a:normAutofit/>
          </a:bodyPr>
          <a:lstStyle/>
          <a:p>
            <a:pPr>
              <a:buFont typeface="Wingdings" pitchFamily="2" charset="2"/>
              <a:buChar char="q"/>
            </a:pPr>
            <a:r>
              <a:rPr lang="es-MX" sz="2400" dirty="0" smtClean="0"/>
              <a:t>Reglas de las figuras</a:t>
            </a:r>
          </a:p>
          <a:p>
            <a:pPr>
              <a:buFont typeface="Wingdings" pitchFamily="2" charset="2"/>
              <a:buChar char="q"/>
            </a:pPr>
            <a:r>
              <a:rPr lang="es-MX" sz="2400" dirty="0" smtClean="0"/>
              <a:t>Cabeza de perfil</a:t>
            </a:r>
          </a:p>
          <a:p>
            <a:pPr>
              <a:buFont typeface="Wingdings" pitchFamily="2" charset="2"/>
              <a:buChar char="q"/>
            </a:pPr>
            <a:r>
              <a:rPr lang="es-MX" sz="2400" dirty="0" smtClean="0"/>
              <a:t>Ojos al frente</a:t>
            </a:r>
          </a:p>
          <a:p>
            <a:pPr>
              <a:buFont typeface="Wingdings" pitchFamily="2" charset="2"/>
              <a:buChar char="q"/>
            </a:pPr>
            <a:r>
              <a:rPr lang="es-MX" sz="2400" dirty="0" smtClean="0"/>
              <a:t>Piernas de frente</a:t>
            </a:r>
          </a:p>
          <a:p>
            <a:pPr>
              <a:buFont typeface="Wingdings" pitchFamily="2" charset="2"/>
              <a:buChar char="q"/>
            </a:pPr>
            <a:r>
              <a:rPr lang="es-MX" sz="2400" dirty="0" smtClean="0"/>
              <a:t>Tronco ¾ o de perfil</a:t>
            </a:r>
          </a:p>
          <a:p>
            <a:endParaRPr lang="es-MX"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65513" y="551690"/>
            <a:ext cx="3008313" cy="588939"/>
          </a:xfrm>
        </p:spPr>
        <p:txBody>
          <a:bodyPr>
            <a:normAutofit/>
          </a:bodyPr>
          <a:lstStyle/>
          <a:p>
            <a:r>
              <a:rPr lang="es-MX" sz="2400" dirty="0" smtClean="0"/>
              <a:t>Necrópolis de Tebas</a:t>
            </a:r>
            <a:endParaRPr lang="es-MX" sz="2400" dirty="0"/>
          </a:p>
        </p:txBody>
      </p:sp>
      <p:sp>
        <p:nvSpPr>
          <p:cNvPr id="4" name="3 Marcador de texto"/>
          <p:cNvSpPr>
            <a:spLocks noGrp="1"/>
          </p:cNvSpPr>
          <p:nvPr>
            <p:ph type="body" sz="half" idx="2"/>
          </p:nvPr>
        </p:nvSpPr>
        <p:spPr>
          <a:xfrm>
            <a:off x="457200" y="1323833"/>
            <a:ext cx="3295934" cy="4339987"/>
          </a:xfrm>
        </p:spPr>
        <p:txBody>
          <a:bodyPr>
            <a:noAutofit/>
          </a:bodyPr>
          <a:lstStyle/>
          <a:p>
            <a:pPr>
              <a:buFont typeface="Arial" pitchFamily="34" charset="0"/>
              <a:buChar char="•"/>
            </a:pPr>
            <a:r>
              <a:rPr lang="es-MX" sz="2000" dirty="0" smtClean="0"/>
              <a:t>En el Mural los funcionarios aparecen representados  inspeccionando los exóticos tributos llevados a Egipto desde todos los rincones del mundo conocido, los oficios de los talleres regios están representados  con meticulosos detallismo ilustrado, la elaboración de todo tipo de objetos, desde grandes esculturas a delicadas joyas.</a:t>
            </a:r>
            <a:endParaRPr lang="es-MX" sz="2000" dirty="0"/>
          </a:p>
        </p:txBody>
      </p:sp>
      <p:pic>
        <p:nvPicPr>
          <p:cNvPr id="7" name="6 Marcador de contenido" descr="descarga (4).jpg"/>
          <p:cNvPicPr>
            <a:picLocks noGrp="1" noChangeAspect="1"/>
          </p:cNvPicPr>
          <p:nvPr>
            <p:ph idx="1"/>
          </p:nvPr>
        </p:nvPicPr>
        <p:blipFill>
          <a:blip r:embed="rId2"/>
          <a:stretch>
            <a:fillRect/>
          </a:stretch>
        </p:blipFill>
        <p:spPr>
          <a:xfrm>
            <a:off x="3901719" y="1637731"/>
            <a:ext cx="4756497" cy="268845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89212" y="2159758"/>
            <a:ext cx="8229600" cy="1143000"/>
          </a:xfrm>
        </p:spPr>
        <p:txBody>
          <a:bodyPr/>
          <a:lstStyle/>
          <a:p>
            <a:r>
              <a:rPr lang="es-MX" dirty="0" smtClean="0"/>
              <a:t>2.3.5 Literatura</a:t>
            </a:r>
            <a:endParaRPr lang="es-MX"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09045" y="449333"/>
            <a:ext cx="3773606" cy="657178"/>
          </a:xfrm>
        </p:spPr>
        <p:txBody>
          <a:bodyPr>
            <a:normAutofit/>
          </a:bodyPr>
          <a:lstStyle/>
          <a:p>
            <a:r>
              <a:rPr lang="es-MX" sz="2800" dirty="0" smtClean="0"/>
              <a:t>Libro de los  Muertos</a:t>
            </a:r>
            <a:endParaRPr lang="es-MX" sz="2800" dirty="0"/>
          </a:p>
        </p:txBody>
      </p:sp>
      <p:pic>
        <p:nvPicPr>
          <p:cNvPr id="5" name="4 Marcador de contenido" descr="descarga (5).jpg"/>
          <p:cNvPicPr>
            <a:picLocks noGrp="1" noChangeAspect="1"/>
          </p:cNvPicPr>
          <p:nvPr>
            <p:ph idx="1"/>
          </p:nvPr>
        </p:nvPicPr>
        <p:blipFill>
          <a:blip r:embed="rId2"/>
          <a:stretch>
            <a:fillRect/>
          </a:stretch>
        </p:blipFill>
        <p:spPr>
          <a:xfrm>
            <a:off x="495471" y="1364777"/>
            <a:ext cx="4627147" cy="3347671"/>
          </a:xfrm>
        </p:spPr>
      </p:pic>
      <p:sp>
        <p:nvSpPr>
          <p:cNvPr id="4" name="3 Marcador de texto"/>
          <p:cNvSpPr>
            <a:spLocks noGrp="1"/>
          </p:cNvSpPr>
          <p:nvPr>
            <p:ph type="body" sz="half" idx="2"/>
          </p:nvPr>
        </p:nvSpPr>
        <p:spPr>
          <a:xfrm>
            <a:off x="5385060" y="1364777"/>
            <a:ext cx="3390450" cy="4394578"/>
          </a:xfrm>
        </p:spPr>
        <p:txBody>
          <a:bodyPr>
            <a:noAutofit/>
          </a:bodyPr>
          <a:lstStyle/>
          <a:p>
            <a:pPr>
              <a:buFont typeface="Arial" pitchFamily="34" charset="0"/>
              <a:buChar char="•"/>
            </a:pPr>
            <a:r>
              <a:rPr lang="es-MX" sz="2000" dirty="0" smtClean="0"/>
              <a:t>Consta de 170 capítulos.</a:t>
            </a:r>
          </a:p>
          <a:p>
            <a:pPr>
              <a:buFont typeface="Arial" pitchFamily="34" charset="0"/>
              <a:buChar char="•"/>
            </a:pPr>
            <a:r>
              <a:rPr lang="es-MX" sz="2000" dirty="0" smtClean="0"/>
              <a:t>Es un conjunto de hechizos mágicos funerarios &lt;&lt; los vocablos para salir a través de la luz&gt;&gt;. </a:t>
            </a:r>
          </a:p>
          <a:p>
            <a:pPr>
              <a:buFont typeface="Arial" pitchFamily="34" charset="0"/>
              <a:buChar char="•"/>
            </a:pPr>
            <a:r>
              <a:rPr lang="es-MX" sz="2000" dirty="0" smtClean="0"/>
              <a:t>Donde consiste una serie de sortilegios mágicos destinados a ayudar a los difuntos a superar el juicio de Osiris, asistiendo a su viaje al inframundo y viajar al </a:t>
            </a:r>
            <a:r>
              <a:rPr lang="es-MX" sz="2000" dirty="0" err="1" smtClean="0"/>
              <a:t>Aaru</a:t>
            </a:r>
            <a:r>
              <a:rPr lang="es-MX" sz="2000" dirty="0" smtClean="0"/>
              <a:t>, en la otra vida.</a:t>
            </a:r>
          </a:p>
          <a:p>
            <a:endParaRPr lang="es-MX"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077872"/>
            <a:ext cx="8229600" cy="1143000"/>
          </a:xfrm>
        </p:spPr>
        <p:txBody>
          <a:bodyPr/>
          <a:lstStyle/>
          <a:p>
            <a:r>
              <a:rPr lang="es-MX" dirty="0" smtClean="0"/>
              <a:t>2.3.5.1 Tipos de Escritura</a:t>
            </a:r>
            <a:endParaRPr lang="es-MX"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81032" y="265088"/>
            <a:ext cx="4251278" cy="780007"/>
          </a:xfrm>
        </p:spPr>
        <p:txBody>
          <a:bodyPr/>
          <a:lstStyle/>
          <a:p>
            <a:r>
              <a:rPr lang="es-MX" dirty="0" smtClean="0"/>
              <a:t>Hierática,  Jeroglífica  y  Demótica</a:t>
            </a:r>
            <a:endParaRPr lang="es-MX" dirty="0"/>
          </a:p>
        </p:txBody>
      </p:sp>
      <p:sp>
        <p:nvSpPr>
          <p:cNvPr id="5" name="4 Marcador de texto"/>
          <p:cNvSpPr>
            <a:spLocks noGrp="1"/>
          </p:cNvSpPr>
          <p:nvPr>
            <p:ph type="body" sz="half" idx="2"/>
          </p:nvPr>
        </p:nvSpPr>
        <p:spPr>
          <a:xfrm>
            <a:off x="2842998" y="1487607"/>
            <a:ext cx="3008313" cy="2328194"/>
          </a:xfrm>
        </p:spPr>
        <p:txBody>
          <a:bodyPr>
            <a:normAutofit/>
          </a:bodyPr>
          <a:lstStyle/>
          <a:p>
            <a:r>
              <a:rPr lang="es-MX" sz="2400" dirty="0" smtClean="0">
                <a:solidFill>
                  <a:srgbClr val="C00000"/>
                </a:solidFill>
              </a:rPr>
              <a:t>Jeroglífica</a:t>
            </a:r>
            <a:r>
              <a:rPr lang="es-MX" sz="2400" dirty="0" smtClean="0"/>
              <a:t>: consiste en poner muchos símbolos y poco contenido</a:t>
            </a:r>
          </a:p>
          <a:p>
            <a:endParaRPr lang="es-MX" sz="2400" dirty="0"/>
          </a:p>
        </p:txBody>
      </p:sp>
      <p:pic>
        <p:nvPicPr>
          <p:cNvPr id="6" name="5 Imagen" descr="descarga (6).jpg"/>
          <p:cNvPicPr>
            <a:picLocks noChangeAspect="1"/>
          </p:cNvPicPr>
          <p:nvPr/>
        </p:nvPicPr>
        <p:blipFill>
          <a:blip r:embed="rId2"/>
          <a:stretch>
            <a:fillRect/>
          </a:stretch>
        </p:blipFill>
        <p:spPr>
          <a:xfrm>
            <a:off x="3210470" y="4116008"/>
            <a:ext cx="2463421" cy="1847566"/>
          </a:xfrm>
          <a:prstGeom prst="rect">
            <a:avLst/>
          </a:prstGeom>
        </p:spPr>
      </p:pic>
      <p:sp>
        <p:nvSpPr>
          <p:cNvPr id="7" name="6 CuadroTexto"/>
          <p:cNvSpPr txBox="1"/>
          <p:nvPr/>
        </p:nvSpPr>
        <p:spPr>
          <a:xfrm>
            <a:off x="6185965" y="627797"/>
            <a:ext cx="2507659" cy="3139321"/>
          </a:xfrm>
          <a:prstGeom prst="rect">
            <a:avLst/>
          </a:prstGeom>
          <a:noFill/>
        </p:spPr>
        <p:txBody>
          <a:bodyPr wrap="square" rtlCol="0">
            <a:spAutoFit/>
          </a:bodyPr>
          <a:lstStyle/>
          <a:p>
            <a:r>
              <a:rPr lang="es-MX" dirty="0" smtClean="0">
                <a:solidFill>
                  <a:srgbClr val="C00000"/>
                </a:solidFill>
              </a:rPr>
              <a:t>Demótica</a:t>
            </a:r>
            <a:r>
              <a:rPr lang="es-MX" dirty="0" smtClean="0"/>
              <a:t>: escritura prohibida, solo para los que estudiaban en la escuela de faraones y sacerdotes. No se sabe en la actualidad su significado puesto que los textos eran quemados de forma inmediata o enterrados.</a:t>
            </a:r>
          </a:p>
          <a:p>
            <a:endParaRPr lang="es-MX" dirty="0"/>
          </a:p>
        </p:txBody>
      </p:sp>
      <p:pic>
        <p:nvPicPr>
          <p:cNvPr id="8" name="7 Imagen" descr="descarga (7).jpg"/>
          <p:cNvPicPr>
            <a:picLocks noChangeAspect="1"/>
          </p:cNvPicPr>
          <p:nvPr/>
        </p:nvPicPr>
        <p:blipFill>
          <a:blip r:embed="rId3"/>
          <a:stretch>
            <a:fillRect/>
          </a:stretch>
        </p:blipFill>
        <p:spPr>
          <a:xfrm>
            <a:off x="6185965" y="3650953"/>
            <a:ext cx="2234704" cy="1825033"/>
          </a:xfrm>
          <a:prstGeom prst="rect">
            <a:avLst/>
          </a:prstGeom>
        </p:spPr>
      </p:pic>
      <p:sp>
        <p:nvSpPr>
          <p:cNvPr id="9" name="8 CuadroTexto"/>
          <p:cNvSpPr txBox="1"/>
          <p:nvPr/>
        </p:nvSpPr>
        <p:spPr>
          <a:xfrm>
            <a:off x="436728" y="1045095"/>
            <a:ext cx="1842448" cy="1938992"/>
          </a:xfrm>
          <a:prstGeom prst="rect">
            <a:avLst/>
          </a:prstGeom>
          <a:noFill/>
        </p:spPr>
        <p:txBody>
          <a:bodyPr wrap="square" rtlCol="0">
            <a:spAutoFit/>
          </a:bodyPr>
          <a:lstStyle/>
          <a:p>
            <a:r>
              <a:rPr lang="es-MX" sz="2000" dirty="0" smtClean="0">
                <a:solidFill>
                  <a:srgbClr val="C00000"/>
                </a:solidFill>
              </a:rPr>
              <a:t>Hietica: </a:t>
            </a:r>
            <a:r>
              <a:rPr lang="es-MX" sz="2000" dirty="0" smtClean="0"/>
              <a:t>síntesis de la jeroglífica ya que tenia menos símbolos y mas significados.</a:t>
            </a:r>
          </a:p>
        </p:txBody>
      </p:sp>
      <p:pic>
        <p:nvPicPr>
          <p:cNvPr id="10" name="9 Imagen" descr="descarga (8).jpg"/>
          <p:cNvPicPr>
            <a:picLocks noChangeAspect="1"/>
          </p:cNvPicPr>
          <p:nvPr/>
        </p:nvPicPr>
        <p:blipFill>
          <a:blip r:embed="rId4"/>
          <a:stretch>
            <a:fillRect/>
          </a:stretch>
        </p:blipFill>
        <p:spPr>
          <a:xfrm>
            <a:off x="446821" y="3650953"/>
            <a:ext cx="2228850" cy="20478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68940"/>
            <a:ext cx="8229600" cy="1143000"/>
          </a:xfrm>
        </p:spPr>
        <p:txBody>
          <a:bodyPr/>
          <a:lstStyle/>
          <a:p>
            <a:r>
              <a:rPr lang="es-MX" dirty="0" smtClean="0"/>
              <a:t>2.3.7 Danza. </a:t>
            </a:r>
            <a:endParaRPr lang="es-MX"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159457" y="408389"/>
            <a:ext cx="3008313" cy="684473"/>
          </a:xfrm>
        </p:spPr>
        <p:txBody>
          <a:bodyPr>
            <a:normAutofit/>
          </a:bodyPr>
          <a:lstStyle/>
          <a:p>
            <a:r>
              <a:rPr lang="es-MX" sz="3200" dirty="0" smtClean="0"/>
              <a:t>Danza del Sol</a:t>
            </a:r>
            <a:endParaRPr lang="es-MX" sz="3200" dirty="0"/>
          </a:p>
        </p:txBody>
      </p:sp>
      <p:pic>
        <p:nvPicPr>
          <p:cNvPr id="6" name="5 Marcador de contenido" descr="descarga (9).jpg"/>
          <p:cNvPicPr>
            <a:picLocks noGrp="1" noChangeAspect="1"/>
          </p:cNvPicPr>
          <p:nvPr>
            <p:ph idx="1"/>
          </p:nvPr>
        </p:nvPicPr>
        <p:blipFill>
          <a:blip r:embed="rId2"/>
          <a:stretch>
            <a:fillRect/>
          </a:stretch>
        </p:blipFill>
        <p:spPr>
          <a:xfrm>
            <a:off x="4469309" y="1632864"/>
            <a:ext cx="3828530" cy="3206394"/>
          </a:xfrm>
        </p:spPr>
      </p:pic>
      <p:sp>
        <p:nvSpPr>
          <p:cNvPr id="5" name="4 Marcador de texto"/>
          <p:cNvSpPr>
            <a:spLocks noGrp="1"/>
          </p:cNvSpPr>
          <p:nvPr>
            <p:ph type="body" sz="half" idx="2"/>
          </p:nvPr>
        </p:nvSpPr>
        <p:spPr>
          <a:xfrm>
            <a:off x="457200" y="1435101"/>
            <a:ext cx="3008313" cy="3404157"/>
          </a:xfrm>
        </p:spPr>
        <p:txBody>
          <a:bodyPr>
            <a:noAutofit/>
          </a:bodyPr>
          <a:lstStyle/>
          <a:p>
            <a:pPr>
              <a:buFont typeface="Arial" pitchFamily="34" charset="0"/>
              <a:buChar char="•"/>
            </a:pPr>
            <a:r>
              <a:rPr lang="es-MX" sz="2000" dirty="0" smtClean="0"/>
              <a:t>En sus orígenes  era puramente sagrada, siempre unida al culto sobre todo funeraria.</a:t>
            </a:r>
          </a:p>
          <a:p>
            <a:pPr>
              <a:buFont typeface="Arial" pitchFamily="34" charset="0"/>
              <a:buChar char="•"/>
            </a:pPr>
            <a:r>
              <a:rPr lang="es-MX" sz="2000" dirty="0" smtClean="0"/>
              <a:t>La danza del vientre, con el verdadero nombre en árabe de raks el chark, surgió en el Egipto anterior a los faraones relacionados a varios cultos y rituales de fertilidad femenina.</a:t>
            </a:r>
          </a:p>
          <a:p>
            <a:pPr>
              <a:buFont typeface="Arial" pitchFamily="34" charset="0"/>
              <a:buChar char="•"/>
            </a:pPr>
            <a:r>
              <a:rPr lang="es-MX" sz="2000" dirty="0" smtClean="0"/>
              <a:t>La Diosa Iris ejerció un importante papel ya que invento estos rituales.</a:t>
            </a:r>
            <a:endParaRPr lang="es-MX"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2419350"/>
            <a:ext cx="8229600" cy="1771650"/>
          </a:xfrm>
        </p:spPr>
        <p:txBody>
          <a:bodyPr>
            <a:noAutofit/>
          </a:bodyPr>
          <a:lstStyle/>
          <a:p>
            <a:pPr algn="ctr">
              <a:buNone/>
            </a:pPr>
            <a:r>
              <a:rPr lang="es-MX" sz="4000" dirty="0" smtClean="0"/>
              <a:t>2.3.1 Antecedentes geográficos, históricos y culturales del Arte Egipcio.</a:t>
            </a:r>
            <a:endParaRPr lang="es-MX" sz="4000" dirty="0"/>
          </a:p>
        </p:txBody>
      </p:sp>
    </p:spTree>
    <p:extLst>
      <p:ext uri="{BB962C8B-B14F-4D97-AF65-F5344CB8AC3E}">
        <p14:creationId xmlns:p14="http://schemas.microsoft.com/office/powerpoint/2010/main" val="2149120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476476"/>
          </a:xfrm>
        </p:spPr>
        <p:txBody>
          <a:bodyPr>
            <a:noAutofit/>
          </a:bodyPr>
          <a:lstStyle/>
          <a:p>
            <a:r>
              <a:rPr lang="es-MX" sz="2800" b="1" dirty="0" smtClean="0"/>
              <a:t>Referencia bibliográfica, </a:t>
            </a:r>
            <a:r>
              <a:rPr lang="es-MX" sz="2800" b="1" dirty="0" err="1" smtClean="0"/>
              <a:t>infográficas</a:t>
            </a:r>
            <a:r>
              <a:rPr lang="es-MX" sz="2800" b="1" dirty="0" smtClean="0"/>
              <a:t> y/o </a:t>
            </a:r>
            <a:r>
              <a:rPr lang="es-MX" sz="2800" b="1" dirty="0" err="1" smtClean="0"/>
              <a:t>cibergráficas</a:t>
            </a:r>
            <a:r>
              <a:rPr lang="es-MX" sz="2800" b="1" dirty="0" smtClean="0"/>
              <a:t> </a:t>
            </a:r>
            <a:endParaRPr lang="es-MX" sz="2800" b="1" dirty="0"/>
          </a:p>
        </p:txBody>
      </p:sp>
      <p:sp>
        <p:nvSpPr>
          <p:cNvPr id="5" name="4 Marcador de contenido"/>
          <p:cNvSpPr>
            <a:spLocks noGrp="1"/>
          </p:cNvSpPr>
          <p:nvPr>
            <p:ph idx="1"/>
          </p:nvPr>
        </p:nvSpPr>
        <p:spPr/>
        <p:txBody>
          <a:bodyPr/>
          <a:lstStyle/>
          <a:p>
            <a:r>
              <a:rPr lang="es-MX" dirty="0"/>
              <a:t>Lozano Fuentes  Manuel, Historia del Arte.</a:t>
            </a:r>
          </a:p>
          <a:p>
            <a:r>
              <a:rPr lang="es-MX" dirty="0" err="1" smtClean="0"/>
              <a:t>Singal</a:t>
            </a:r>
            <a:r>
              <a:rPr lang="es-MX" dirty="0" smtClean="0"/>
              <a:t> y </a:t>
            </a:r>
            <a:r>
              <a:rPr lang="es-MX" dirty="0" err="1" smtClean="0"/>
              <a:t>Moiseev</a:t>
            </a:r>
            <a:r>
              <a:rPr lang="es-MX" dirty="0" smtClean="0"/>
              <a:t>, Silvia. Historia de la cultura y el arte. Alhambra Mexicana. </a:t>
            </a:r>
            <a:r>
              <a:rPr lang="es-MX" dirty="0" err="1" smtClean="0"/>
              <a:t>Mexico</a:t>
            </a:r>
            <a:r>
              <a:rPr lang="es-MX" dirty="0" smtClean="0"/>
              <a:t> </a:t>
            </a:r>
          </a:p>
          <a:p>
            <a:r>
              <a:rPr lang="es-MX" dirty="0" smtClean="0"/>
              <a:t>Ortuño, </a:t>
            </a:r>
            <a:r>
              <a:rPr lang="es-MX" dirty="0" err="1" smtClean="0"/>
              <a:t>Maria</a:t>
            </a:r>
            <a:r>
              <a:rPr lang="es-MX" dirty="0" smtClean="0"/>
              <a:t> Teresa. Los Egipcios, </a:t>
            </a:r>
            <a:r>
              <a:rPr lang="es-MX" dirty="0" err="1" smtClean="0"/>
              <a:t>vol</a:t>
            </a:r>
            <a:r>
              <a:rPr lang="es-MX" dirty="0" smtClean="0"/>
              <a:t> 2. </a:t>
            </a:r>
            <a:r>
              <a:rPr lang="es-MX" dirty="0" err="1" smtClean="0"/>
              <a:t>Uteha</a:t>
            </a:r>
            <a:r>
              <a:rPr lang="es-MX" smtClean="0"/>
              <a:t>, España </a:t>
            </a:r>
            <a:endParaRPr lang="es-MX" dirty="0" smtClean="0"/>
          </a:p>
        </p:txBody>
      </p:sp>
    </p:spTree>
    <p:extLst>
      <p:ext uri="{BB962C8B-B14F-4D97-AF65-F5344CB8AC3E}">
        <p14:creationId xmlns:p14="http://schemas.microsoft.com/office/powerpoint/2010/main" val="1268929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77833" y="617517"/>
            <a:ext cx="3008313" cy="1162050"/>
          </a:xfrm>
        </p:spPr>
        <p:txBody>
          <a:bodyPr>
            <a:normAutofit fontScale="90000"/>
          </a:bodyPr>
          <a:lstStyle/>
          <a:p>
            <a:pPr algn="ctr"/>
            <a:r>
              <a:rPr lang="es-MX" sz="2800" dirty="0" smtClean="0"/>
              <a:t>Antecedentes Históricos y Geográficos</a:t>
            </a:r>
            <a:endParaRPr lang="es-MX" sz="2800" dirty="0"/>
          </a:p>
        </p:txBody>
      </p:sp>
      <p:sp>
        <p:nvSpPr>
          <p:cNvPr id="7" name="6 Marcador de texto"/>
          <p:cNvSpPr>
            <a:spLocks noGrp="1"/>
          </p:cNvSpPr>
          <p:nvPr>
            <p:ph type="body" sz="half" idx="2"/>
          </p:nvPr>
        </p:nvSpPr>
        <p:spPr>
          <a:xfrm>
            <a:off x="354752" y="2006931"/>
            <a:ext cx="3957941" cy="4025379"/>
          </a:xfrm>
        </p:spPr>
        <p:txBody>
          <a:bodyPr>
            <a:normAutofit/>
          </a:bodyPr>
          <a:lstStyle/>
          <a:p>
            <a:pPr>
              <a:buFont typeface="Arial" pitchFamily="34" charset="0"/>
              <a:buChar char="•"/>
            </a:pPr>
            <a:r>
              <a:rPr lang="es-MX" sz="2000" dirty="0" smtClean="0"/>
              <a:t> Este imperio constituye uno de los mas importantes de la antigüedad.</a:t>
            </a:r>
          </a:p>
          <a:p>
            <a:pPr>
              <a:buFont typeface="Arial" pitchFamily="34" charset="0"/>
              <a:buChar char="•"/>
            </a:pPr>
            <a:r>
              <a:rPr lang="es-MX" sz="2000" dirty="0" smtClean="0"/>
              <a:t>Surgió en la parte oriental de África muy cerca de los reinos Mesopotamia y la península Arábiga.</a:t>
            </a:r>
          </a:p>
          <a:p>
            <a:pPr>
              <a:buFont typeface="Arial" pitchFamily="34" charset="0"/>
              <a:buChar char="•"/>
            </a:pPr>
            <a:r>
              <a:rPr lang="es-MX" sz="2000" dirty="0" smtClean="0"/>
              <a:t>Egipto esta regado por el rio Nilo que corre de norte a sur, y crea valles los cuales fueron aprovechados para la creación de las ciudades.</a:t>
            </a:r>
          </a:p>
          <a:p>
            <a:pPr>
              <a:buFont typeface="Arial" pitchFamily="34" charset="0"/>
              <a:buChar char="•"/>
            </a:pPr>
            <a:r>
              <a:rPr lang="es-MX" sz="2000" dirty="0" smtClean="0"/>
              <a:t>ALTO EGIPTO Y BAJO EGIPTO</a:t>
            </a:r>
          </a:p>
          <a:p>
            <a:endParaRPr lang="es-MX" dirty="0"/>
          </a:p>
        </p:txBody>
      </p:sp>
      <p:pic>
        <p:nvPicPr>
          <p:cNvPr id="11" name="Picture 2" descr="http://www.historiadeltraje.com.ar/images/Ind%20Egipto/mapa%20egipt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6545" y="273050"/>
            <a:ext cx="3943684" cy="5557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531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81890"/>
            <a:ext cx="3008313" cy="853209"/>
          </a:xfrm>
        </p:spPr>
        <p:txBody>
          <a:bodyPr>
            <a:normAutofit/>
          </a:bodyPr>
          <a:lstStyle/>
          <a:p>
            <a:pPr algn="ctr"/>
            <a:r>
              <a:rPr lang="es-MX" sz="2400" dirty="0" smtClean="0"/>
              <a:t>Antecedentes Culturales</a:t>
            </a:r>
            <a:endParaRPr lang="es-MX" sz="2400" dirty="0"/>
          </a:p>
        </p:txBody>
      </p:sp>
      <p:sp>
        <p:nvSpPr>
          <p:cNvPr id="4" name="3 Marcador de texto"/>
          <p:cNvSpPr>
            <a:spLocks noGrp="1"/>
          </p:cNvSpPr>
          <p:nvPr>
            <p:ph type="body" sz="half" idx="2"/>
          </p:nvPr>
        </p:nvSpPr>
        <p:spPr>
          <a:xfrm>
            <a:off x="136478" y="1435100"/>
            <a:ext cx="3930555" cy="4691063"/>
          </a:xfrm>
        </p:spPr>
        <p:txBody>
          <a:bodyPr>
            <a:normAutofit fontScale="92500" lnSpcReduction="20000"/>
          </a:bodyPr>
          <a:lstStyle/>
          <a:p>
            <a:pPr algn="ctr">
              <a:buFont typeface="Arial" pitchFamily="34" charset="0"/>
              <a:buChar char="•"/>
            </a:pPr>
            <a:r>
              <a:rPr lang="es-MX" sz="1800" dirty="0" smtClean="0"/>
              <a:t>Se divide en tres periodos:</a:t>
            </a:r>
          </a:p>
          <a:p>
            <a:r>
              <a:rPr lang="es-MX" sz="1800" b="1" dirty="0" smtClean="0">
                <a:solidFill>
                  <a:srgbClr val="C00000"/>
                </a:solidFill>
              </a:rPr>
              <a:t>Imperio Antiguo</a:t>
            </a:r>
          </a:p>
          <a:p>
            <a:r>
              <a:rPr lang="es-MX" sz="1800" dirty="0" smtClean="0"/>
              <a:t>Tenia una región politeísta.</a:t>
            </a:r>
          </a:p>
          <a:p>
            <a:r>
              <a:rPr lang="es-MX" sz="1800" dirty="0" smtClean="0">
                <a:solidFill>
                  <a:srgbClr val="C00000"/>
                </a:solidFill>
              </a:rPr>
              <a:t>Ra:</a:t>
            </a:r>
            <a:r>
              <a:rPr lang="es-MX" sz="1800" dirty="0" smtClean="0"/>
              <a:t> algunas veces el nombre de Ra aparece modificado por la zona ATON RA o AMON RA.</a:t>
            </a:r>
          </a:p>
          <a:p>
            <a:r>
              <a:rPr lang="es-MX" sz="1800" dirty="0" smtClean="0">
                <a:solidFill>
                  <a:srgbClr val="C00000"/>
                </a:solidFill>
              </a:rPr>
              <a:t>Osiris</a:t>
            </a:r>
            <a:r>
              <a:rPr lang="es-MX" sz="1800" dirty="0" smtClean="0">
                <a:solidFill>
                  <a:schemeClr val="accent1"/>
                </a:solidFill>
              </a:rPr>
              <a:t>: </a:t>
            </a:r>
            <a:r>
              <a:rPr lang="es-MX" sz="1800" dirty="0" smtClean="0"/>
              <a:t>dios del cielo y el señor o juez de los muertos.</a:t>
            </a:r>
          </a:p>
          <a:p>
            <a:r>
              <a:rPr lang="es-MX" sz="1800" dirty="0" smtClean="0">
                <a:solidFill>
                  <a:srgbClr val="C00000"/>
                </a:solidFill>
              </a:rPr>
              <a:t>Isis: </a:t>
            </a:r>
            <a:r>
              <a:rPr lang="es-MX" sz="1800" dirty="0" smtClean="0"/>
              <a:t>hermana y esposa de Osiris, diosa de la tierra.</a:t>
            </a:r>
          </a:p>
          <a:p>
            <a:r>
              <a:rPr lang="es-MX" sz="1800" dirty="0" err="1" smtClean="0">
                <a:solidFill>
                  <a:srgbClr val="C00000"/>
                </a:solidFill>
              </a:rPr>
              <a:t>Seth</a:t>
            </a:r>
            <a:r>
              <a:rPr lang="es-MX" sz="1800" dirty="0" smtClean="0">
                <a:solidFill>
                  <a:schemeClr val="accent1"/>
                </a:solidFill>
              </a:rPr>
              <a:t>: </a:t>
            </a:r>
            <a:r>
              <a:rPr lang="es-MX" sz="1800" dirty="0" smtClean="0"/>
              <a:t>hermano y rival de Osiris, es quien mata y arroja sus restos al Nilo, se representa como un hombre con cabeza de asno.</a:t>
            </a:r>
          </a:p>
          <a:p>
            <a:r>
              <a:rPr lang="es-MX" sz="1800" dirty="0" smtClean="0">
                <a:solidFill>
                  <a:srgbClr val="C00000"/>
                </a:solidFill>
              </a:rPr>
              <a:t>Horus: </a:t>
            </a:r>
            <a:r>
              <a:rPr lang="es-MX" sz="1800" dirty="0" smtClean="0"/>
              <a:t>hijo de Osiris e Iris, se le conoce como el dios halcón de un solo ojo.</a:t>
            </a:r>
          </a:p>
          <a:p>
            <a:r>
              <a:rPr lang="es-MX" sz="1800" dirty="0" err="1" smtClean="0">
                <a:solidFill>
                  <a:srgbClr val="C00000"/>
                </a:solidFill>
              </a:rPr>
              <a:t>Anubis</a:t>
            </a:r>
            <a:r>
              <a:rPr lang="es-MX" sz="1800" dirty="0" smtClean="0">
                <a:solidFill>
                  <a:srgbClr val="C00000"/>
                </a:solidFill>
              </a:rPr>
              <a:t>: </a:t>
            </a:r>
            <a:r>
              <a:rPr lang="es-MX" sz="1800" dirty="0" smtClean="0"/>
              <a:t>dios chacal representado como un hombre con cabeza de chacal; es un dios embalsado ya que prepara a los cadáveres para conservarlos</a:t>
            </a:r>
            <a:r>
              <a:rPr lang="es-MX" dirty="0" smtClean="0"/>
              <a:t>. </a:t>
            </a:r>
            <a:endParaRPr lang="es-MX" dirty="0" smtClean="0">
              <a:solidFill>
                <a:schemeClr val="accent1"/>
              </a:solidFill>
            </a:endParaRPr>
          </a:p>
        </p:txBody>
      </p:sp>
      <p:pic>
        <p:nvPicPr>
          <p:cNvPr id="5" name="Picture 4" descr="http://historiaeuropa.files.wordpress.com/2010/03/dios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7449" y="1435100"/>
            <a:ext cx="4713413" cy="3168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59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947057" y="1947553"/>
            <a:ext cx="7772400" cy="1237260"/>
          </a:xfrm>
        </p:spPr>
        <p:txBody>
          <a:bodyPr>
            <a:normAutofit/>
          </a:bodyPr>
          <a:lstStyle/>
          <a:p>
            <a:r>
              <a:rPr lang="es-MX" sz="4000" dirty="0" smtClean="0"/>
              <a:t>2.3.1 Arquitectura Egipcia.</a:t>
            </a:r>
            <a:endParaRPr lang="es-MX" sz="4000" dirty="0"/>
          </a:p>
        </p:txBody>
      </p:sp>
    </p:spTree>
    <p:extLst>
      <p:ext uri="{BB962C8B-B14F-4D97-AF65-F5344CB8AC3E}">
        <p14:creationId xmlns:p14="http://schemas.microsoft.com/office/powerpoint/2010/main" val="1175140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558099"/>
            <a:ext cx="3008313" cy="570098"/>
          </a:xfrm>
        </p:spPr>
        <p:txBody>
          <a:bodyPr>
            <a:normAutofit/>
          </a:bodyPr>
          <a:lstStyle/>
          <a:p>
            <a:pPr algn="ctr"/>
            <a:r>
              <a:rPr lang="es-MX" sz="2800" dirty="0" smtClean="0"/>
              <a:t>Generalidades.</a:t>
            </a:r>
            <a:endParaRPr lang="es-MX" sz="2800" dirty="0"/>
          </a:p>
        </p:txBody>
      </p:sp>
      <p:sp>
        <p:nvSpPr>
          <p:cNvPr id="6" name="5 Marcador de texto"/>
          <p:cNvSpPr>
            <a:spLocks noGrp="1"/>
          </p:cNvSpPr>
          <p:nvPr>
            <p:ph type="body" sz="half" idx="2"/>
          </p:nvPr>
        </p:nvSpPr>
        <p:spPr/>
        <p:txBody>
          <a:bodyPr/>
          <a:lstStyle/>
          <a:p>
            <a:pPr>
              <a:buFont typeface="Arial" pitchFamily="34" charset="0"/>
              <a:buChar char="•"/>
            </a:pPr>
            <a:r>
              <a:rPr lang="es-MX" sz="1600" dirty="0" smtClean="0"/>
              <a:t>Las columnas son la base de la construcción, es decir sostiene al templo y llegan a medir entre 4 a 5 m. de altura o inclusive mas. También son muy bellas ya que inclusive pueden llevar inscripciones o escrituras en el fuste. Las columnas se consideran como fuerte de Dios.</a:t>
            </a:r>
          </a:p>
          <a:p>
            <a:pPr>
              <a:buFont typeface="Arial" pitchFamily="34" charset="0"/>
              <a:buChar char="•"/>
            </a:pPr>
            <a:r>
              <a:rPr lang="es-MX" sz="1600" dirty="0" smtClean="0"/>
              <a:t>Hay diferentes representaciones de columnas:</a:t>
            </a:r>
          </a:p>
          <a:p>
            <a:endParaRPr lang="es-MX" dirty="0"/>
          </a:p>
        </p:txBody>
      </p:sp>
      <p:pic>
        <p:nvPicPr>
          <p:cNvPr id="7" name="6 Marcador de contenido" descr="http://www.egiptologia.org/arte/templos/deir-el-bahari_hatshepsut/imagenes/capilla_hathor0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4360" y="558099"/>
            <a:ext cx="2007054" cy="2335098"/>
          </a:xfrm>
          <a:prstGeom prst="rect">
            <a:avLst/>
          </a:prstGeom>
          <a:ln>
            <a:noFill/>
          </a:ln>
          <a:effectLst>
            <a:softEdge rad="112500"/>
          </a:effectLst>
        </p:spPr>
      </p:pic>
      <p:pic>
        <p:nvPicPr>
          <p:cNvPr id="8" name="7 Imagen" descr="http://contenidos.educarex.es/mci/2004/44/@rt.com/Arte_egipcio/images/Imperio_Nuevo_Templo_Isis_2_jpg.jpg"/>
          <p:cNvPicPr/>
          <p:nvPr/>
        </p:nvPicPr>
        <p:blipFill>
          <a:blip r:embed="rId3">
            <a:extLst>
              <a:ext uri="{28A0092B-C50C-407E-A947-70E740481C1C}">
                <a14:useLocalDpi xmlns:a14="http://schemas.microsoft.com/office/drawing/2010/main" val="0"/>
              </a:ext>
            </a:extLst>
          </a:blip>
          <a:srcRect/>
          <a:stretch>
            <a:fillRect/>
          </a:stretch>
        </p:blipFill>
        <p:spPr bwMode="auto">
          <a:xfrm>
            <a:off x="5310538" y="3123170"/>
            <a:ext cx="3491230" cy="2108556"/>
          </a:xfrm>
          <a:prstGeom prst="rect">
            <a:avLst/>
          </a:prstGeom>
          <a:ln>
            <a:noFill/>
          </a:ln>
          <a:effectLst>
            <a:softEdge rad="112500"/>
          </a:effectLst>
        </p:spPr>
      </p:pic>
      <p:sp>
        <p:nvSpPr>
          <p:cNvPr id="9" name="8 CuadroTexto"/>
          <p:cNvSpPr txBox="1"/>
          <p:nvPr/>
        </p:nvSpPr>
        <p:spPr>
          <a:xfrm>
            <a:off x="5961414" y="558098"/>
            <a:ext cx="2600695" cy="1508105"/>
          </a:xfrm>
          <a:prstGeom prst="rect">
            <a:avLst/>
          </a:prstGeom>
          <a:noFill/>
        </p:spPr>
        <p:txBody>
          <a:bodyPr wrap="square" rtlCol="0">
            <a:spAutoFit/>
          </a:bodyPr>
          <a:lstStyle/>
          <a:p>
            <a:pPr marL="285750" indent="-285750">
              <a:buFont typeface="Courier New" pitchFamily="49" charset="0"/>
              <a:buChar char="o"/>
            </a:pPr>
            <a:r>
              <a:rPr lang="es-MX" sz="2000" b="1" dirty="0" smtClean="0">
                <a:solidFill>
                  <a:srgbClr val="C00000"/>
                </a:solidFill>
              </a:rPr>
              <a:t>Hathorica:</a:t>
            </a:r>
          </a:p>
          <a:p>
            <a:pPr marL="285750" indent="-285750">
              <a:buFont typeface="Courier New" pitchFamily="49" charset="0"/>
              <a:buChar char="o"/>
            </a:pPr>
            <a:r>
              <a:rPr lang="es-MX" dirty="0" smtClean="0"/>
              <a:t> tiene en el capitel forma de la diosa Hathor.</a:t>
            </a:r>
          </a:p>
          <a:p>
            <a:pPr>
              <a:buFont typeface="Arial" pitchFamily="34" charset="0"/>
              <a:buChar char="•"/>
            </a:pPr>
            <a:endParaRPr lang="es-MX" dirty="0"/>
          </a:p>
        </p:txBody>
      </p:sp>
      <p:sp>
        <p:nvSpPr>
          <p:cNvPr id="10" name="9 CuadroTexto"/>
          <p:cNvSpPr txBox="1"/>
          <p:nvPr/>
        </p:nvSpPr>
        <p:spPr>
          <a:xfrm>
            <a:off x="2709843" y="4185285"/>
            <a:ext cx="2600695" cy="2092881"/>
          </a:xfrm>
          <a:prstGeom prst="rect">
            <a:avLst/>
          </a:prstGeom>
          <a:noFill/>
        </p:spPr>
        <p:txBody>
          <a:bodyPr wrap="square" rtlCol="0">
            <a:spAutoFit/>
          </a:bodyPr>
          <a:lstStyle/>
          <a:p>
            <a:pPr marL="285750" indent="-285750">
              <a:buFont typeface="Courier New" pitchFamily="49" charset="0"/>
              <a:buChar char="o"/>
            </a:pPr>
            <a:r>
              <a:rPr lang="es-MX" sz="2000" b="1" dirty="0" smtClean="0">
                <a:solidFill>
                  <a:srgbClr val="C00000"/>
                </a:solidFill>
              </a:rPr>
              <a:t>Palmiforme  y papiriforme</a:t>
            </a:r>
          </a:p>
          <a:p>
            <a:pPr marL="285750" indent="-285750">
              <a:buFont typeface="Courier New" pitchFamily="49" charset="0"/>
              <a:buChar char="o"/>
            </a:pPr>
            <a:r>
              <a:rPr lang="es-MX" dirty="0" smtClean="0"/>
              <a:t>Palmiforme: capitel en forma de palma</a:t>
            </a:r>
          </a:p>
          <a:p>
            <a:pPr marL="285750" indent="-285750">
              <a:buFont typeface="Courier New" pitchFamily="49" charset="0"/>
              <a:buChar char="o"/>
            </a:pPr>
            <a:r>
              <a:rPr lang="es-MX" dirty="0" smtClean="0"/>
              <a:t>Papiriforme: capitel en forma de papiro</a:t>
            </a:r>
          </a:p>
          <a:p>
            <a:pPr marL="285750" indent="-285750"/>
            <a:endParaRPr lang="es-MX"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2053988" y="996287"/>
            <a:ext cx="2299648" cy="1965278"/>
          </a:xfrm>
        </p:spPr>
        <p:txBody>
          <a:bodyPr>
            <a:normAutofit/>
          </a:bodyPr>
          <a:lstStyle/>
          <a:p>
            <a:pPr marL="285750" indent="-285750">
              <a:buFont typeface="Courier New" pitchFamily="49" charset="0"/>
              <a:buChar char="o"/>
            </a:pPr>
            <a:r>
              <a:rPr lang="es-MX" sz="2200" dirty="0" smtClean="0">
                <a:solidFill>
                  <a:srgbClr val="C00000"/>
                </a:solidFill>
              </a:rPr>
              <a:t>Campaniforme</a:t>
            </a:r>
          </a:p>
          <a:p>
            <a:pPr marL="285750" indent="-285750">
              <a:buFont typeface="Courier New" pitchFamily="49" charset="0"/>
              <a:buChar char="o"/>
            </a:pPr>
            <a:r>
              <a:rPr lang="es-MX" sz="2000" dirty="0" smtClean="0"/>
              <a:t>Capitel en forma de campana invertida</a:t>
            </a:r>
          </a:p>
          <a:p>
            <a:endParaRPr lang="es-MX" dirty="0"/>
          </a:p>
        </p:txBody>
      </p:sp>
      <p:pic>
        <p:nvPicPr>
          <p:cNvPr id="9" name="8 Marcador de contenido" descr="http://www.culturegipcia.es/pagina/culturaegipcia/columnas/imgcol/PAPIRIFORME_AB.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18082" y="689212"/>
            <a:ext cx="1735906" cy="1951630"/>
          </a:xfrm>
          <a:prstGeom prst="rect">
            <a:avLst/>
          </a:prstGeom>
          <a:ln>
            <a:noFill/>
          </a:ln>
          <a:effectLst>
            <a:softEdge rad="112500"/>
          </a:effectLst>
        </p:spPr>
      </p:pic>
      <p:pic>
        <p:nvPicPr>
          <p:cNvPr id="10" name="9 Imagen" descr="http://3.bp.blogspot.com/_3Su0eFwZ-yk/SlXRcuZFemI/AAAAAAAAAT0/npus4J93nso/s320/lotiforme.jpg"/>
          <p:cNvPicPr/>
          <p:nvPr/>
        </p:nvPicPr>
        <p:blipFill>
          <a:blip r:embed="rId3">
            <a:extLst>
              <a:ext uri="{28A0092B-C50C-407E-A947-70E740481C1C}">
                <a14:useLocalDpi xmlns:a14="http://schemas.microsoft.com/office/drawing/2010/main" val="0"/>
              </a:ext>
            </a:extLst>
          </a:blip>
          <a:srcRect/>
          <a:stretch>
            <a:fillRect/>
          </a:stretch>
        </p:blipFill>
        <p:spPr bwMode="auto">
          <a:xfrm>
            <a:off x="2053988" y="3159320"/>
            <a:ext cx="1722120" cy="3051810"/>
          </a:xfrm>
          <a:prstGeom prst="rect">
            <a:avLst/>
          </a:prstGeom>
          <a:ln>
            <a:noFill/>
          </a:ln>
          <a:effectLst>
            <a:softEdge rad="112500"/>
          </a:effectLst>
        </p:spPr>
      </p:pic>
      <p:sp>
        <p:nvSpPr>
          <p:cNvPr id="11" name="10 CuadroTexto"/>
          <p:cNvSpPr txBox="1"/>
          <p:nvPr/>
        </p:nvSpPr>
        <p:spPr>
          <a:xfrm>
            <a:off x="3627437" y="4208171"/>
            <a:ext cx="2035176" cy="954107"/>
          </a:xfrm>
          <a:prstGeom prst="rect">
            <a:avLst/>
          </a:prstGeom>
          <a:noFill/>
        </p:spPr>
        <p:txBody>
          <a:bodyPr wrap="square" rtlCol="0">
            <a:spAutoFit/>
          </a:bodyPr>
          <a:lstStyle/>
          <a:p>
            <a:pPr marL="285750" indent="-285750">
              <a:buFont typeface="Courier New" pitchFamily="49" charset="0"/>
              <a:buChar char="o"/>
            </a:pPr>
            <a:r>
              <a:rPr lang="es-MX" sz="2000" b="1" dirty="0" smtClean="0">
                <a:solidFill>
                  <a:srgbClr val="C00000"/>
                </a:solidFill>
              </a:rPr>
              <a:t>Lotiforme</a:t>
            </a:r>
          </a:p>
          <a:p>
            <a:pPr marL="285750" indent="-285750">
              <a:buFont typeface="Courier New" pitchFamily="49" charset="0"/>
              <a:buChar char="o"/>
            </a:pPr>
            <a:r>
              <a:rPr lang="es-MX" dirty="0" smtClean="0"/>
              <a:t>Capitel en forma de loto</a:t>
            </a:r>
            <a:endParaRPr lang="es-MX" dirty="0"/>
          </a:p>
        </p:txBody>
      </p:sp>
      <p:pic>
        <p:nvPicPr>
          <p:cNvPr id="12" name="11 Imagen" descr="http://1.bp.blogspot.com/_pi-Ce6axH_k/S8eXDWeyLfI/AAAAAAAAAnE/2--WDZvBJiE/s1600/egipto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5025" y="624082"/>
            <a:ext cx="3039745" cy="2016760"/>
          </a:xfrm>
          <a:prstGeom prst="rect">
            <a:avLst/>
          </a:prstGeom>
          <a:ln>
            <a:noFill/>
          </a:ln>
          <a:effectLst>
            <a:softEdge rad="112500"/>
          </a:effectLst>
        </p:spPr>
      </p:pic>
      <p:sp>
        <p:nvSpPr>
          <p:cNvPr id="13" name="12 CuadroTexto"/>
          <p:cNvSpPr txBox="1"/>
          <p:nvPr/>
        </p:nvSpPr>
        <p:spPr>
          <a:xfrm>
            <a:off x="4645025" y="2820766"/>
            <a:ext cx="3142592" cy="677108"/>
          </a:xfrm>
          <a:prstGeom prst="rect">
            <a:avLst/>
          </a:prstGeom>
          <a:noFill/>
        </p:spPr>
        <p:txBody>
          <a:bodyPr wrap="none" rtlCol="0">
            <a:spAutoFit/>
          </a:bodyPr>
          <a:lstStyle/>
          <a:p>
            <a:pPr marL="285750" indent="-285750">
              <a:buFont typeface="Courier New" pitchFamily="49" charset="0"/>
              <a:buChar char="o"/>
            </a:pPr>
            <a:r>
              <a:rPr lang="es-MX" sz="2000" b="1" dirty="0" smtClean="0">
                <a:solidFill>
                  <a:srgbClr val="C00000"/>
                </a:solidFill>
              </a:rPr>
              <a:t>Protodorico</a:t>
            </a:r>
          </a:p>
          <a:p>
            <a:pPr marL="285750" indent="-285750">
              <a:buFont typeface="Courier New" pitchFamily="49" charset="0"/>
              <a:buChar char="o"/>
            </a:pPr>
            <a:r>
              <a:rPr lang="es-MX" dirty="0" smtClean="0"/>
              <a:t>Capitel en forma geométrica</a:t>
            </a:r>
            <a:endParaRPr lang="es-MX"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3008313" cy="627702"/>
          </a:xfrm>
        </p:spPr>
        <p:txBody>
          <a:bodyPr>
            <a:normAutofit/>
          </a:bodyPr>
          <a:lstStyle/>
          <a:p>
            <a:pPr algn="ctr"/>
            <a:r>
              <a:rPr lang="es-MX" sz="2800" dirty="0" smtClean="0"/>
              <a:t>2.3.2.1 Tumbas</a:t>
            </a:r>
            <a:endParaRPr lang="es-MX" sz="2800" dirty="0"/>
          </a:p>
        </p:txBody>
      </p:sp>
      <p:sp>
        <p:nvSpPr>
          <p:cNvPr id="6" name="5 Marcador de texto"/>
          <p:cNvSpPr>
            <a:spLocks noGrp="1"/>
          </p:cNvSpPr>
          <p:nvPr>
            <p:ph type="body" sz="half" idx="2"/>
          </p:nvPr>
        </p:nvSpPr>
        <p:spPr>
          <a:xfrm>
            <a:off x="457200" y="1435100"/>
            <a:ext cx="3008313" cy="4569915"/>
          </a:xfrm>
        </p:spPr>
        <p:txBody>
          <a:bodyPr>
            <a:normAutofit/>
          </a:bodyPr>
          <a:lstStyle/>
          <a:p>
            <a:pPr algn="ctr">
              <a:buFont typeface="Arial" pitchFamily="34" charset="0"/>
              <a:buChar char="•"/>
            </a:pPr>
            <a:r>
              <a:rPr lang="es-MX" sz="2000" dirty="0" smtClean="0"/>
              <a:t>MASTABAS</a:t>
            </a:r>
          </a:p>
          <a:p>
            <a:pPr marL="285750" indent="-285750">
              <a:buFont typeface="Courier New" pitchFamily="49" charset="0"/>
              <a:buChar char="o"/>
            </a:pPr>
            <a:r>
              <a:rPr lang="es-MX" sz="2000" dirty="0" smtClean="0"/>
              <a:t>Construcción funeraria mas importante de Egipto. Pirámide tronconica hecha de ladrillos en paredes inclinadas.</a:t>
            </a:r>
          </a:p>
          <a:p>
            <a:pPr marL="285750" indent="-285750">
              <a:buFont typeface="Courier New" pitchFamily="49" charset="0"/>
              <a:buChar char="o"/>
            </a:pPr>
            <a:r>
              <a:rPr lang="es-MX" sz="2000" dirty="0" smtClean="0"/>
              <a:t>Presenta 2 puertas: una comunica a la cámara funeraria, y la segunda comunica a la capilla de las ofrendas donde había un pequeño nicho y allí yacía el difunto. </a:t>
            </a:r>
          </a:p>
          <a:p>
            <a:endParaRPr lang="es-MX" sz="2000" dirty="0"/>
          </a:p>
        </p:txBody>
      </p:sp>
      <p:pic>
        <p:nvPicPr>
          <p:cNvPr id="7" name="6 Marcador de contenido" descr="http://api.ning.com/files/54*wuNPhuT*IIZRwbfThI9KorFeok67XdnTNLD1JxTWt4F8QHyqf5aTiueeIr-GN0HO2XcN-Y7ICXwpRmun9JdPR12u5oKq0/mastab01.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3987" y="1437481"/>
            <a:ext cx="4333875" cy="352425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391</TotalTime>
  <Words>1211</Words>
  <Application>Microsoft Office PowerPoint</Application>
  <PresentationFormat>Presentación en pantalla (4:3)</PresentationFormat>
  <Paragraphs>104</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Courier New</vt:lpstr>
      <vt:lpstr>Wingdings</vt:lpstr>
      <vt:lpstr>Tema de Office</vt:lpstr>
      <vt:lpstr>Academia de arte</vt:lpstr>
      <vt:lpstr>This art emerged in eastern Africa , most culture was polytheism that emerged in the Old Kingdom and its works of each type of development had specific rules for their creation. His empire was divided into Upper Egyptian and Lower Egyptian.</vt:lpstr>
      <vt:lpstr>Presentación de PowerPoint</vt:lpstr>
      <vt:lpstr>Antecedentes Históricos y Geográficos</vt:lpstr>
      <vt:lpstr>Antecedentes Culturales</vt:lpstr>
      <vt:lpstr>2.3.1 Arquitectura Egipcia.</vt:lpstr>
      <vt:lpstr>Generalidades.</vt:lpstr>
      <vt:lpstr>Presentación de PowerPoint</vt:lpstr>
      <vt:lpstr>2.3.2.1 Tumbas</vt:lpstr>
      <vt:lpstr>Conjunto de Gizeh. </vt:lpstr>
      <vt:lpstr>Pirámide Escalonada de Zòser </vt:lpstr>
      <vt:lpstr>2.3.2.2 Templos</vt:lpstr>
      <vt:lpstr>Templo de Karnak</vt:lpstr>
      <vt:lpstr>Pirámide de Lisa (templo)</vt:lpstr>
      <vt:lpstr>2.3.3 Escultura Egipcia.</vt:lpstr>
      <vt:lpstr>GENERALIDADES.</vt:lpstr>
      <vt:lpstr>Esfinge</vt:lpstr>
      <vt:lpstr>Escriba Sentado</vt:lpstr>
      <vt:lpstr>BUSTO DE NEFERTITI.</vt:lpstr>
      <vt:lpstr>La mascara de Tutankamon</vt:lpstr>
      <vt:lpstr>2.3.4 Pintura</vt:lpstr>
      <vt:lpstr>Generalidades.</vt:lpstr>
      <vt:lpstr>Necrópolis de Tebas</vt:lpstr>
      <vt:lpstr>2.3.5 Literatura</vt:lpstr>
      <vt:lpstr>Libro de los  Muertos</vt:lpstr>
      <vt:lpstr>2.3.5.1 Tipos de Escritura</vt:lpstr>
      <vt:lpstr>Hierática,  Jeroglífica  y  Demótica</vt:lpstr>
      <vt:lpstr>2.3.7 Danza. </vt:lpstr>
      <vt:lpstr>Danza del Sol</vt:lpstr>
      <vt:lpstr>Referencia bibliográfica, infográficas y/o cibergráficas </vt:lpstr>
    </vt:vector>
  </TitlesOfParts>
  <Company>IDEASON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Gerardo Ortega</dc:creator>
  <cp:lastModifiedBy>Trabajo Social</cp:lastModifiedBy>
  <cp:revision>39</cp:revision>
  <dcterms:created xsi:type="dcterms:W3CDTF">2014-09-19T21:39:49Z</dcterms:created>
  <dcterms:modified xsi:type="dcterms:W3CDTF">2014-10-15T15:53:31Z</dcterms:modified>
</cp:coreProperties>
</file>